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54.jpg" ContentType="image/jpeg"/>
  <Override PartName="/ppt/media/image155.jpg" ContentType="image/jpeg"/>
  <Override PartName="/ppt/media/image158.jpg" ContentType="image/jpe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078" r:id="rId2"/>
    <p:sldId id="450" r:id="rId3"/>
    <p:sldId id="556" r:id="rId4"/>
    <p:sldId id="3081" r:id="rId5"/>
    <p:sldId id="3068" r:id="rId6"/>
    <p:sldId id="305" r:id="rId7"/>
    <p:sldId id="306" r:id="rId8"/>
    <p:sldId id="307" r:id="rId9"/>
    <p:sldId id="311" r:id="rId10"/>
    <p:sldId id="309" r:id="rId11"/>
    <p:sldId id="317" r:id="rId12"/>
    <p:sldId id="318" r:id="rId13"/>
    <p:sldId id="3084" r:id="rId14"/>
    <p:sldId id="972" r:id="rId15"/>
    <p:sldId id="393" r:id="rId16"/>
    <p:sldId id="3049" r:id="rId17"/>
    <p:sldId id="3093" r:id="rId18"/>
    <p:sldId id="263" r:id="rId19"/>
    <p:sldId id="273" r:id="rId20"/>
    <p:sldId id="274" r:id="rId21"/>
    <p:sldId id="267" r:id="rId22"/>
    <p:sldId id="268" r:id="rId23"/>
    <p:sldId id="278" r:id="rId24"/>
    <p:sldId id="279" r:id="rId25"/>
    <p:sldId id="280" r:id="rId26"/>
    <p:sldId id="269" r:id="rId27"/>
    <p:sldId id="270" r:id="rId28"/>
    <p:sldId id="851" r:id="rId29"/>
    <p:sldId id="769" r:id="rId30"/>
    <p:sldId id="271" r:id="rId31"/>
    <p:sldId id="256" r:id="rId32"/>
    <p:sldId id="370" r:id="rId33"/>
    <p:sldId id="3080" r:id="rId34"/>
    <p:sldId id="3072" r:id="rId35"/>
    <p:sldId id="3074" r:id="rId36"/>
    <p:sldId id="3089" r:id="rId37"/>
    <p:sldId id="3090" r:id="rId38"/>
    <p:sldId id="257" r:id="rId39"/>
    <p:sldId id="3091" r:id="rId40"/>
    <p:sldId id="260" r:id="rId41"/>
    <p:sldId id="3092" r:id="rId42"/>
    <p:sldId id="266" r:id="rId43"/>
    <p:sldId id="264" r:id="rId44"/>
    <p:sldId id="3082" r:id="rId45"/>
    <p:sldId id="852" r:id="rId4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6" autoAdjust="0"/>
    <p:restoredTop sz="96310" autoAdjust="0"/>
  </p:normalViewPr>
  <p:slideViewPr>
    <p:cSldViewPr snapToGrid="0">
      <p:cViewPr varScale="1">
        <p:scale>
          <a:sx n="117" d="100"/>
          <a:sy n="117" d="100"/>
        </p:scale>
        <p:origin x="138" y="33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33A4AAF-C3AA-4965-AA9D-61AFA3BB4093}" type="datetimeFigureOut">
              <a:rPr kumimoji="1" lang="ja-JP" altLang="en-US" smtClean="0"/>
              <a:t>2024/11/4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832C71F-F9E4-4032-A1DC-E7A885B4A3DB}" type="slidenum">
              <a:rPr kumimoji="1" lang="ja-JP" altLang="en-US" smtClean="0"/>
              <a:t>‹#›</a:t>
            </a:fld>
            <a:endParaRPr kumimoji="1" lang="ja-JP" altLang="en-US"/>
          </a:p>
        </p:txBody>
      </p:sp>
    </p:spTree>
    <p:extLst>
      <p:ext uri="{BB962C8B-B14F-4D97-AF65-F5344CB8AC3E}">
        <p14:creationId xmlns:p14="http://schemas.microsoft.com/office/powerpoint/2010/main" val="3827990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1</a:t>
            </a:fld>
            <a:endParaRPr kumimoji="1" lang="ja-JP" altLang="en-US"/>
          </a:p>
        </p:txBody>
      </p:sp>
    </p:spTree>
    <p:extLst>
      <p:ext uri="{BB962C8B-B14F-4D97-AF65-F5344CB8AC3E}">
        <p14:creationId xmlns:p14="http://schemas.microsoft.com/office/powerpoint/2010/main" val="183656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93E055C-41A0-4853-B465-CA4063E379C1}" type="slidenum">
              <a:rPr kumimoji="1" lang="ja-JP" altLang="en-US" smtClean="0"/>
              <a:t>3</a:t>
            </a:fld>
            <a:endParaRPr kumimoji="1" lang="ja-JP" altLang="en-US"/>
          </a:p>
        </p:txBody>
      </p:sp>
    </p:spTree>
    <p:extLst>
      <p:ext uri="{BB962C8B-B14F-4D97-AF65-F5344CB8AC3E}">
        <p14:creationId xmlns:p14="http://schemas.microsoft.com/office/powerpoint/2010/main" val="4212536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21</a:t>
            </a:fld>
            <a:endParaRPr kumimoji="1" lang="ja-JP" altLang="en-US"/>
          </a:p>
        </p:txBody>
      </p:sp>
    </p:spTree>
    <p:extLst>
      <p:ext uri="{BB962C8B-B14F-4D97-AF65-F5344CB8AC3E}">
        <p14:creationId xmlns:p14="http://schemas.microsoft.com/office/powerpoint/2010/main" val="899636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27</a:t>
            </a:fld>
            <a:endParaRPr kumimoji="1" lang="ja-JP" altLang="en-US"/>
          </a:p>
        </p:txBody>
      </p:sp>
    </p:spTree>
    <p:extLst>
      <p:ext uri="{BB962C8B-B14F-4D97-AF65-F5344CB8AC3E}">
        <p14:creationId xmlns:p14="http://schemas.microsoft.com/office/powerpoint/2010/main" val="312606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44</a:t>
            </a:fld>
            <a:endParaRPr kumimoji="1" lang="ja-JP" altLang="en-US"/>
          </a:p>
        </p:txBody>
      </p:sp>
    </p:spTree>
    <p:extLst>
      <p:ext uri="{BB962C8B-B14F-4D97-AF65-F5344CB8AC3E}">
        <p14:creationId xmlns:p14="http://schemas.microsoft.com/office/powerpoint/2010/main" val="699847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E789-B78A-E9F4-C2AC-F2373C50A8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A3BA9E-FDC8-DFCD-B8D2-A8ED818E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631DF7-9544-058B-8263-89CFE84C3CE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D4146696-8E44-89BC-DE65-B8F41A5182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67D53D-B928-AC02-2A45-688A1A738BD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210325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988367-AE55-795E-E91E-B123ED32EB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E16C7A-2502-288A-F4E4-D58FB6EA80D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DE0778-288A-68FA-E36A-15DE1C8B623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46B574BD-AF86-46D8-3854-B47899BEAC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5B5DC2-EC71-DE66-871F-15FCFDA638C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01391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049335-6783-EC55-DCEB-F3158F00C0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AEE9A39-2449-2E5D-363B-F4092D484D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C24180-95AF-4B0C-B15A-0C3A3936CA4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2F2B5C6-2D1F-8971-6D9A-BC28382C22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C5E87-1F15-F634-F1FB-2F17ED78997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98461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11/4/2024</a:t>
            </a:fld>
            <a:endParaRPr lang="en-US"/>
          </a:p>
        </p:txBody>
      </p:sp>
      <p:sp>
        <p:nvSpPr>
          <p:cNvPr id="4" name="Holder 4"/>
          <p:cNvSpPr>
            <a:spLocks noGrp="1"/>
          </p:cNvSpPr>
          <p:nvPr>
            <p:ph type="sldNum" sz="quarter" idx="7"/>
          </p:nvPr>
        </p:nvSpPr>
        <p:spPr/>
        <p:txBody>
          <a:bodyPr lIns="0" tIns="0" rIns="0" bIns="0"/>
          <a:lstStyle>
            <a:lvl1pPr>
              <a:defRPr sz="1768" b="0" i="0">
                <a:solidFill>
                  <a:schemeClr val="tx1"/>
                </a:solidFill>
                <a:latin typeface="Arial"/>
                <a:cs typeface="Arial"/>
              </a:defRPr>
            </a:lvl1pPr>
          </a:lstStyle>
          <a:p>
            <a:pPr marL="135893">
              <a:lnSpc>
                <a:spcPts val="2040"/>
              </a:lnSpc>
            </a:pPr>
            <a:fld id="{81D60167-4931-47E6-BA6A-407CBD079E47}" type="slidenum">
              <a:rPr lang="en-US" altLang="ja-JP" spc="-5" smtClean="0"/>
              <a:pPr marL="135893">
                <a:lnSpc>
                  <a:spcPts val="2040"/>
                </a:lnSpc>
              </a:pPr>
              <a:t>‹#›</a:t>
            </a:fld>
            <a:endParaRPr lang="en-US" altLang="ja-JP" spc="-5" dirty="0"/>
          </a:p>
        </p:txBody>
      </p:sp>
    </p:spTree>
    <p:extLst>
      <p:ext uri="{BB962C8B-B14F-4D97-AF65-F5344CB8AC3E}">
        <p14:creationId xmlns:p14="http://schemas.microsoft.com/office/powerpoint/2010/main" val="1010094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Only">
    <p:bg>
      <p:bgPr>
        <a:solidFill>
          <a:schemeClr val="bg1"/>
        </a:solidFill>
        <a:effectLst/>
      </p:bgPr>
    </p:bg>
    <p:spTree>
      <p:nvGrpSpPr>
        <p:cNvPr id="1" name=""/>
        <p:cNvGrpSpPr/>
        <p:nvPr/>
      </p:nvGrpSpPr>
      <p:grpSpPr>
        <a:xfrm>
          <a:off x="0" y="0"/>
          <a:ext cx="0" cy="0"/>
          <a:chOff x="0" y="0"/>
          <a:chExt cx="0" cy="0"/>
        </a:xfrm>
      </p:grpSpPr>
      <p:pic>
        <p:nvPicPr>
          <p:cNvPr id="17" name="bg object 17"/>
          <p:cNvPicPr/>
          <p:nvPr userDrawn="1"/>
        </p:nvPicPr>
        <p:blipFill>
          <a:blip r:embed="rId2" cstate="print"/>
          <a:stretch>
            <a:fillRect/>
          </a:stretch>
        </p:blipFill>
        <p:spPr>
          <a:xfrm>
            <a:off x="1056663" y="966092"/>
            <a:ext cx="10440117" cy="5532310"/>
          </a:xfrm>
          <a:prstGeom prst="rect">
            <a:avLst/>
          </a:prstGeom>
        </p:spPr>
      </p:pic>
      <p:sp>
        <p:nvSpPr>
          <p:cNvPr id="18" name="bg object 18"/>
          <p:cNvSpPr/>
          <p:nvPr userDrawn="1"/>
        </p:nvSpPr>
        <p:spPr>
          <a:xfrm>
            <a:off x="7413015" y="6020663"/>
            <a:ext cx="4412615" cy="524510"/>
          </a:xfrm>
          <a:custGeom>
            <a:avLst/>
            <a:gdLst/>
            <a:ahLst/>
            <a:cxnLst/>
            <a:rect l="l" t="t" r="r" b="b"/>
            <a:pathLst>
              <a:path w="4412615" h="524509">
                <a:moveTo>
                  <a:pt x="4412539" y="0"/>
                </a:moveTo>
                <a:lnTo>
                  <a:pt x="0" y="0"/>
                </a:lnTo>
                <a:lnTo>
                  <a:pt x="0" y="477748"/>
                </a:lnTo>
                <a:lnTo>
                  <a:pt x="200126" y="477748"/>
                </a:lnTo>
                <a:lnTo>
                  <a:pt x="200126" y="523976"/>
                </a:lnTo>
                <a:lnTo>
                  <a:pt x="4083761" y="523976"/>
                </a:lnTo>
                <a:lnTo>
                  <a:pt x="4083761" y="477748"/>
                </a:lnTo>
                <a:lnTo>
                  <a:pt x="4412539" y="477748"/>
                </a:lnTo>
                <a:lnTo>
                  <a:pt x="4412539"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chemeClr val="tx1"/>
                </a:solidFill>
                <a:latin typeface="游ゴシック"/>
                <a:cs typeface="游ゴシック"/>
              </a:defRPr>
            </a:lvl1pPr>
          </a:lstStyle>
          <a:p>
            <a:endParaRPr/>
          </a:p>
        </p:txBody>
      </p:sp>
    </p:spTree>
    <p:extLst>
      <p:ext uri="{BB962C8B-B14F-4D97-AF65-F5344CB8AC3E}">
        <p14:creationId xmlns:p14="http://schemas.microsoft.com/office/powerpoint/2010/main" val="3384931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rgbClr val="373545"/>
                </a:solidFill>
                <a:latin typeface="Meiryo UI"/>
                <a:cs typeface="Meiryo UI"/>
              </a:defRPr>
            </a:lvl1pPr>
          </a:lstStyle>
          <a:p>
            <a:endParaRPr/>
          </a:p>
        </p:txBody>
      </p:sp>
      <p:sp>
        <p:nvSpPr>
          <p:cNvPr id="3" name="Holder 3"/>
          <p:cNvSpPr>
            <a:spLocks noGrp="1"/>
          </p:cNvSpPr>
          <p:nvPr>
            <p:ph type="body" idx="1"/>
          </p:nvPr>
        </p:nvSpPr>
        <p:spPr/>
        <p:txBody>
          <a:bodyPr lIns="0" tIns="0" rIns="0" bIns="0"/>
          <a:lstStyle>
            <a:lvl1pPr>
              <a:defRPr sz="4800" b="1" i="1">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000" b="0" i="0">
                <a:solidFill>
                  <a:srgbClr val="7E7E7E"/>
                </a:solidFill>
                <a:latin typeface="Meiryo UI"/>
                <a:cs typeface="Meiryo UI"/>
              </a:defRPr>
            </a:lvl1pPr>
          </a:lstStyle>
          <a:p>
            <a:pPr marL="12700">
              <a:spcBef>
                <a:spcPts val="155"/>
              </a:spcBef>
            </a:pPr>
            <a:r>
              <a:rPr lang="fr-FR"/>
              <a:t>©</a:t>
            </a:r>
            <a:r>
              <a:rPr lang="fr-FR" spc="-35"/>
              <a:t> </a:t>
            </a:r>
            <a:r>
              <a:rPr lang="fr-FR"/>
              <a:t>2024</a:t>
            </a:r>
            <a:r>
              <a:rPr lang="fr-FR" spc="-15"/>
              <a:t> </a:t>
            </a:r>
            <a:r>
              <a:rPr lang="fr-FR"/>
              <a:t>Agile</a:t>
            </a:r>
            <a:r>
              <a:rPr lang="fr-FR" spc="-20"/>
              <a:t> </a:t>
            </a:r>
            <a:r>
              <a:rPr lang="fr-FR"/>
              <a:t>Energy</a:t>
            </a:r>
            <a:r>
              <a:rPr lang="fr-FR" spc="-20"/>
              <a:t> </a:t>
            </a:r>
            <a:r>
              <a:rPr lang="fr-FR"/>
              <a:t>X,</a:t>
            </a:r>
            <a:r>
              <a:rPr lang="fr-FR" spc="-15"/>
              <a:t> </a:t>
            </a:r>
            <a:r>
              <a:rPr lang="fr-FR" spc="-20"/>
              <a:t>Inc.</a:t>
            </a:r>
            <a:endParaRPr lang="fr-FR" spc="-2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11/4/2024</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Meiryo UI"/>
                <a:cs typeface="Meiryo UI"/>
              </a:defRPr>
            </a:lvl1pPr>
          </a:lstStyle>
          <a:p>
            <a:pPr marL="149225">
              <a:spcBef>
                <a:spcPts val="185"/>
              </a:spcBef>
            </a:pPr>
            <a:fld id="{81D60167-4931-47E6-BA6A-407CBD079E47}" type="slidenum">
              <a:rPr lang="en-US" altLang="ja-JP" spc="-50" smtClean="0"/>
              <a:pPr marL="149225">
                <a:spcBef>
                  <a:spcPts val="185"/>
                </a:spcBef>
              </a:pPr>
              <a:t>‹#›</a:t>
            </a:fld>
            <a:endParaRPr lang="en-US" altLang="ja-JP" spc="-50" dirty="0"/>
          </a:p>
        </p:txBody>
      </p:sp>
    </p:spTree>
    <p:extLst>
      <p:ext uri="{BB962C8B-B14F-4D97-AF65-F5344CB8AC3E}">
        <p14:creationId xmlns:p14="http://schemas.microsoft.com/office/powerpoint/2010/main" val="256966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88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3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03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EE37C-6018-6FB1-8C3A-DB1999E3C9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C0C583-462C-83A1-2AC9-7A94A67A3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B307FAF-381F-E5B2-D5E3-FC7145199C5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021F82-007C-8AAD-7B94-3605DF45C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8F9803B-C3F5-9427-D3F4-8261A0EF8B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32687A1-7365-CE67-0C00-6A251277087D}"/>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8" name="フッター プレースホルダー 7">
            <a:extLst>
              <a:ext uri="{FF2B5EF4-FFF2-40B4-BE49-F238E27FC236}">
                <a16:creationId xmlns:a16="http://schemas.microsoft.com/office/drawing/2014/main" id="{8858201C-9FB8-D31A-3F67-C6C8877CA5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4D11E6B-27CF-EEDC-5158-73E807360DD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511909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F892C-BEB3-A461-B1DD-0CBB1F30D261}"/>
              </a:ext>
            </a:extLst>
          </p:cNvPr>
          <p:cNvSpPr>
            <a:spLocks noGrp="1"/>
          </p:cNvSpPr>
          <p:nvPr>
            <p:ph type="title"/>
          </p:nvPr>
        </p:nvSpPr>
        <p:spPr/>
        <p:txBody>
          <a:bodyPr>
            <a:normAutofit/>
          </a:bodyPr>
          <a:lstStyle>
            <a:lvl1pPr>
              <a:defRPr sz="2800"/>
            </a:lvl1pPr>
          </a:lstStyle>
          <a:p>
            <a:r>
              <a:rPr kumimoji="1" lang="ja-JP" altLang="en-US" dirty="0"/>
              <a:t>マスター タイトルの書式設定</a:t>
            </a:r>
          </a:p>
        </p:txBody>
      </p:sp>
      <p:sp>
        <p:nvSpPr>
          <p:cNvPr id="3" name="日付プレースホルダー 2">
            <a:extLst>
              <a:ext uri="{FF2B5EF4-FFF2-40B4-BE49-F238E27FC236}">
                <a16:creationId xmlns:a16="http://schemas.microsoft.com/office/drawing/2014/main" id="{630EF49F-1B92-3521-4913-92AB639092F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4" name="フッター プレースホルダー 3">
            <a:extLst>
              <a:ext uri="{FF2B5EF4-FFF2-40B4-BE49-F238E27FC236}">
                <a16:creationId xmlns:a16="http://schemas.microsoft.com/office/drawing/2014/main" id="{C7A383A0-DDEB-47EB-379A-5207AFD5E9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E08D3A0-C435-551B-5364-D2822FE9ACE5}"/>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643679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98E4D5-2FBB-2322-9A7F-194858BB7865}"/>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3" name="フッター プレースホルダー 2">
            <a:extLst>
              <a:ext uri="{FF2B5EF4-FFF2-40B4-BE49-F238E27FC236}">
                <a16:creationId xmlns:a16="http://schemas.microsoft.com/office/drawing/2014/main" id="{AD0D78AF-34D0-1A0E-4626-0B1640CD13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16FBD1-71DB-267F-4DC4-0FA6B00278B4}"/>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25347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9269A-1AA7-35E7-D97E-93AB78598D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D8CBA4-FAA6-D4B0-17DD-5D2EB75E8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2D2D47-8F06-C0B5-80DB-F03EA979D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7AD67EA-4A60-9B9D-D5AC-D0AB878ACAA9}"/>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C2FF771D-68C0-95CD-15EB-5B619005A1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91B1ED-ED55-E989-0FD2-32567B592458}"/>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13716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F078E-F656-BF03-8CB9-CD70604DBAD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ECB5BF-A918-A0F0-BCF4-2A94FCB73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867E11F-44F0-F9F3-D9D4-64C4F9291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B32CA0D-A32B-10CA-6BF1-98C1B3813BEF}"/>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BFDA599A-C2A6-6A06-1B4C-EC21F98680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CB8E5A-3DD9-7EE5-AEDB-70A1538C15A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75659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8D4815-42BF-6197-ADE6-AC7E6635F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5E085-2544-6EC4-6803-FDD5097B8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58068B-CBB5-4297-46FA-5B893161CD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7D84DF6-DDB8-9C5C-C60E-E74B25469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8A9C687-FEA1-496C-F1E0-A14C2CB05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17776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 id="2147483664"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14.xm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jpg"/><Relationship Id="rId3" Type="http://schemas.openxmlformats.org/officeDocument/2006/relationships/image" Target="../media/image59.png"/><Relationship Id="rId7" Type="http://schemas.openxmlformats.org/officeDocument/2006/relationships/image" Target="../media/image63.jpg"/><Relationship Id="rId12" Type="http://schemas.openxmlformats.org/officeDocument/2006/relationships/image" Target="../media/image68.jpg"/><Relationship Id="rId2"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67.jp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g"/></Relationships>
</file>

<file path=ppt/slides/_rels/slide12.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78.jpg"/><Relationship Id="rId18" Type="http://schemas.openxmlformats.org/officeDocument/2006/relationships/image" Target="../media/image81.png"/><Relationship Id="rId26" Type="http://schemas.openxmlformats.org/officeDocument/2006/relationships/hyperlink" Target="http://www.imsep.co.jp/" TargetMode="External"/><Relationship Id="rId3" Type="http://schemas.openxmlformats.org/officeDocument/2006/relationships/image" Target="../media/image70.png"/><Relationship Id="rId21" Type="http://schemas.openxmlformats.org/officeDocument/2006/relationships/image" Target="../media/image83.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0.jpg"/><Relationship Id="rId25" Type="http://schemas.openxmlformats.org/officeDocument/2006/relationships/image" Target="../media/image85.jpg"/><Relationship Id="rId2" Type="http://schemas.openxmlformats.org/officeDocument/2006/relationships/image" Target="../media/image69.png"/><Relationship Id="rId16" Type="http://schemas.openxmlformats.org/officeDocument/2006/relationships/image" Target="../media/image79.png"/><Relationship Id="rId20" Type="http://schemas.openxmlformats.org/officeDocument/2006/relationships/hyperlink" Target="https://www.t-humming.co.jp/" TargetMode="External"/><Relationship Id="rId29" Type="http://schemas.openxmlformats.org/officeDocument/2006/relationships/hyperlink" Target="https://syncmof.com/company/" TargetMode="External"/><Relationship Id="rId1" Type="http://schemas.openxmlformats.org/officeDocument/2006/relationships/slideLayout" Target="../slideLayouts/slideLayout14.xml"/><Relationship Id="rId6" Type="http://schemas.openxmlformats.org/officeDocument/2006/relationships/image" Target="../media/image72.jpg"/><Relationship Id="rId11" Type="http://schemas.openxmlformats.org/officeDocument/2006/relationships/image" Target="../media/image76.jpg"/><Relationship Id="rId24" Type="http://schemas.openxmlformats.org/officeDocument/2006/relationships/image" Target="../media/image67.jpg"/><Relationship Id="rId32" Type="http://schemas.openxmlformats.org/officeDocument/2006/relationships/image" Target="../media/image3.jpg"/><Relationship Id="rId5" Type="http://schemas.openxmlformats.org/officeDocument/2006/relationships/hyperlink" Target="https://www.taiyo-ge.co.jp/" TargetMode="External"/><Relationship Id="rId15" Type="http://schemas.openxmlformats.org/officeDocument/2006/relationships/hyperlink" Target="https://thehiveexplorer.com/pages/mealworm-life-cycle" TargetMode="External"/><Relationship Id="rId23" Type="http://schemas.openxmlformats.org/officeDocument/2006/relationships/image" Target="../media/image84.png"/><Relationship Id="rId28" Type="http://schemas.openxmlformats.org/officeDocument/2006/relationships/image" Target="../media/image87.jpg"/><Relationship Id="rId10" Type="http://schemas.openxmlformats.org/officeDocument/2006/relationships/image" Target="../media/image75.png"/><Relationship Id="rId19" Type="http://schemas.openxmlformats.org/officeDocument/2006/relationships/image" Target="../media/image82.jpg"/><Relationship Id="rId31" Type="http://schemas.openxmlformats.org/officeDocument/2006/relationships/image" Target="../media/image89.jpg"/><Relationship Id="rId4" Type="http://schemas.openxmlformats.org/officeDocument/2006/relationships/image" Target="../media/image71.png"/><Relationship Id="rId9" Type="http://schemas.openxmlformats.org/officeDocument/2006/relationships/image" Target="../media/image74.png"/><Relationship Id="rId14" Type="http://schemas.openxmlformats.org/officeDocument/2006/relationships/hyperlink" Target="https://voiceofyouth.jp/archives/941" TargetMode="External"/><Relationship Id="rId22" Type="http://schemas.openxmlformats.org/officeDocument/2006/relationships/image" Target="../media/image59.png"/><Relationship Id="rId27" Type="http://schemas.openxmlformats.org/officeDocument/2006/relationships/image" Target="../media/image86.jpg"/><Relationship Id="rId30" Type="http://schemas.openxmlformats.org/officeDocument/2006/relationships/image" Target="../media/image88.png"/></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enecho.meti.go.jp/about/special/tokushu/nuclear/nihonnonuclear.html" TargetMode="Externa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7.jp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1810.04805.pdf" TargetMode="External"/><Relationship Id="rId2" Type="http://schemas.openxmlformats.org/officeDocument/2006/relationships/image" Target="../media/image108.png"/><Relationship Id="rId1" Type="http://schemas.openxmlformats.org/officeDocument/2006/relationships/slideLayout" Target="../slideLayouts/slideLayout1.xml"/><Relationship Id="rId4" Type="http://schemas.openxmlformats.org/officeDocument/2006/relationships/image" Target="../media/image109.jpg"/></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image" Target="../media/image110.png"/><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1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23" Type="http://schemas.openxmlformats.org/officeDocument/2006/relationships/image" Target="../media/image131.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jp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4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jpg"/><Relationship Id="rId2" Type="http://schemas.openxmlformats.org/officeDocument/2006/relationships/image" Target="../media/image3.jp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image" Target="../media/image154.jpg"/><Relationship Id="rId1" Type="http://schemas.openxmlformats.org/officeDocument/2006/relationships/slideLayout" Target="../slideLayouts/slideLayout14.xml"/><Relationship Id="rId6" Type="http://schemas.openxmlformats.org/officeDocument/2006/relationships/image" Target="../media/image158.jpg"/><Relationship Id="rId5" Type="http://schemas.openxmlformats.org/officeDocument/2006/relationships/image" Target="../media/image157.png"/><Relationship Id="rId4" Type="http://schemas.openxmlformats.org/officeDocument/2006/relationships/image" Target="../media/image15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jp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jpg"/><Relationship Id="rId11" Type="http://schemas.openxmlformats.org/officeDocument/2006/relationships/image" Target="../media/image31.png"/><Relationship Id="rId5" Type="http://schemas.openxmlformats.org/officeDocument/2006/relationships/image" Target="../media/image25.jpg"/><Relationship Id="rId10" Type="http://schemas.openxmlformats.org/officeDocument/2006/relationships/image" Target="../media/image30.png"/><Relationship Id="rId4" Type="http://schemas.openxmlformats.org/officeDocument/2006/relationships/image" Target="../media/image24.jpg"/><Relationship Id="rId9" Type="http://schemas.openxmlformats.org/officeDocument/2006/relationships/image" Target="../media/image29.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3.jpg"/><Relationship Id="rId5" Type="http://schemas.openxmlformats.org/officeDocument/2006/relationships/image" Target="../media/image40.jp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3.jp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jpg"/><Relationship Id="rId2" Type="http://schemas.openxmlformats.org/officeDocument/2006/relationships/image" Target="../media/image41.jpg"/><Relationship Id="rId1" Type="http://schemas.openxmlformats.org/officeDocument/2006/relationships/slideLayout" Target="../slideLayouts/slideLayout14.xml"/><Relationship Id="rId6" Type="http://schemas.openxmlformats.org/officeDocument/2006/relationships/image" Target="../media/image45.jp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jpg"/><Relationship Id="rId4" Type="http://schemas.openxmlformats.org/officeDocument/2006/relationships/image" Target="../media/image43.jp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jp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hyperlink" Target="https://triple-1.com/news/release2022-12_2/" TargetMode="External"/><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644170"/>
            <a:ext cx="12191999" cy="1569660"/>
          </a:xfrm>
          <a:prstGeom prst="rect">
            <a:avLst/>
          </a:prstGeom>
          <a:solidFill>
            <a:schemeClr val="tx2">
              <a:lumMod val="75000"/>
            </a:schemeClr>
          </a:solidFill>
        </p:spPr>
        <p:txBody>
          <a:bodyPr wrap="square" rtlCol="0">
            <a:spAutoFit/>
          </a:bodyPr>
          <a:lstStyle/>
          <a:p>
            <a:pPr algn="ctr"/>
            <a:r>
              <a:rPr kumimoji="1" lang="ja-JP" altLang="en-US" sz="9600" dirty="0">
                <a:solidFill>
                  <a:schemeClr val="bg1"/>
                </a:solidFill>
                <a:latin typeface="Cooper Black" panose="0208090404030B020404" pitchFamily="18" charset="0"/>
                <a:ea typeface="UD デジタル 教科書体 NK-B" panose="02020700000000000000" pitchFamily="18" charset="-128"/>
              </a:rPr>
              <a:t>原子力マイニング</a:t>
            </a:r>
          </a:p>
        </p:txBody>
      </p:sp>
    </p:spTree>
    <p:extLst>
      <p:ext uri="{BB962C8B-B14F-4D97-AF65-F5344CB8AC3E}">
        <p14:creationId xmlns:p14="http://schemas.microsoft.com/office/powerpoint/2010/main" val="2271170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9389" y="477013"/>
            <a:ext cx="9793605" cy="1187505"/>
          </a:xfrm>
          <a:prstGeom prst="rect">
            <a:avLst/>
          </a:prstGeom>
          <a:solidFill>
            <a:srgbClr val="FFFFCC"/>
          </a:solidFill>
          <a:ln w="9525">
            <a:solidFill>
              <a:srgbClr val="000000"/>
            </a:solidFill>
          </a:ln>
        </p:spPr>
        <p:txBody>
          <a:bodyPr vert="horz" wrap="square" lIns="0" tIns="17780" rIns="0" bIns="0" rtlCol="0">
            <a:spAutoFit/>
          </a:bodyPr>
          <a:lstStyle/>
          <a:p>
            <a:pPr marL="91440">
              <a:spcBef>
                <a:spcPts val="140"/>
              </a:spcBef>
              <a:tabLst>
                <a:tab pos="2156460" algn="l"/>
                <a:tab pos="5647055" algn="l"/>
              </a:tabLst>
            </a:pPr>
            <a:r>
              <a:rPr b="1" spc="-10" dirty="0">
                <a:latin typeface="Meiryo UI"/>
                <a:cs typeface="Meiryo UI"/>
              </a:rPr>
              <a:t>【</a:t>
            </a:r>
            <a:r>
              <a:rPr b="1" dirty="0">
                <a:latin typeface="Meiryo UI"/>
                <a:cs typeface="Meiryo UI"/>
              </a:rPr>
              <a:t>設</a:t>
            </a:r>
            <a:r>
              <a:rPr b="1" spc="-10" dirty="0">
                <a:latin typeface="Meiryo UI"/>
                <a:cs typeface="Meiryo UI"/>
              </a:rPr>
              <a:t>立】2022年8</a:t>
            </a:r>
            <a:r>
              <a:rPr b="1" spc="-50" dirty="0">
                <a:latin typeface="Meiryo UI"/>
                <a:cs typeface="Meiryo UI"/>
              </a:rPr>
              <a:t>月</a:t>
            </a:r>
            <a:r>
              <a:rPr b="1" dirty="0">
                <a:latin typeface="Meiryo UI"/>
                <a:cs typeface="Meiryo UI"/>
              </a:rPr>
              <a:t>	【</a:t>
            </a:r>
            <a:r>
              <a:rPr b="1" spc="-10" dirty="0">
                <a:latin typeface="Meiryo UI"/>
                <a:cs typeface="Meiryo UI"/>
              </a:rPr>
              <a:t>資本金】</a:t>
            </a:r>
            <a:r>
              <a:rPr b="1" dirty="0">
                <a:latin typeface="Meiryo UI"/>
                <a:cs typeface="Meiryo UI"/>
              </a:rPr>
              <a:t>3.5</a:t>
            </a:r>
            <a:r>
              <a:rPr b="1" spc="-10" dirty="0">
                <a:latin typeface="Meiryo UI"/>
                <a:cs typeface="Meiryo UI"/>
              </a:rPr>
              <a:t>億円</a:t>
            </a:r>
            <a:r>
              <a:rPr sz="1400" b="1" dirty="0">
                <a:latin typeface="Meiryo UI"/>
                <a:cs typeface="Meiryo UI"/>
              </a:rPr>
              <a:t>（資本準備</a:t>
            </a:r>
            <a:r>
              <a:rPr sz="1400" b="1" spc="-15" dirty="0">
                <a:latin typeface="Meiryo UI"/>
                <a:cs typeface="Meiryo UI"/>
              </a:rPr>
              <a:t>金</a:t>
            </a:r>
            <a:r>
              <a:rPr sz="1400" b="1" dirty="0">
                <a:latin typeface="Meiryo UI"/>
                <a:cs typeface="Meiryo UI"/>
              </a:rPr>
              <a:t>含む</a:t>
            </a:r>
            <a:r>
              <a:rPr sz="1400" b="1" spc="-50" dirty="0">
                <a:latin typeface="Meiryo UI"/>
                <a:cs typeface="Meiryo UI"/>
              </a:rPr>
              <a:t>）</a:t>
            </a:r>
            <a:r>
              <a:rPr sz="1400" b="1" dirty="0">
                <a:latin typeface="Meiryo UI"/>
                <a:cs typeface="Meiryo UI"/>
              </a:rPr>
              <a:t>	</a:t>
            </a:r>
            <a:r>
              <a:rPr b="1" spc="-10" dirty="0">
                <a:latin typeface="Meiryo UI"/>
                <a:cs typeface="Meiryo UI"/>
              </a:rPr>
              <a:t>【</a:t>
            </a:r>
            <a:r>
              <a:rPr b="1" dirty="0">
                <a:latin typeface="Meiryo UI"/>
                <a:cs typeface="Meiryo UI"/>
              </a:rPr>
              <a:t>株</a:t>
            </a:r>
            <a:r>
              <a:rPr b="1" spc="-10" dirty="0">
                <a:latin typeface="Meiryo UI"/>
                <a:cs typeface="Meiryo UI"/>
              </a:rPr>
              <a:t>主】</a:t>
            </a:r>
            <a:r>
              <a:rPr b="1" dirty="0">
                <a:latin typeface="Meiryo UI"/>
                <a:cs typeface="Meiryo UI"/>
              </a:rPr>
              <a:t>東京</a:t>
            </a:r>
            <a:r>
              <a:rPr b="1" spc="-10" dirty="0">
                <a:latin typeface="Meiryo UI"/>
                <a:cs typeface="Meiryo UI"/>
              </a:rPr>
              <a:t>電</a:t>
            </a:r>
            <a:r>
              <a:rPr b="1" dirty="0">
                <a:latin typeface="Meiryo UI"/>
                <a:cs typeface="Meiryo UI"/>
              </a:rPr>
              <a:t>力パワ</a:t>
            </a:r>
            <a:r>
              <a:rPr b="1" spc="-10" dirty="0">
                <a:latin typeface="Meiryo UI"/>
                <a:cs typeface="Meiryo UI"/>
              </a:rPr>
              <a:t>ーグリッド：100%</a:t>
            </a:r>
            <a:endParaRPr>
              <a:latin typeface="Meiryo UI"/>
              <a:cs typeface="Meiryo UI"/>
            </a:endParaRPr>
          </a:p>
          <a:p>
            <a:pPr marL="91440">
              <a:spcBef>
                <a:spcPts val="385"/>
              </a:spcBef>
              <a:tabLst>
                <a:tab pos="1386840" algn="l"/>
              </a:tabLst>
            </a:pPr>
            <a:r>
              <a:rPr b="1" dirty="0">
                <a:latin typeface="Meiryo UI"/>
                <a:cs typeface="Meiryo UI"/>
              </a:rPr>
              <a:t>【事業内</a:t>
            </a:r>
            <a:r>
              <a:rPr b="1" spc="-10" dirty="0">
                <a:latin typeface="Meiryo UI"/>
                <a:cs typeface="Meiryo UI"/>
              </a:rPr>
              <a:t>容</a:t>
            </a:r>
            <a:r>
              <a:rPr b="1" spc="-50" dirty="0">
                <a:latin typeface="Meiryo UI"/>
                <a:cs typeface="Meiryo UI"/>
              </a:rPr>
              <a:t>】</a:t>
            </a:r>
            <a:r>
              <a:rPr b="1" dirty="0">
                <a:latin typeface="Meiryo UI"/>
                <a:cs typeface="Meiryo UI"/>
              </a:rPr>
              <a:t>	未利用クリ</a:t>
            </a:r>
            <a:r>
              <a:rPr b="1" spc="-10" dirty="0">
                <a:latin typeface="Meiryo UI"/>
                <a:cs typeface="Meiryo UI"/>
              </a:rPr>
              <a:t>ー</a:t>
            </a:r>
            <a:r>
              <a:rPr b="1" spc="-25" dirty="0">
                <a:latin typeface="Meiryo UI"/>
                <a:cs typeface="Meiryo UI"/>
              </a:rPr>
              <a:t>ン</a:t>
            </a:r>
            <a:r>
              <a:rPr b="1" spc="-35" dirty="0">
                <a:latin typeface="Meiryo UI"/>
                <a:cs typeface="Meiryo UI"/>
              </a:rPr>
              <a:t>エ</a:t>
            </a:r>
            <a:r>
              <a:rPr b="1" dirty="0">
                <a:latin typeface="Meiryo UI"/>
                <a:cs typeface="Meiryo UI"/>
              </a:rPr>
              <a:t>ネルギーのデジタル価値への転換を含む先進的なソリュ</a:t>
            </a:r>
            <a:r>
              <a:rPr b="1" spc="-10" dirty="0">
                <a:latin typeface="Meiryo UI"/>
                <a:cs typeface="Meiryo UI"/>
              </a:rPr>
              <a:t>ーション</a:t>
            </a:r>
            <a:r>
              <a:rPr b="1" dirty="0">
                <a:latin typeface="Meiryo UI"/>
                <a:cs typeface="Meiryo UI"/>
              </a:rPr>
              <a:t>開</a:t>
            </a:r>
            <a:r>
              <a:rPr b="1" spc="-50" dirty="0">
                <a:latin typeface="Meiryo UI"/>
                <a:cs typeface="Meiryo UI"/>
              </a:rPr>
              <a:t>発</a:t>
            </a:r>
            <a:endParaRPr>
              <a:latin typeface="Meiryo UI"/>
              <a:cs typeface="Meiryo UI"/>
            </a:endParaRPr>
          </a:p>
          <a:p>
            <a:pPr marL="91440" marR="231775">
              <a:lnSpc>
                <a:spcPts val="1939"/>
              </a:lnSpc>
              <a:spcBef>
                <a:spcPts val="635"/>
              </a:spcBef>
              <a:tabLst>
                <a:tab pos="2159635" algn="l"/>
              </a:tabLst>
            </a:pPr>
            <a:r>
              <a:rPr b="1" dirty="0">
                <a:latin typeface="Meiryo UI"/>
                <a:cs typeface="Meiryo UI"/>
              </a:rPr>
              <a:t>【社名に</a:t>
            </a:r>
            <a:r>
              <a:rPr b="1" spc="-10" dirty="0">
                <a:latin typeface="Meiryo UI"/>
                <a:cs typeface="Meiryo UI"/>
              </a:rPr>
              <a:t>込</a:t>
            </a:r>
            <a:r>
              <a:rPr b="1" dirty="0">
                <a:latin typeface="Meiryo UI"/>
                <a:cs typeface="Meiryo UI"/>
              </a:rPr>
              <a:t>め</a:t>
            </a:r>
            <a:r>
              <a:rPr b="1" spc="-20" dirty="0">
                <a:latin typeface="Meiryo UI"/>
                <a:cs typeface="Meiryo UI"/>
              </a:rPr>
              <a:t>た</a:t>
            </a:r>
            <a:r>
              <a:rPr b="1" spc="-30" dirty="0">
                <a:latin typeface="Meiryo UI"/>
                <a:cs typeface="Meiryo UI"/>
              </a:rPr>
              <a:t>想</a:t>
            </a:r>
            <a:r>
              <a:rPr b="1" spc="-35" dirty="0">
                <a:latin typeface="Meiryo UI"/>
                <a:cs typeface="Meiryo UI"/>
              </a:rPr>
              <a:t>い</a:t>
            </a:r>
            <a:r>
              <a:rPr b="1" spc="-50" dirty="0">
                <a:latin typeface="Meiryo UI"/>
                <a:cs typeface="Meiryo UI"/>
              </a:rPr>
              <a:t>】</a:t>
            </a:r>
            <a:r>
              <a:rPr b="1" dirty="0">
                <a:latin typeface="Meiryo UI"/>
                <a:cs typeface="Meiryo UI"/>
              </a:rPr>
              <a:t>	</a:t>
            </a:r>
            <a:r>
              <a:rPr b="1" spc="-20" dirty="0">
                <a:latin typeface="Meiryo UI"/>
                <a:cs typeface="Meiryo UI"/>
              </a:rPr>
              <a:t>エ</a:t>
            </a:r>
            <a:r>
              <a:rPr b="1" spc="-15" dirty="0">
                <a:latin typeface="Meiryo UI"/>
                <a:cs typeface="Meiryo UI"/>
              </a:rPr>
              <a:t>ネ</a:t>
            </a:r>
            <a:r>
              <a:rPr b="1" spc="-25" dirty="0">
                <a:latin typeface="Meiryo UI"/>
                <a:cs typeface="Meiryo UI"/>
              </a:rPr>
              <a:t>ル</a:t>
            </a:r>
            <a:r>
              <a:rPr b="1" spc="-20" dirty="0">
                <a:latin typeface="Meiryo UI"/>
                <a:cs typeface="Meiryo UI"/>
              </a:rPr>
              <a:t>ギ</a:t>
            </a:r>
            <a:r>
              <a:rPr b="1" spc="-25" dirty="0">
                <a:latin typeface="Meiryo UI"/>
                <a:cs typeface="Meiryo UI"/>
              </a:rPr>
              <a:t>ー産業</a:t>
            </a:r>
            <a:r>
              <a:rPr b="1" spc="-20" dirty="0">
                <a:latin typeface="Meiryo UI"/>
                <a:cs typeface="Meiryo UI"/>
              </a:rPr>
              <a:t>（</a:t>
            </a:r>
            <a:r>
              <a:rPr b="1" spc="-20" dirty="0">
                <a:solidFill>
                  <a:srgbClr val="FF0000"/>
                </a:solidFill>
                <a:latin typeface="Meiryo UI"/>
                <a:cs typeface="Meiryo UI"/>
              </a:rPr>
              <a:t>Energy</a:t>
            </a:r>
            <a:r>
              <a:rPr b="1" spc="-20" dirty="0">
                <a:latin typeface="Meiryo UI"/>
                <a:cs typeface="Meiryo UI"/>
              </a:rPr>
              <a:t>）</a:t>
            </a:r>
            <a:r>
              <a:rPr b="1" dirty="0">
                <a:latin typeface="Meiryo UI"/>
                <a:cs typeface="Meiryo UI"/>
              </a:rPr>
              <a:t>の変革</a:t>
            </a:r>
            <a:r>
              <a:rPr b="1" spc="-30" dirty="0">
                <a:latin typeface="Meiryo UI"/>
                <a:cs typeface="Meiryo UI"/>
              </a:rPr>
              <a:t>（Transformation=</a:t>
            </a:r>
            <a:r>
              <a:rPr b="1" spc="-30" dirty="0">
                <a:solidFill>
                  <a:srgbClr val="FF0000"/>
                </a:solidFill>
                <a:latin typeface="Meiryo UI"/>
                <a:cs typeface="Meiryo UI"/>
              </a:rPr>
              <a:t>X</a:t>
            </a:r>
            <a:r>
              <a:rPr b="1" spc="-30" dirty="0">
                <a:latin typeface="Meiryo UI"/>
                <a:cs typeface="Meiryo UI"/>
              </a:rPr>
              <a:t>）</a:t>
            </a:r>
            <a:r>
              <a:rPr b="1" dirty="0">
                <a:latin typeface="Meiryo UI"/>
                <a:cs typeface="Meiryo UI"/>
              </a:rPr>
              <a:t>を俊敏・柔軟</a:t>
            </a:r>
            <a:r>
              <a:rPr b="1" spc="-50" dirty="0">
                <a:latin typeface="Meiryo UI"/>
                <a:cs typeface="Meiryo UI"/>
              </a:rPr>
              <a:t>・</a:t>
            </a:r>
            <a:r>
              <a:rPr b="1" dirty="0">
                <a:latin typeface="Meiryo UI"/>
                <a:cs typeface="Meiryo UI"/>
              </a:rPr>
              <a:t>果敢</a:t>
            </a:r>
            <a:r>
              <a:rPr b="1" spc="-10" dirty="0">
                <a:latin typeface="Meiryo UI"/>
                <a:cs typeface="Meiryo UI"/>
              </a:rPr>
              <a:t>（</a:t>
            </a:r>
            <a:r>
              <a:rPr b="1" spc="-10" dirty="0">
                <a:solidFill>
                  <a:srgbClr val="FF0000"/>
                </a:solidFill>
                <a:latin typeface="Meiryo UI"/>
                <a:cs typeface="Meiryo UI"/>
              </a:rPr>
              <a:t>Agile</a:t>
            </a:r>
            <a:r>
              <a:rPr b="1" spc="-10" dirty="0">
                <a:latin typeface="Meiryo UI"/>
                <a:cs typeface="Meiryo UI"/>
              </a:rPr>
              <a:t>）に推進す</a:t>
            </a:r>
            <a:r>
              <a:rPr b="1" spc="-50" dirty="0">
                <a:latin typeface="Meiryo UI"/>
                <a:cs typeface="Meiryo UI"/>
              </a:rPr>
              <a:t>る</a:t>
            </a:r>
            <a:endParaRPr>
              <a:latin typeface="Meiryo UI"/>
              <a:cs typeface="Meiryo UI"/>
            </a:endParaRPr>
          </a:p>
        </p:txBody>
      </p:sp>
      <p:grpSp>
        <p:nvGrpSpPr>
          <p:cNvPr id="4" name="object 4"/>
          <p:cNvGrpSpPr/>
          <p:nvPr/>
        </p:nvGrpSpPr>
        <p:grpSpPr>
          <a:xfrm>
            <a:off x="1693164" y="1746501"/>
            <a:ext cx="8856345" cy="5026660"/>
            <a:chOff x="550163" y="1746501"/>
            <a:chExt cx="8856345" cy="5026660"/>
          </a:xfrm>
        </p:grpSpPr>
        <p:pic>
          <p:nvPicPr>
            <p:cNvPr id="5" name="object 5"/>
            <p:cNvPicPr/>
            <p:nvPr/>
          </p:nvPicPr>
          <p:blipFill>
            <a:blip r:embed="rId2" cstate="print"/>
            <a:stretch>
              <a:fillRect/>
            </a:stretch>
          </p:blipFill>
          <p:spPr>
            <a:xfrm>
              <a:off x="550163" y="1746501"/>
              <a:ext cx="8855964" cy="5026152"/>
            </a:xfrm>
            <a:prstGeom prst="rect">
              <a:avLst/>
            </a:prstGeom>
          </p:spPr>
        </p:pic>
        <p:pic>
          <p:nvPicPr>
            <p:cNvPr id="6" name="object 6"/>
            <p:cNvPicPr/>
            <p:nvPr/>
          </p:nvPicPr>
          <p:blipFill>
            <a:blip r:embed="rId3" cstate="print"/>
            <a:stretch>
              <a:fillRect/>
            </a:stretch>
          </p:blipFill>
          <p:spPr>
            <a:xfrm>
              <a:off x="576071" y="1772412"/>
              <a:ext cx="8753856" cy="4924044"/>
            </a:xfrm>
            <a:prstGeom prst="rect">
              <a:avLst/>
            </a:prstGeom>
          </p:spPr>
        </p:pic>
      </p:grpSp>
      <p:sp>
        <p:nvSpPr>
          <p:cNvPr id="8" name="object 8"/>
          <p:cNvSpPr txBox="1">
            <a:spLocks noGrp="1"/>
          </p:cNvSpPr>
          <p:nvPr>
            <p:ph type="ftr" sz="quarter" idx="5"/>
          </p:nvPr>
        </p:nvSpPr>
        <p:spPr>
          <a:xfrm>
            <a:off x="5181600" y="6452029"/>
            <a:ext cx="4114800" cy="173766"/>
          </a:xfrm>
          <a:prstGeom prst="rect">
            <a:avLst/>
          </a:prstGeom>
        </p:spPr>
        <p:txBody>
          <a:bodyPr vert="horz" wrap="square" lIns="0" tIns="19685" rIns="0" bIns="0" rtlCol="0" anchor="ctr">
            <a:spAutoFit/>
          </a:bodyPr>
          <a:lstStyle/>
          <a:p>
            <a:pPr marL="12700">
              <a:spcBef>
                <a:spcPts val="155"/>
              </a:spcBef>
            </a:pPr>
            <a:r>
              <a:rPr dirty="0"/>
              <a:t>©</a:t>
            </a:r>
            <a:r>
              <a:rPr spc="-35" dirty="0"/>
              <a:t> </a:t>
            </a:r>
            <a:r>
              <a:rPr dirty="0"/>
              <a:t>2024</a:t>
            </a:r>
            <a:r>
              <a:rPr spc="-15" dirty="0"/>
              <a:t> </a:t>
            </a:r>
            <a:r>
              <a:rPr dirty="0"/>
              <a:t>Agile</a:t>
            </a:r>
            <a:r>
              <a:rPr spc="-20" dirty="0"/>
              <a:t> </a:t>
            </a:r>
            <a:r>
              <a:rPr dirty="0"/>
              <a:t>Energy</a:t>
            </a:r>
            <a:r>
              <a:rPr spc="-20" dirty="0"/>
              <a:t> </a:t>
            </a:r>
            <a:r>
              <a:rPr dirty="0"/>
              <a:t>X,</a:t>
            </a:r>
            <a:r>
              <a:rPr spc="-15" dirty="0"/>
              <a:t> </a:t>
            </a:r>
            <a:r>
              <a:rPr spc="-20" dirty="0"/>
              <a:t>Inc.</a:t>
            </a:r>
          </a:p>
        </p:txBody>
      </p:sp>
      <p:sp>
        <p:nvSpPr>
          <p:cNvPr id="9" name="正方形/長方形 8">
            <a:extLst>
              <a:ext uri="{FF2B5EF4-FFF2-40B4-BE49-F238E27FC236}">
                <a16:creationId xmlns:a16="http://schemas.microsoft.com/office/drawing/2014/main" id="{E249DCF2-2CBD-5E1B-5B44-B241DC4293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アジャイルエナジー</a:t>
            </a:r>
            <a:r>
              <a:rPr kumimoji="1" lang="en-US" altLang="ja-JP" sz="2400" b="1" dirty="0">
                <a:solidFill>
                  <a:schemeClr val="bg1"/>
                </a:solidFill>
                <a:latin typeface="BIZ UDPゴシック" panose="020B0400000000000000" pitchFamily="50" charset="-128"/>
                <a:ea typeface="BIZ UDPゴシック" panose="020B0400000000000000" pitchFamily="50" charset="-128"/>
              </a:rPr>
              <a:t>X</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：ビジネスモデル</a:t>
            </a:r>
          </a:p>
        </p:txBody>
      </p:sp>
      <p:sp>
        <p:nvSpPr>
          <p:cNvPr id="11" name="タイトル 10">
            <a:extLst>
              <a:ext uri="{FF2B5EF4-FFF2-40B4-BE49-F238E27FC236}">
                <a16:creationId xmlns:a16="http://schemas.microsoft.com/office/drawing/2014/main" id="{F8B184A4-3661-E1FE-0F59-263EBE323C96}"/>
              </a:ext>
            </a:extLst>
          </p:cNvPr>
          <p:cNvSpPr>
            <a:spLocks noGrp="1"/>
          </p:cNvSpPr>
          <p:nvPr>
            <p:ph type="title"/>
          </p:nvPr>
        </p:nvSpPr>
        <p:spPr/>
        <p:txBody>
          <a:bodyPr/>
          <a:lstStyle/>
          <a:p>
            <a:endParaRPr lang="ja-JP" altLang="en-US"/>
          </a:p>
        </p:txBody>
      </p:sp>
      <p:pic>
        <p:nvPicPr>
          <p:cNvPr id="12" name="object 7">
            <a:extLst>
              <a:ext uri="{FF2B5EF4-FFF2-40B4-BE49-F238E27FC236}">
                <a16:creationId xmlns:a16="http://schemas.microsoft.com/office/drawing/2014/main" id="{61C5B118-C1A9-463F-61CB-DB5508E60208}"/>
              </a:ext>
            </a:extLst>
          </p:cNvPr>
          <p:cNvPicPr/>
          <p:nvPr/>
        </p:nvPicPr>
        <p:blipFill>
          <a:blip r:embed="rId4" cstate="print"/>
          <a:stretch>
            <a:fillRect/>
          </a:stretch>
        </p:blipFill>
        <p:spPr>
          <a:xfrm>
            <a:off x="50018" y="3837259"/>
            <a:ext cx="1576364" cy="15091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81832" y="479883"/>
            <a:ext cx="5471160" cy="391795"/>
          </a:xfrm>
          <a:prstGeom prst="rect">
            <a:avLst/>
          </a:prstGeom>
        </p:spPr>
        <p:txBody>
          <a:bodyPr vert="horz" wrap="square" lIns="0" tIns="12700" rIns="0" bIns="0" rtlCol="0">
            <a:spAutoFit/>
          </a:bodyPr>
          <a:lstStyle/>
          <a:p>
            <a:pPr marL="12700">
              <a:spcBef>
                <a:spcPts val="100"/>
              </a:spcBef>
              <a:tabLst>
                <a:tab pos="2712085" algn="l"/>
              </a:tabLst>
            </a:pPr>
            <a:r>
              <a:rPr sz="3600" b="1" spc="-60" baseline="1157" dirty="0">
                <a:latin typeface="Meiryo UI"/>
                <a:cs typeface="Meiryo UI"/>
              </a:rPr>
              <a:t>DAC</a:t>
            </a:r>
            <a:r>
              <a:rPr sz="3600" b="1" baseline="1157" dirty="0">
                <a:latin typeface="Meiryo UI"/>
                <a:cs typeface="Meiryo UI"/>
              </a:rPr>
              <a:t>装</a:t>
            </a:r>
            <a:r>
              <a:rPr sz="3600" b="1" spc="-75" baseline="1157" dirty="0">
                <a:latin typeface="Meiryo UI"/>
                <a:cs typeface="Meiryo UI"/>
              </a:rPr>
              <a:t>置</a:t>
            </a:r>
            <a:r>
              <a:rPr sz="3600" b="1" baseline="1157" dirty="0">
                <a:latin typeface="Meiryo UI"/>
                <a:cs typeface="Meiryo UI"/>
              </a:rPr>
              <a:t>	</a:t>
            </a:r>
            <a:r>
              <a:rPr sz="2400" b="1" dirty="0">
                <a:latin typeface="Meiryo UI"/>
                <a:cs typeface="Meiryo UI"/>
              </a:rPr>
              <a:t>溶融塩電解合成装</a:t>
            </a:r>
            <a:r>
              <a:rPr sz="2400" b="1" spc="-50" dirty="0">
                <a:latin typeface="Meiryo UI"/>
                <a:cs typeface="Meiryo UI"/>
              </a:rPr>
              <a:t>置</a:t>
            </a:r>
            <a:endParaRPr sz="2400">
              <a:latin typeface="Meiryo UI"/>
              <a:cs typeface="Meiryo UI"/>
            </a:endParaRPr>
          </a:p>
        </p:txBody>
      </p:sp>
      <p:sp>
        <p:nvSpPr>
          <p:cNvPr id="4" name="object 4"/>
          <p:cNvSpPr txBox="1"/>
          <p:nvPr/>
        </p:nvSpPr>
        <p:spPr>
          <a:xfrm>
            <a:off x="1991867" y="5949696"/>
            <a:ext cx="7703820" cy="701474"/>
          </a:xfrm>
          <a:prstGeom prst="rect">
            <a:avLst/>
          </a:prstGeom>
          <a:solidFill>
            <a:srgbClr val="F1F1F1"/>
          </a:solidFill>
          <a:ln w="9525">
            <a:solidFill>
              <a:srgbClr val="000000"/>
            </a:solidFill>
          </a:ln>
        </p:spPr>
        <p:txBody>
          <a:bodyPr vert="horz" wrap="square" lIns="0" tIns="46990" rIns="0" bIns="0" rtlCol="0">
            <a:spAutoFit/>
          </a:bodyPr>
          <a:lstStyle/>
          <a:p>
            <a:pPr marL="7620" algn="ctr">
              <a:spcBef>
                <a:spcPts val="370"/>
              </a:spcBef>
            </a:pPr>
            <a:r>
              <a:rPr sz="2000" b="1" spc="-20" dirty="0">
                <a:latin typeface="Meiryo UI"/>
                <a:cs typeface="Meiryo UI"/>
              </a:rPr>
              <a:t>ビットコイン＋カーボンネガティブ＋系統混雑緩和＋機能性カーボン</a:t>
            </a:r>
            <a:endParaRPr sz="2000">
              <a:latin typeface="Meiryo UI"/>
              <a:cs typeface="Meiryo UI"/>
            </a:endParaRPr>
          </a:p>
          <a:p>
            <a:pPr algn="ctr">
              <a:spcBef>
                <a:spcPts val="300"/>
              </a:spcBef>
              <a:tabLst>
                <a:tab pos="421640" algn="l"/>
              </a:tabLst>
            </a:pPr>
            <a:r>
              <a:rPr sz="2000" b="1" spc="-50" dirty="0">
                <a:latin typeface="Meiryo UI"/>
                <a:cs typeface="Meiryo UI"/>
              </a:rPr>
              <a:t>⇒</a:t>
            </a:r>
            <a:r>
              <a:rPr sz="2000" b="1" dirty="0">
                <a:latin typeface="Meiryo UI"/>
                <a:cs typeface="Meiryo UI"/>
              </a:rPr>
              <a:t>	</a:t>
            </a:r>
            <a:r>
              <a:rPr sz="2000" b="1" spc="-20" dirty="0">
                <a:latin typeface="Meiryo UI"/>
                <a:cs typeface="Meiryo UI"/>
              </a:rPr>
              <a:t>排熱利用等により、新たな付加価値創出可能</a:t>
            </a:r>
            <a:endParaRPr sz="2000">
              <a:latin typeface="Meiryo UI"/>
              <a:cs typeface="Meiryo UI"/>
            </a:endParaRPr>
          </a:p>
        </p:txBody>
      </p:sp>
      <p:grpSp>
        <p:nvGrpSpPr>
          <p:cNvPr id="5" name="object 5"/>
          <p:cNvGrpSpPr/>
          <p:nvPr/>
        </p:nvGrpSpPr>
        <p:grpSpPr>
          <a:xfrm>
            <a:off x="5910027" y="909806"/>
            <a:ext cx="3612515" cy="2411095"/>
            <a:chOff x="4767026" y="909805"/>
            <a:chExt cx="3612515" cy="2411095"/>
          </a:xfrm>
        </p:grpSpPr>
        <p:pic>
          <p:nvPicPr>
            <p:cNvPr id="6" name="object 6"/>
            <p:cNvPicPr/>
            <p:nvPr/>
          </p:nvPicPr>
          <p:blipFill>
            <a:blip r:embed="rId2" cstate="print"/>
            <a:stretch>
              <a:fillRect/>
            </a:stretch>
          </p:blipFill>
          <p:spPr>
            <a:xfrm>
              <a:off x="4767026" y="909805"/>
              <a:ext cx="3611948" cy="2411002"/>
            </a:xfrm>
            <a:prstGeom prst="rect">
              <a:avLst/>
            </a:prstGeom>
          </p:spPr>
        </p:pic>
        <p:pic>
          <p:nvPicPr>
            <p:cNvPr id="7" name="object 7"/>
            <p:cNvPicPr/>
            <p:nvPr/>
          </p:nvPicPr>
          <p:blipFill>
            <a:blip r:embed="rId3" cstate="print"/>
            <a:stretch>
              <a:fillRect/>
            </a:stretch>
          </p:blipFill>
          <p:spPr>
            <a:xfrm>
              <a:off x="4785359" y="928115"/>
              <a:ext cx="3517391" cy="2316479"/>
            </a:xfrm>
            <a:prstGeom prst="rect">
              <a:avLst/>
            </a:prstGeom>
          </p:spPr>
        </p:pic>
        <p:sp>
          <p:nvSpPr>
            <p:cNvPr id="8" name="object 8"/>
            <p:cNvSpPr/>
            <p:nvPr/>
          </p:nvSpPr>
          <p:spPr>
            <a:xfrm>
              <a:off x="4780533" y="923289"/>
              <a:ext cx="3527425" cy="2326005"/>
            </a:xfrm>
            <a:custGeom>
              <a:avLst/>
              <a:gdLst/>
              <a:ahLst/>
              <a:cxnLst/>
              <a:rect l="l" t="t" r="r" b="b"/>
              <a:pathLst>
                <a:path w="3527425" h="2326005">
                  <a:moveTo>
                    <a:pt x="0" y="2326004"/>
                  </a:moveTo>
                  <a:lnTo>
                    <a:pt x="3526916" y="2326004"/>
                  </a:lnTo>
                  <a:lnTo>
                    <a:pt x="3526916" y="0"/>
                  </a:lnTo>
                  <a:lnTo>
                    <a:pt x="0" y="0"/>
                  </a:lnTo>
                  <a:lnTo>
                    <a:pt x="0" y="2326004"/>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9407144" y="2862834"/>
            <a:ext cx="1618615" cy="197490"/>
          </a:xfrm>
          <a:prstGeom prst="rect">
            <a:avLst/>
          </a:prstGeom>
        </p:spPr>
        <p:txBody>
          <a:bodyPr vert="horz" wrap="square" lIns="0" tIns="12700" rIns="0" bIns="0" rtlCol="0">
            <a:spAutoFit/>
          </a:bodyPr>
          <a:lstStyle/>
          <a:p>
            <a:pPr marL="12700">
              <a:spcBef>
                <a:spcPts val="100"/>
              </a:spcBef>
            </a:pPr>
            <a:r>
              <a:rPr sz="1200" dirty="0">
                <a:latin typeface="Meiryo UI"/>
                <a:cs typeface="Meiryo UI"/>
              </a:rPr>
              <a:t>（出典）</a:t>
            </a:r>
            <a:r>
              <a:rPr sz="1200" spc="-15" dirty="0">
                <a:latin typeface="Meiryo UI"/>
                <a:cs typeface="Meiryo UI"/>
              </a:rPr>
              <a:t>アイ‘エムセップ社</a:t>
            </a:r>
            <a:endParaRPr sz="1200">
              <a:latin typeface="Meiryo UI"/>
              <a:cs typeface="Meiryo UI"/>
            </a:endParaRPr>
          </a:p>
        </p:txBody>
      </p:sp>
      <p:grpSp>
        <p:nvGrpSpPr>
          <p:cNvPr id="10" name="object 10"/>
          <p:cNvGrpSpPr/>
          <p:nvPr/>
        </p:nvGrpSpPr>
        <p:grpSpPr>
          <a:xfrm>
            <a:off x="7429500" y="2884932"/>
            <a:ext cx="3619500" cy="2894330"/>
            <a:chOff x="6286500" y="2884932"/>
            <a:chExt cx="3619500" cy="2894330"/>
          </a:xfrm>
        </p:grpSpPr>
        <p:pic>
          <p:nvPicPr>
            <p:cNvPr id="11" name="object 11"/>
            <p:cNvPicPr/>
            <p:nvPr/>
          </p:nvPicPr>
          <p:blipFill>
            <a:blip r:embed="rId4" cstate="print"/>
            <a:stretch>
              <a:fillRect/>
            </a:stretch>
          </p:blipFill>
          <p:spPr>
            <a:xfrm>
              <a:off x="6286500" y="2884932"/>
              <a:ext cx="3619500" cy="2894076"/>
            </a:xfrm>
            <a:prstGeom prst="rect">
              <a:avLst/>
            </a:prstGeom>
          </p:spPr>
        </p:pic>
        <p:pic>
          <p:nvPicPr>
            <p:cNvPr id="12" name="object 12"/>
            <p:cNvPicPr/>
            <p:nvPr/>
          </p:nvPicPr>
          <p:blipFill>
            <a:blip r:embed="rId5" cstate="print"/>
            <a:stretch>
              <a:fillRect/>
            </a:stretch>
          </p:blipFill>
          <p:spPr>
            <a:xfrm>
              <a:off x="6608063" y="3185172"/>
              <a:ext cx="3006852" cy="582155"/>
            </a:xfrm>
            <a:prstGeom prst="rect">
              <a:avLst/>
            </a:prstGeom>
          </p:spPr>
        </p:pic>
        <p:sp>
          <p:nvSpPr>
            <p:cNvPr id="13" name="object 13"/>
            <p:cNvSpPr/>
            <p:nvPr/>
          </p:nvSpPr>
          <p:spPr>
            <a:xfrm>
              <a:off x="6316980" y="2916809"/>
              <a:ext cx="3540760" cy="2781935"/>
            </a:xfrm>
            <a:custGeom>
              <a:avLst/>
              <a:gdLst/>
              <a:ahLst/>
              <a:cxnLst/>
              <a:rect l="l" t="t" r="r" b="b"/>
              <a:pathLst>
                <a:path w="3540759" h="2781935">
                  <a:moveTo>
                    <a:pt x="1412875" y="0"/>
                  </a:moveTo>
                  <a:lnTo>
                    <a:pt x="590042" y="320166"/>
                  </a:lnTo>
                  <a:lnTo>
                    <a:pt x="0" y="320166"/>
                  </a:lnTo>
                  <a:lnTo>
                    <a:pt x="0" y="2781427"/>
                  </a:lnTo>
                  <a:lnTo>
                    <a:pt x="3540252" y="2781427"/>
                  </a:lnTo>
                  <a:lnTo>
                    <a:pt x="3540252" y="320166"/>
                  </a:lnTo>
                  <a:lnTo>
                    <a:pt x="1475104" y="320166"/>
                  </a:lnTo>
                  <a:lnTo>
                    <a:pt x="1412875" y="0"/>
                  </a:lnTo>
                  <a:close/>
                </a:path>
              </a:pathLst>
            </a:custGeom>
            <a:solidFill>
              <a:srgbClr val="FFFFFF"/>
            </a:solidFill>
          </p:spPr>
          <p:txBody>
            <a:bodyPr wrap="square" lIns="0" tIns="0" rIns="0" bIns="0" rtlCol="0"/>
            <a:lstStyle/>
            <a:p>
              <a:endParaRPr/>
            </a:p>
          </p:txBody>
        </p:sp>
        <p:sp>
          <p:nvSpPr>
            <p:cNvPr id="14" name="object 14"/>
            <p:cNvSpPr/>
            <p:nvPr/>
          </p:nvSpPr>
          <p:spPr>
            <a:xfrm>
              <a:off x="6316980" y="2916809"/>
              <a:ext cx="3540760" cy="2781935"/>
            </a:xfrm>
            <a:custGeom>
              <a:avLst/>
              <a:gdLst/>
              <a:ahLst/>
              <a:cxnLst/>
              <a:rect l="l" t="t" r="r" b="b"/>
              <a:pathLst>
                <a:path w="3540759" h="2781935">
                  <a:moveTo>
                    <a:pt x="0" y="320166"/>
                  </a:moveTo>
                  <a:lnTo>
                    <a:pt x="590042" y="320166"/>
                  </a:lnTo>
                  <a:lnTo>
                    <a:pt x="1412875" y="0"/>
                  </a:lnTo>
                  <a:lnTo>
                    <a:pt x="1475104" y="320166"/>
                  </a:lnTo>
                  <a:lnTo>
                    <a:pt x="3540252" y="320166"/>
                  </a:lnTo>
                  <a:lnTo>
                    <a:pt x="3540252" y="730376"/>
                  </a:lnTo>
                  <a:lnTo>
                    <a:pt x="3540252" y="1345691"/>
                  </a:lnTo>
                  <a:lnTo>
                    <a:pt x="3540252" y="2781427"/>
                  </a:lnTo>
                  <a:lnTo>
                    <a:pt x="1475104" y="2781427"/>
                  </a:lnTo>
                  <a:lnTo>
                    <a:pt x="590042" y="2781427"/>
                  </a:lnTo>
                  <a:lnTo>
                    <a:pt x="0" y="2781427"/>
                  </a:lnTo>
                  <a:lnTo>
                    <a:pt x="0" y="1345691"/>
                  </a:lnTo>
                  <a:lnTo>
                    <a:pt x="0" y="730376"/>
                  </a:lnTo>
                  <a:lnTo>
                    <a:pt x="0" y="320166"/>
                  </a:lnTo>
                  <a:close/>
                </a:path>
              </a:pathLst>
            </a:custGeom>
            <a:ln w="9525">
              <a:solidFill>
                <a:srgbClr val="000000"/>
              </a:solidFill>
            </a:ln>
          </p:spPr>
          <p:txBody>
            <a:bodyPr wrap="square" lIns="0" tIns="0" rIns="0" bIns="0" rtlCol="0"/>
            <a:lstStyle/>
            <a:p>
              <a:endParaRPr/>
            </a:p>
          </p:txBody>
        </p:sp>
      </p:grpSp>
      <p:sp>
        <p:nvSpPr>
          <p:cNvPr id="15" name="object 15"/>
          <p:cNvSpPr txBox="1"/>
          <p:nvPr/>
        </p:nvSpPr>
        <p:spPr>
          <a:xfrm>
            <a:off x="7902956" y="3270250"/>
            <a:ext cx="2655570" cy="299720"/>
          </a:xfrm>
          <a:prstGeom prst="rect">
            <a:avLst/>
          </a:prstGeom>
        </p:spPr>
        <p:txBody>
          <a:bodyPr vert="horz" wrap="square" lIns="0" tIns="12700" rIns="0" bIns="0" rtlCol="0">
            <a:spAutoFit/>
          </a:bodyPr>
          <a:lstStyle/>
          <a:p>
            <a:pPr marL="12700">
              <a:spcBef>
                <a:spcPts val="100"/>
              </a:spcBef>
            </a:pPr>
            <a:r>
              <a:rPr b="1" spc="-30" dirty="0">
                <a:latin typeface="Meiryo UI"/>
                <a:cs typeface="Meiryo UI"/>
              </a:rPr>
              <a:t>ダイヤモンド合成の可能性も</a:t>
            </a:r>
            <a:endParaRPr>
              <a:latin typeface="Meiryo UI"/>
              <a:cs typeface="Meiryo UI"/>
            </a:endParaRPr>
          </a:p>
        </p:txBody>
      </p:sp>
      <p:grpSp>
        <p:nvGrpSpPr>
          <p:cNvPr id="16" name="object 16"/>
          <p:cNvGrpSpPr/>
          <p:nvPr/>
        </p:nvGrpSpPr>
        <p:grpSpPr>
          <a:xfrm>
            <a:off x="7450836" y="3552456"/>
            <a:ext cx="3598545" cy="2231390"/>
            <a:chOff x="6307835" y="3552456"/>
            <a:chExt cx="3598545" cy="2231390"/>
          </a:xfrm>
        </p:grpSpPr>
        <p:pic>
          <p:nvPicPr>
            <p:cNvPr id="17" name="object 17"/>
            <p:cNvPicPr/>
            <p:nvPr/>
          </p:nvPicPr>
          <p:blipFill>
            <a:blip r:embed="rId6" cstate="print"/>
            <a:stretch>
              <a:fillRect/>
            </a:stretch>
          </p:blipFill>
          <p:spPr>
            <a:xfrm>
              <a:off x="6307835" y="3552456"/>
              <a:ext cx="3598164" cy="2231136"/>
            </a:xfrm>
            <a:prstGeom prst="rect">
              <a:avLst/>
            </a:prstGeom>
          </p:spPr>
        </p:pic>
        <p:pic>
          <p:nvPicPr>
            <p:cNvPr id="18" name="object 18"/>
            <p:cNvPicPr/>
            <p:nvPr/>
          </p:nvPicPr>
          <p:blipFill>
            <a:blip r:embed="rId7" cstate="print"/>
            <a:stretch>
              <a:fillRect/>
            </a:stretch>
          </p:blipFill>
          <p:spPr>
            <a:xfrm>
              <a:off x="6344411" y="3589020"/>
              <a:ext cx="3485388" cy="2109216"/>
            </a:xfrm>
            <a:prstGeom prst="rect">
              <a:avLst/>
            </a:prstGeom>
          </p:spPr>
        </p:pic>
        <p:sp>
          <p:nvSpPr>
            <p:cNvPr id="19" name="object 19"/>
            <p:cNvSpPr/>
            <p:nvPr/>
          </p:nvSpPr>
          <p:spPr>
            <a:xfrm>
              <a:off x="6339585" y="3584257"/>
              <a:ext cx="3495040" cy="2118995"/>
            </a:xfrm>
            <a:custGeom>
              <a:avLst/>
              <a:gdLst/>
              <a:ahLst/>
              <a:cxnLst/>
              <a:rect l="l" t="t" r="r" b="b"/>
              <a:pathLst>
                <a:path w="3495040" h="2118995">
                  <a:moveTo>
                    <a:pt x="0" y="2118741"/>
                  </a:moveTo>
                  <a:lnTo>
                    <a:pt x="3494913" y="2118741"/>
                  </a:lnTo>
                  <a:lnTo>
                    <a:pt x="3494913" y="0"/>
                  </a:lnTo>
                  <a:lnTo>
                    <a:pt x="0" y="0"/>
                  </a:lnTo>
                  <a:lnTo>
                    <a:pt x="0" y="2118741"/>
                  </a:lnTo>
                  <a:close/>
                </a:path>
              </a:pathLst>
            </a:custGeom>
            <a:ln w="9525">
              <a:solidFill>
                <a:srgbClr val="000000"/>
              </a:solidFill>
            </a:ln>
          </p:spPr>
          <p:txBody>
            <a:bodyPr wrap="square" lIns="0" tIns="0" rIns="0" bIns="0" rtlCol="0"/>
            <a:lstStyle/>
            <a:p>
              <a:endParaRPr/>
            </a:p>
          </p:txBody>
        </p:sp>
      </p:grpSp>
      <p:sp>
        <p:nvSpPr>
          <p:cNvPr id="20" name="object 20"/>
          <p:cNvSpPr txBox="1"/>
          <p:nvPr/>
        </p:nvSpPr>
        <p:spPr>
          <a:xfrm>
            <a:off x="8758555" y="5744057"/>
            <a:ext cx="2006600" cy="197490"/>
          </a:xfrm>
          <a:prstGeom prst="rect">
            <a:avLst/>
          </a:prstGeom>
        </p:spPr>
        <p:txBody>
          <a:bodyPr vert="horz" wrap="square" lIns="0" tIns="12700" rIns="0" bIns="0" rtlCol="0">
            <a:spAutoFit/>
          </a:bodyPr>
          <a:lstStyle/>
          <a:p>
            <a:pPr marL="12700">
              <a:spcBef>
                <a:spcPts val="100"/>
              </a:spcBef>
            </a:pPr>
            <a:r>
              <a:rPr sz="1200" dirty="0">
                <a:latin typeface="Meiryo UI"/>
                <a:cs typeface="Meiryo UI"/>
              </a:rPr>
              <a:t>（出典）</a:t>
            </a:r>
            <a:r>
              <a:rPr sz="1200" spc="-10" dirty="0">
                <a:latin typeface="Meiryo UI"/>
                <a:cs typeface="Meiryo UI"/>
              </a:rPr>
              <a:t>京都大学野平研究室</a:t>
            </a:r>
            <a:endParaRPr sz="1200">
              <a:latin typeface="Meiryo UI"/>
              <a:cs typeface="Meiryo UI"/>
            </a:endParaRPr>
          </a:p>
        </p:txBody>
      </p:sp>
      <p:grpSp>
        <p:nvGrpSpPr>
          <p:cNvPr id="21" name="object 21"/>
          <p:cNvGrpSpPr/>
          <p:nvPr/>
        </p:nvGrpSpPr>
        <p:grpSpPr>
          <a:xfrm>
            <a:off x="1223601" y="1933956"/>
            <a:ext cx="7966709" cy="2355215"/>
            <a:chOff x="80600" y="1933955"/>
            <a:chExt cx="7966709" cy="2355215"/>
          </a:xfrm>
        </p:grpSpPr>
        <p:pic>
          <p:nvPicPr>
            <p:cNvPr id="22" name="object 22"/>
            <p:cNvPicPr/>
            <p:nvPr/>
          </p:nvPicPr>
          <p:blipFill>
            <a:blip r:embed="rId8" cstate="print"/>
            <a:stretch>
              <a:fillRect/>
            </a:stretch>
          </p:blipFill>
          <p:spPr>
            <a:xfrm>
              <a:off x="7112507" y="1933955"/>
              <a:ext cx="934211" cy="702563"/>
            </a:xfrm>
            <a:prstGeom prst="rect">
              <a:avLst/>
            </a:prstGeom>
          </p:spPr>
        </p:pic>
        <p:pic>
          <p:nvPicPr>
            <p:cNvPr id="23" name="object 23"/>
            <p:cNvPicPr/>
            <p:nvPr/>
          </p:nvPicPr>
          <p:blipFill>
            <a:blip r:embed="rId9" cstate="print"/>
            <a:stretch>
              <a:fillRect/>
            </a:stretch>
          </p:blipFill>
          <p:spPr>
            <a:xfrm>
              <a:off x="80600" y="2970275"/>
              <a:ext cx="1560747" cy="1318679"/>
            </a:xfrm>
            <a:prstGeom prst="rect">
              <a:avLst/>
            </a:prstGeom>
          </p:spPr>
        </p:pic>
      </p:grpSp>
      <p:sp>
        <p:nvSpPr>
          <p:cNvPr id="24" name="object 24"/>
          <p:cNvSpPr txBox="1"/>
          <p:nvPr/>
        </p:nvSpPr>
        <p:spPr>
          <a:xfrm>
            <a:off x="3964939" y="3898520"/>
            <a:ext cx="2023110" cy="182101"/>
          </a:xfrm>
          <a:prstGeom prst="rect">
            <a:avLst/>
          </a:prstGeom>
        </p:spPr>
        <p:txBody>
          <a:bodyPr vert="horz" wrap="square" lIns="0" tIns="12700" rIns="0" bIns="0" rtlCol="0">
            <a:spAutoFit/>
          </a:bodyPr>
          <a:lstStyle/>
          <a:p>
            <a:pPr marL="12700">
              <a:spcBef>
                <a:spcPts val="100"/>
              </a:spcBef>
            </a:pPr>
            <a:r>
              <a:rPr sz="1100" dirty="0">
                <a:latin typeface="Meiryo UI"/>
                <a:cs typeface="Meiryo UI"/>
              </a:rPr>
              <a:t>（出典）NEDO</a:t>
            </a:r>
            <a:r>
              <a:rPr sz="1100" spc="-55" dirty="0">
                <a:latin typeface="Meiryo UI"/>
                <a:cs typeface="Meiryo UI"/>
              </a:rPr>
              <a:t> </a:t>
            </a:r>
            <a:r>
              <a:rPr sz="1100" dirty="0">
                <a:latin typeface="Meiryo UI"/>
                <a:cs typeface="Meiryo UI"/>
              </a:rPr>
              <a:t>Web</a:t>
            </a:r>
            <a:r>
              <a:rPr sz="1100" spc="-5" dirty="0">
                <a:latin typeface="Meiryo UI"/>
                <a:cs typeface="Meiryo UI"/>
              </a:rPr>
              <a:t> </a:t>
            </a:r>
            <a:r>
              <a:rPr sz="1100" spc="-10" dirty="0">
                <a:latin typeface="Meiryo UI"/>
                <a:cs typeface="Meiryo UI"/>
              </a:rPr>
              <a:t>Magazine</a:t>
            </a:r>
            <a:endParaRPr sz="1100">
              <a:latin typeface="Meiryo UI"/>
              <a:cs typeface="Meiryo UI"/>
            </a:endParaRPr>
          </a:p>
        </p:txBody>
      </p:sp>
      <p:sp>
        <p:nvSpPr>
          <p:cNvPr id="25" name="object 25"/>
          <p:cNvSpPr txBox="1"/>
          <p:nvPr/>
        </p:nvSpPr>
        <p:spPr>
          <a:xfrm>
            <a:off x="3065526" y="3563492"/>
            <a:ext cx="635000" cy="391160"/>
          </a:xfrm>
          <a:prstGeom prst="rect">
            <a:avLst/>
          </a:prstGeom>
        </p:spPr>
        <p:txBody>
          <a:bodyPr vert="horz" wrap="square" lIns="0" tIns="12700" rIns="0" bIns="0" rtlCol="0">
            <a:spAutoFit/>
          </a:bodyPr>
          <a:lstStyle/>
          <a:p>
            <a:pPr marL="12700">
              <a:spcBef>
                <a:spcPts val="100"/>
              </a:spcBef>
            </a:pPr>
            <a:r>
              <a:rPr sz="2400" b="1" spc="-25" dirty="0">
                <a:latin typeface="Meiryo UI"/>
                <a:cs typeface="Meiryo UI"/>
              </a:rPr>
              <a:t>排熱</a:t>
            </a:r>
            <a:endParaRPr sz="2400">
              <a:latin typeface="Meiryo UI"/>
              <a:cs typeface="Meiryo UI"/>
            </a:endParaRPr>
          </a:p>
        </p:txBody>
      </p:sp>
      <p:grpSp>
        <p:nvGrpSpPr>
          <p:cNvPr id="26" name="object 26"/>
          <p:cNvGrpSpPr/>
          <p:nvPr/>
        </p:nvGrpSpPr>
        <p:grpSpPr>
          <a:xfrm>
            <a:off x="2543873" y="896111"/>
            <a:ext cx="3406140" cy="3130550"/>
            <a:chOff x="1400873" y="896111"/>
            <a:chExt cx="3406140" cy="3130550"/>
          </a:xfrm>
        </p:grpSpPr>
        <p:pic>
          <p:nvPicPr>
            <p:cNvPr id="27" name="object 27"/>
            <p:cNvPicPr/>
            <p:nvPr/>
          </p:nvPicPr>
          <p:blipFill>
            <a:blip r:embed="rId10" cstate="print"/>
            <a:stretch>
              <a:fillRect/>
            </a:stretch>
          </p:blipFill>
          <p:spPr>
            <a:xfrm>
              <a:off x="1667256" y="896111"/>
              <a:ext cx="3139440" cy="2657856"/>
            </a:xfrm>
            <a:prstGeom prst="rect">
              <a:avLst/>
            </a:prstGeom>
          </p:spPr>
        </p:pic>
        <p:pic>
          <p:nvPicPr>
            <p:cNvPr id="28" name="object 28"/>
            <p:cNvPicPr/>
            <p:nvPr/>
          </p:nvPicPr>
          <p:blipFill>
            <a:blip r:embed="rId11" cstate="print"/>
            <a:stretch>
              <a:fillRect/>
            </a:stretch>
          </p:blipFill>
          <p:spPr>
            <a:xfrm>
              <a:off x="1703831" y="932687"/>
              <a:ext cx="3017520" cy="2535936"/>
            </a:xfrm>
            <a:prstGeom prst="rect">
              <a:avLst/>
            </a:prstGeom>
          </p:spPr>
        </p:pic>
        <p:sp>
          <p:nvSpPr>
            <p:cNvPr id="29" name="object 29"/>
            <p:cNvSpPr/>
            <p:nvPr/>
          </p:nvSpPr>
          <p:spPr>
            <a:xfrm>
              <a:off x="1699133" y="927861"/>
              <a:ext cx="3027045" cy="2545715"/>
            </a:xfrm>
            <a:custGeom>
              <a:avLst/>
              <a:gdLst/>
              <a:ahLst/>
              <a:cxnLst/>
              <a:rect l="l" t="t" r="r" b="b"/>
              <a:pathLst>
                <a:path w="3027045" h="2545715">
                  <a:moveTo>
                    <a:pt x="0" y="2545461"/>
                  </a:moveTo>
                  <a:lnTo>
                    <a:pt x="3027045" y="2545461"/>
                  </a:lnTo>
                  <a:lnTo>
                    <a:pt x="3027045" y="0"/>
                  </a:lnTo>
                  <a:lnTo>
                    <a:pt x="0" y="0"/>
                  </a:lnTo>
                  <a:lnTo>
                    <a:pt x="0" y="2545461"/>
                  </a:lnTo>
                  <a:close/>
                </a:path>
              </a:pathLst>
            </a:custGeom>
            <a:ln w="9525">
              <a:solidFill>
                <a:srgbClr val="000000"/>
              </a:solidFill>
            </a:ln>
          </p:spPr>
          <p:txBody>
            <a:bodyPr wrap="square" lIns="0" tIns="0" rIns="0" bIns="0" rtlCol="0"/>
            <a:lstStyle/>
            <a:p>
              <a:endParaRPr/>
            </a:p>
          </p:txBody>
        </p:sp>
        <p:sp>
          <p:nvSpPr>
            <p:cNvPr id="30" name="object 30"/>
            <p:cNvSpPr/>
            <p:nvPr/>
          </p:nvSpPr>
          <p:spPr>
            <a:xfrm>
              <a:off x="2386202" y="3320795"/>
              <a:ext cx="874394" cy="673735"/>
            </a:xfrm>
            <a:custGeom>
              <a:avLst/>
              <a:gdLst/>
              <a:ahLst/>
              <a:cxnLst/>
              <a:rect l="l" t="t" r="r" b="b"/>
              <a:pathLst>
                <a:path w="874395" h="673735">
                  <a:moveTo>
                    <a:pt x="742315" y="0"/>
                  </a:moveTo>
                  <a:lnTo>
                    <a:pt x="600837" y="161925"/>
                  </a:lnTo>
                  <a:lnTo>
                    <a:pt x="669163" y="151256"/>
                  </a:lnTo>
                  <a:lnTo>
                    <a:pt x="659030" y="188677"/>
                  </a:lnTo>
                  <a:lnTo>
                    <a:pt x="645437" y="225519"/>
                  </a:lnTo>
                  <a:lnTo>
                    <a:pt x="628502" y="261691"/>
                  </a:lnTo>
                  <a:lnTo>
                    <a:pt x="608343" y="297098"/>
                  </a:lnTo>
                  <a:lnTo>
                    <a:pt x="585080" y="331648"/>
                  </a:lnTo>
                  <a:lnTo>
                    <a:pt x="558832" y="365248"/>
                  </a:lnTo>
                  <a:lnTo>
                    <a:pt x="529716" y="397805"/>
                  </a:lnTo>
                  <a:lnTo>
                    <a:pt x="497853" y="429227"/>
                  </a:lnTo>
                  <a:lnTo>
                    <a:pt x="463361" y="459420"/>
                  </a:lnTo>
                  <a:lnTo>
                    <a:pt x="426359" y="488292"/>
                  </a:lnTo>
                  <a:lnTo>
                    <a:pt x="386965" y="515750"/>
                  </a:lnTo>
                  <a:lnTo>
                    <a:pt x="345300" y="541700"/>
                  </a:lnTo>
                  <a:lnTo>
                    <a:pt x="301481" y="566051"/>
                  </a:lnTo>
                  <a:lnTo>
                    <a:pt x="255627" y="588709"/>
                  </a:lnTo>
                  <a:lnTo>
                    <a:pt x="207857" y="609581"/>
                  </a:lnTo>
                  <a:lnTo>
                    <a:pt x="158291" y="628574"/>
                  </a:lnTo>
                  <a:lnTo>
                    <a:pt x="107047" y="645596"/>
                  </a:lnTo>
                  <a:lnTo>
                    <a:pt x="54243" y="660553"/>
                  </a:lnTo>
                  <a:lnTo>
                    <a:pt x="0" y="673353"/>
                  </a:lnTo>
                  <a:lnTo>
                    <a:pt x="54805" y="666638"/>
                  </a:lnTo>
                  <a:lnTo>
                    <a:pt x="108685" y="657665"/>
                  </a:lnTo>
                  <a:lnTo>
                    <a:pt x="161518" y="646516"/>
                  </a:lnTo>
                  <a:lnTo>
                    <a:pt x="213184" y="633272"/>
                  </a:lnTo>
                  <a:lnTo>
                    <a:pt x="263562" y="618016"/>
                  </a:lnTo>
                  <a:lnTo>
                    <a:pt x="312531" y="600829"/>
                  </a:lnTo>
                  <a:lnTo>
                    <a:pt x="359969" y="581793"/>
                  </a:lnTo>
                  <a:lnTo>
                    <a:pt x="405756" y="560989"/>
                  </a:lnTo>
                  <a:lnTo>
                    <a:pt x="449772" y="538500"/>
                  </a:lnTo>
                  <a:lnTo>
                    <a:pt x="491894" y="514406"/>
                  </a:lnTo>
                  <a:lnTo>
                    <a:pt x="532003" y="488791"/>
                  </a:lnTo>
                  <a:lnTo>
                    <a:pt x="569976" y="461734"/>
                  </a:lnTo>
                  <a:lnTo>
                    <a:pt x="605694" y="433319"/>
                  </a:lnTo>
                  <a:lnTo>
                    <a:pt x="639035" y="403627"/>
                  </a:lnTo>
                  <a:lnTo>
                    <a:pt x="669878" y="372740"/>
                  </a:lnTo>
                  <a:lnTo>
                    <a:pt x="698103" y="340738"/>
                  </a:lnTo>
                  <a:lnTo>
                    <a:pt x="723588" y="307705"/>
                  </a:lnTo>
                  <a:lnTo>
                    <a:pt x="746213" y="273722"/>
                  </a:lnTo>
                  <a:lnTo>
                    <a:pt x="765856" y="238870"/>
                  </a:lnTo>
                  <a:lnTo>
                    <a:pt x="782397" y="203231"/>
                  </a:lnTo>
                  <a:lnTo>
                    <a:pt x="795714" y="166887"/>
                  </a:lnTo>
                  <a:lnTo>
                    <a:pt x="805688" y="129920"/>
                  </a:lnTo>
                  <a:lnTo>
                    <a:pt x="873887" y="119252"/>
                  </a:lnTo>
                  <a:lnTo>
                    <a:pt x="742315" y="0"/>
                  </a:lnTo>
                  <a:close/>
                </a:path>
              </a:pathLst>
            </a:custGeom>
            <a:solidFill>
              <a:srgbClr val="E87617"/>
            </a:solidFill>
          </p:spPr>
          <p:txBody>
            <a:bodyPr wrap="square" lIns="0" tIns="0" rIns="0" bIns="0" rtlCol="0"/>
            <a:lstStyle/>
            <a:p>
              <a:endParaRPr/>
            </a:p>
          </p:txBody>
        </p:sp>
        <p:sp>
          <p:nvSpPr>
            <p:cNvPr id="31" name="object 31"/>
            <p:cNvSpPr/>
            <p:nvPr/>
          </p:nvSpPr>
          <p:spPr>
            <a:xfrm>
              <a:off x="1405636" y="3568445"/>
              <a:ext cx="1049655" cy="453390"/>
            </a:xfrm>
            <a:custGeom>
              <a:avLst/>
              <a:gdLst/>
              <a:ahLst/>
              <a:cxnLst/>
              <a:rect l="l" t="t" r="r" b="b"/>
              <a:pathLst>
                <a:path w="1049655" h="453389">
                  <a:moveTo>
                    <a:pt x="136525" y="0"/>
                  </a:moveTo>
                  <a:lnTo>
                    <a:pt x="0" y="21336"/>
                  </a:lnTo>
                  <a:lnTo>
                    <a:pt x="7749" y="58429"/>
                  </a:lnTo>
                  <a:lnTo>
                    <a:pt x="19128" y="94262"/>
                  </a:lnTo>
                  <a:lnTo>
                    <a:pt x="52229" y="161898"/>
                  </a:lnTo>
                  <a:lnTo>
                    <a:pt x="73680" y="193577"/>
                  </a:lnTo>
                  <a:lnTo>
                    <a:pt x="98216" y="223748"/>
                  </a:lnTo>
                  <a:lnTo>
                    <a:pt x="125702" y="252348"/>
                  </a:lnTo>
                  <a:lnTo>
                    <a:pt x="156003" y="279315"/>
                  </a:lnTo>
                  <a:lnTo>
                    <a:pt x="188981" y="304587"/>
                  </a:lnTo>
                  <a:lnTo>
                    <a:pt x="224501" y="328103"/>
                  </a:lnTo>
                  <a:lnTo>
                    <a:pt x="262428" y="349801"/>
                  </a:lnTo>
                  <a:lnTo>
                    <a:pt x="302625" y="369617"/>
                  </a:lnTo>
                  <a:lnTo>
                    <a:pt x="344956" y="387491"/>
                  </a:lnTo>
                  <a:lnTo>
                    <a:pt x="389286" y="403360"/>
                  </a:lnTo>
                  <a:lnTo>
                    <a:pt x="435479" y="417163"/>
                  </a:lnTo>
                  <a:lnTo>
                    <a:pt x="483399" y="428836"/>
                  </a:lnTo>
                  <a:lnTo>
                    <a:pt x="532910" y="438319"/>
                  </a:lnTo>
                  <a:lnTo>
                    <a:pt x="583876" y="445549"/>
                  </a:lnTo>
                  <a:lnTo>
                    <a:pt x="636161" y="450465"/>
                  </a:lnTo>
                  <a:lnTo>
                    <a:pt x="689630" y="453003"/>
                  </a:lnTo>
                  <a:lnTo>
                    <a:pt x="744146" y="453103"/>
                  </a:lnTo>
                  <a:lnTo>
                    <a:pt x="799574" y="450702"/>
                  </a:lnTo>
                  <a:lnTo>
                    <a:pt x="855778" y="445738"/>
                  </a:lnTo>
                  <a:lnTo>
                    <a:pt x="912621" y="438149"/>
                  </a:lnTo>
                  <a:lnTo>
                    <a:pt x="1049146" y="416940"/>
                  </a:lnTo>
                  <a:lnTo>
                    <a:pt x="992303" y="424514"/>
                  </a:lnTo>
                  <a:lnTo>
                    <a:pt x="936099" y="429464"/>
                  </a:lnTo>
                  <a:lnTo>
                    <a:pt x="880671" y="431852"/>
                  </a:lnTo>
                  <a:lnTo>
                    <a:pt x="826155" y="431741"/>
                  </a:lnTo>
                  <a:lnTo>
                    <a:pt x="772686" y="429192"/>
                  </a:lnTo>
                  <a:lnTo>
                    <a:pt x="720401" y="424267"/>
                  </a:lnTo>
                  <a:lnTo>
                    <a:pt x="669435" y="417028"/>
                  </a:lnTo>
                  <a:lnTo>
                    <a:pt x="619924" y="407538"/>
                  </a:lnTo>
                  <a:lnTo>
                    <a:pt x="572004" y="395858"/>
                  </a:lnTo>
                  <a:lnTo>
                    <a:pt x="525811" y="382049"/>
                  </a:lnTo>
                  <a:lnTo>
                    <a:pt x="481481" y="366175"/>
                  </a:lnTo>
                  <a:lnTo>
                    <a:pt x="439150" y="348297"/>
                  </a:lnTo>
                  <a:lnTo>
                    <a:pt x="398953" y="328477"/>
                  </a:lnTo>
                  <a:lnTo>
                    <a:pt x="361026" y="306777"/>
                  </a:lnTo>
                  <a:lnTo>
                    <a:pt x="325506" y="283258"/>
                  </a:lnTo>
                  <a:lnTo>
                    <a:pt x="292528" y="257984"/>
                  </a:lnTo>
                  <a:lnTo>
                    <a:pt x="262227" y="231015"/>
                  </a:lnTo>
                  <a:lnTo>
                    <a:pt x="234741" y="202414"/>
                  </a:lnTo>
                  <a:lnTo>
                    <a:pt x="210205" y="172242"/>
                  </a:lnTo>
                  <a:lnTo>
                    <a:pt x="188754" y="140563"/>
                  </a:lnTo>
                  <a:lnTo>
                    <a:pt x="155653" y="72926"/>
                  </a:lnTo>
                  <a:lnTo>
                    <a:pt x="144274" y="37093"/>
                  </a:lnTo>
                  <a:lnTo>
                    <a:pt x="136525" y="0"/>
                  </a:lnTo>
                  <a:close/>
                </a:path>
              </a:pathLst>
            </a:custGeom>
            <a:solidFill>
              <a:srgbClr val="BA5F12"/>
            </a:solidFill>
          </p:spPr>
          <p:txBody>
            <a:bodyPr wrap="square" lIns="0" tIns="0" rIns="0" bIns="0" rtlCol="0"/>
            <a:lstStyle/>
            <a:p>
              <a:endParaRPr/>
            </a:p>
          </p:txBody>
        </p:sp>
        <p:sp>
          <p:nvSpPr>
            <p:cNvPr id="32" name="object 32"/>
            <p:cNvSpPr/>
            <p:nvPr/>
          </p:nvSpPr>
          <p:spPr>
            <a:xfrm>
              <a:off x="1405636" y="3320795"/>
              <a:ext cx="1854835" cy="701040"/>
            </a:xfrm>
            <a:custGeom>
              <a:avLst/>
              <a:gdLst/>
              <a:ahLst/>
              <a:cxnLst/>
              <a:rect l="l" t="t" r="r" b="b"/>
              <a:pathLst>
                <a:path w="1854835" h="701039">
                  <a:moveTo>
                    <a:pt x="980566" y="673353"/>
                  </a:moveTo>
                  <a:lnTo>
                    <a:pt x="1034810" y="660553"/>
                  </a:lnTo>
                  <a:lnTo>
                    <a:pt x="1087614" y="645596"/>
                  </a:lnTo>
                  <a:lnTo>
                    <a:pt x="1138858" y="628574"/>
                  </a:lnTo>
                  <a:lnTo>
                    <a:pt x="1188424" y="609581"/>
                  </a:lnTo>
                  <a:lnTo>
                    <a:pt x="1236194" y="588709"/>
                  </a:lnTo>
                  <a:lnTo>
                    <a:pt x="1282048" y="566051"/>
                  </a:lnTo>
                  <a:lnTo>
                    <a:pt x="1325867" y="541700"/>
                  </a:lnTo>
                  <a:lnTo>
                    <a:pt x="1367532" y="515750"/>
                  </a:lnTo>
                  <a:lnTo>
                    <a:pt x="1406926" y="488292"/>
                  </a:lnTo>
                  <a:lnTo>
                    <a:pt x="1443928" y="459420"/>
                  </a:lnTo>
                  <a:lnTo>
                    <a:pt x="1478420" y="429227"/>
                  </a:lnTo>
                  <a:lnTo>
                    <a:pt x="1510283" y="397805"/>
                  </a:lnTo>
                  <a:lnTo>
                    <a:pt x="1539399" y="365248"/>
                  </a:lnTo>
                  <a:lnTo>
                    <a:pt x="1565647" y="331648"/>
                  </a:lnTo>
                  <a:lnTo>
                    <a:pt x="1588910" y="297098"/>
                  </a:lnTo>
                  <a:lnTo>
                    <a:pt x="1609069" y="261691"/>
                  </a:lnTo>
                  <a:lnTo>
                    <a:pt x="1626004" y="225519"/>
                  </a:lnTo>
                  <a:lnTo>
                    <a:pt x="1639597" y="188677"/>
                  </a:lnTo>
                  <a:lnTo>
                    <a:pt x="1649730" y="151256"/>
                  </a:lnTo>
                  <a:lnTo>
                    <a:pt x="1581403" y="161925"/>
                  </a:lnTo>
                  <a:lnTo>
                    <a:pt x="1722882" y="0"/>
                  </a:lnTo>
                  <a:lnTo>
                    <a:pt x="1854453" y="119252"/>
                  </a:lnTo>
                  <a:lnTo>
                    <a:pt x="1786255" y="129920"/>
                  </a:lnTo>
                  <a:lnTo>
                    <a:pt x="1775913" y="168003"/>
                  </a:lnTo>
                  <a:lnTo>
                    <a:pt x="1762005" y="205454"/>
                  </a:lnTo>
                  <a:lnTo>
                    <a:pt x="1744659" y="242180"/>
                  </a:lnTo>
                  <a:lnTo>
                    <a:pt x="1724006" y="278087"/>
                  </a:lnTo>
                  <a:lnTo>
                    <a:pt x="1700174" y="313080"/>
                  </a:lnTo>
                  <a:lnTo>
                    <a:pt x="1673293" y="347066"/>
                  </a:lnTo>
                  <a:lnTo>
                    <a:pt x="1643491" y="379951"/>
                  </a:lnTo>
                  <a:lnTo>
                    <a:pt x="1610899" y="411641"/>
                  </a:lnTo>
                  <a:lnTo>
                    <a:pt x="1575645" y="442041"/>
                  </a:lnTo>
                  <a:lnTo>
                    <a:pt x="1537858" y="471058"/>
                  </a:lnTo>
                  <a:lnTo>
                    <a:pt x="1497669" y="498598"/>
                  </a:lnTo>
                  <a:lnTo>
                    <a:pt x="1455205" y="524566"/>
                  </a:lnTo>
                  <a:lnTo>
                    <a:pt x="1410597" y="548869"/>
                  </a:lnTo>
                  <a:lnTo>
                    <a:pt x="1363973" y="571413"/>
                  </a:lnTo>
                  <a:lnTo>
                    <a:pt x="1315464" y="592103"/>
                  </a:lnTo>
                  <a:lnTo>
                    <a:pt x="1265197" y="610846"/>
                  </a:lnTo>
                  <a:lnTo>
                    <a:pt x="1213303" y="627548"/>
                  </a:lnTo>
                  <a:lnTo>
                    <a:pt x="1159910" y="642114"/>
                  </a:lnTo>
                  <a:lnTo>
                    <a:pt x="1105148" y="654450"/>
                  </a:lnTo>
                  <a:lnTo>
                    <a:pt x="1049146" y="664463"/>
                  </a:lnTo>
                  <a:lnTo>
                    <a:pt x="912621" y="685799"/>
                  </a:lnTo>
                  <a:lnTo>
                    <a:pt x="855778" y="693388"/>
                  </a:lnTo>
                  <a:lnTo>
                    <a:pt x="799574" y="698352"/>
                  </a:lnTo>
                  <a:lnTo>
                    <a:pt x="744146" y="700753"/>
                  </a:lnTo>
                  <a:lnTo>
                    <a:pt x="689630" y="700653"/>
                  </a:lnTo>
                  <a:lnTo>
                    <a:pt x="636161" y="698115"/>
                  </a:lnTo>
                  <a:lnTo>
                    <a:pt x="583876" y="693199"/>
                  </a:lnTo>
                  <a:lnTo>
                    <a:pt x="532910" y="685969"/>
                  </a:lnTo>
                  <a:lnTo>
                    <a:pt x="483399" y="676486"/>
                  </a:lnTo>
                  <a:lnTo>
                    <a:pt x="435479" y="664813"/>
                  </a:lnTo>
                  <a:lnTo>
                    <a:pt x="389286" y="651010"/>
                  </a:lnTo>
                  <a:lnTo>
                    <a:pt x="344956" y="635141"/>
                  </a:lnTo>
                  <a:lnTo>
                    <a:pt x="302625" y="617267"/>
                  </a:lnTo>
                  <a:lnTo>
                    <a:pt x="262428" y="597451"/>
                  </a:lnTo>
                  <a:lnTo>
                    <a:pt x="224501" y="575753"/>
                  </a:lnTo>
                  <a:lnTo>
                    <a:pt x="188981" y="552237"/>
                  </a:lnTo>
                  <a:lnTo>
                    <a:pt x="156003" y="526965"/>
                  </a:lnTo>
                  <a:lnTo>
                    <a:pt x="125702" y="499998"/>
                  </a:lnTo>
                  <a:lnTo>
                    <a:pt x="98216" y="471398"/>
                  </a:lnTo>
                  <a:lnTo>
                    <a:pt x="73680" y="441227"/>
                  </a:lnTo>
                  <a:lnTo>
                    <a:pt x="52229" y="409548"/>
                  </a:lnTo>
                  <a:lnTo>
                    <a:pt x="19128" y="341912"/>
                  </a:lnTo>
                  <a:lnTo>
                    <a:pt x="0" y="268986"/>
                  </a:lnTo>
                  <a:lnTo>
                    <a:pt x="136525" y="247650"/>
                  </a:lnTo>
                  <a:lnTo>
                    <a:pt x="144274" y="284743"/>
                  </a:lnTo>
                  <a:lnTo>
                    <a:pt x="155653" y="320576"/>
                  </a:lnTo>
                  <a:lnTo>
                    <a:pt x="188754" y="388213"/>
                  </a:lnTo>
                  <a:lnTo>
                    <a:pt x="210205" y="419892"/>
                  </a:lnTo>
                  <a:lnTo>
                    <a:pt x="234741" y="450064"/>
                  </a:lnTo>
                  <a:lnTo>
                    <a:pt x="262227" y="478665"/>
                  </a:lnTo>
                  <a:lnTo>
                    <a:pt x="292528" y="505634"/>
                  </a:lnTo>
                  <a:lnTo>
                    <a:pt x="325506" y="530908"/>
                  </a:lnTo>
                  <a:lnTo>
                    <a:pt x="361026" y="554427"/>
                  </a:lnTo>
                  <a:lnTo>
                    <a:pt x="398953" y="576127"/>
                  </a:lnTo>
                  <a:lnTo>
                    <a:pt x="439150" y="595947"/>
                  </a:lnTo>
                  <a:lnTo>
                    <a:pt x="481481" y="613825"/>
                  </a:lnTo>
                  <a:lnTo>
                    <a:pt x="525811" y="629699"/>
                  </a:lnTo>
                  <a:lnTo>
                    <a:pt x="572004" y="643508"/>
                  </a:lnTo>
                  <a:lnTo>
                    <a:pt x="619924" y="655188"/>
                  </a:lnTo>
                  <a:lnTo>
                    <a:pt x="669435" y="664678"/>
                  </a:lnTo>
                  <a:lnTo>
                    <a:pt x="720401" y="671917"/>
                  </a:lnTo>
                  <a:lnTo>
                    <a:pt x="772686" y="676842"/>
                  </a:lnTo>
                  <a:lnTo>
                    <a:pt x="826155" y="679391"/>
                  </a:lnTo>
                  <a:lnTo>
                    <a:pt x="880671" y="679502"/>
                  </a:lnTo>
                  <a:lnTo>
                    <a:pt x="936099" y="677114"/>
                  </a:lnTo>
                  <a:lnTo>
                    <a:pt x="992303" y="672164"/>
                  </a:lnTo>
                  <a:lnTo>
                    <a:pt x="1049146" y="664590"/>
                  </a:lnTo>
                </a:path>
              </a:pathLst>
            </a:custGeom>
            <a:ln w="9525">
              <a:solidFill>
                <a:srgbClr val="000000"/>
              </a:solidFill>
            </a:ln>
          </p:spPr>
          <p:txBody>
            <a:bodyPr wrap="square" lIns="0" tIns="0" rIns="0" bIns="0" rtlCol="0"/>
            <a:lstStyle/>
            <a:p>
              <a:endParaRPr/>
            </a:p>
          </p:txBody>
        </p:sp>
      </p:grpSp>
      <p:sp>
        <p:nvSpPr>
          <p:cNvPr id="33" name="object 33"/>
          <p:cNvSpPr txBox="1"/>
          <p:nvPr/>
        </p:nvSpPr>
        <p:spPr>
          <a:xfrm>
            <a:off x="4434967" y="3187065"/>
            <a:ext cx="128905" cy="197490"/>
          </a:xfrm>
          <a:prstGeom prst="rect">
            <a:avLst/>
          </a:prstGeom>
        </p:spPr>
        <p:txBody>
          <a:bodyPr vert="horz" wrap="square" lIns="0" tIns="12700" rIns="0" bIns="0" rtlCol="0">
            <a:spAutoFit/>
          </a:bodyPr>
          <a:lstStyle/>
          <a:p>
            <a:pPr marL="12700">
              <a:spcBef>
                <a:spcPts val="100"/>
              </a:spcBef>
            </a:pPr>
            <a:r>
              <a:rPr sz="1200" b="1" spc="-50" dirty="0">
                <a:latin typeface="Meiryo UI"/>
                <a:cs typeface="Meiryo UI"/>
              </a:rPr>
              <a:t>2</a:t>
            </a:r>
            <a:endParaRPr sz="1200">
              <a:latin typeface="Meiryo UI"/>
              <a:cs typeface="Meiryo UI"/>
            </a:endParaRPr>
          </a:p>
        </p:txBody>
      </p:sp>
      <p:sp>
        <p:nvSpPr>
          <p:cNvPr id="34" name="object 34"/>
          <p:cNvSpPr txBox="1"/>
          <p:nvPr/>
        </p:nvSpPr>
        <p:spPr>
          <a:xfrm>
            <a:off x="3519042" y="3054477"/>
            <a:ext cx="1502410" cy="299720"/>
          </a:xfrm>
          <a:prstGeom prst="rect">
            <a:avLst/>
          </a:prstGeom>
        </p:spPr>
        <p:txBody>
          <a:bodyPr vert="horz" wrap="square" lIns="0" tIns="12700" rIns="0" bIns="0" rtlCol="0">
            <a:spAutoFit/>
          </a:bodyPr>
          <a:lstStyle/>
          <a:p>
            <a:pPr marL="12700">
              <a:spcBef>
                <a:spcPts val="100"/>
              </a:spcBef>
            </a:pPr>
            <a:r>
              <a:rPr b="1" spc="-25" dirty="0">
                <a:latin typeface="Meiryo UI"/>
                <a:cs typeface="Meiryo UI"/>
              </a:rPr>
              <a:t>加熱・</a:t>
            </a:r>
            <a:r>
              <a:rPr b="1" dirty="0">
                <a:latin typeface="Meiryo UI"/>
                <a:cs typeface="Meiryo UI"/>
              </a:rPr>
              <a:t>CO</a:t>
            </a:r>
            <a:r>
              <a:rPr b="1" spc="55" dirty="0">
                <a:latin typeface="Meiryo UI"/>
                <a:cs typeface="Meiryo UI"/>
              </a:rPr>
              <a:t> 回収</a:t>
            </a:r>
            <a:endParaRPr>
              <a:latin typeface="Meiryo UI"/>
              <a:cs typeface="Meiryo UI"/>
            </a:endParaRPr>
          </a:p>
        </p:txBody>
      </p:sp>
      <p:grpSp>
        <p:nvGrpSpPr>
          <p:cNvPr id="35" name="object 35"/>
          <p:cNvGrpSpPr/>
          <p:nvPr/>
        </p:nvGrpSpPr>
        <p:grpSpPr>
          <a:xfrm>
            <a:off x="1456691" y="770890"/>
            <a:ext cx="6002655" cy="3079750"/>
            <a:chOff x="313690" y="770890"/>
            <a:chExt cx="6002655" cy="3079750"/>
          </a:xfrm>
        </p:grpSpPr>
        <p:sp>
          <p:nvSpPr>
            <p:cNvPr id="36" name="object 36"/>
            <p:cNvSpPr/>
            <p:nvPr/>
          </p:nvSpPr>
          <p:spPr>
            <a:xfrm>
              <a:off x="5292851" y="3194176"/>
              <a:ext cx="1018540" cy="610870"/>
            </a:xfrm>
            <a:custGeom>
              <a:avLst/>
              <a:gdLst/>
              <a:ahLst/>
              <a:cxnLst/>
              <a:rect l="l" t="t" r="r" b="b"/>
              <a:pathLst>
                <a:path w="1018539" h="610870">
                  <a:moveTo>
                    <a:pt x="920496" y="0"/>
                  </a:moveTo>
                  <a:lnTo>
                    <a:pt x="796544" y="134874"/>
                  </a:lnTo>
                  <a:lnTo>
                    <a:pt x="852043" y="125602"/>
                  </a:lnTo>
                  <a:lnTo>
                    <a:pt x="839264" y="154848"/>
                  </a:lnTo>
                  <a:lnTo>
                    <a:pt x="803252" y="212698"/>
                  </a:lnTo>
                  <a:lnTo>
                    <a:pt x="754082" y="269246"/>
                  </a:lnTo>
                  <a:lnTo>
                    <a:pt x="724857" y="296865"/>
                  </a:lnTo>
                  <a:lnTo>
                    <a:pt x="692695" y="323958"/>
                  </a:lnTo>
                  <a:lnTo>
                    <a:pt x="657715" y="350457"/>
                  </a:lnTo>
                  <a:lnTo>
                    <a:pt x="620033" y="376296"/>
                  </a:lnTo>
                  <a:lnTo>
                    <a:pt x="579769" y="401408"/>
                  </a:lnTo>
                  <a:lnTo>
                    <a:pt x="537038" y="425726"/>
                  </a:lnTo>
                  <a:lnTo>
                    <a:pt x="491959" y="449182"/>
                  </a:lnTo>
                  <a:lnTo>
                    <a:pt x="444650" y="471711"/>
                  </a:lnTo>
                  <a:lnTo>
                    <a:pt x="395228" y="493244"/>
                  </a:lnTo>
                  <a:lnTo>
                    <a:pt x="343811" y="513715"/>
                  </a:lnTo>
                  <a:lnTo>
                    <a:pt x="290516" y="533057"/>
                  </a:lnTo>
                  <a:lnTo>
                    <a:pt x="235462" y="551204"/>
                  </a:lnTo>
                  <a:lnTo>
                    <a:pt x="178766" y="568087"/>
                  </a:lnTo>
                  <a:lnTo>
                    <a:pt x="120544" y="583640"/>
                  </a:lnTo>
                  <a:lnTo>
                    <a:pt x="60917" y="597796"/>
                  </a:lnTo>
                  <a:lnTo>
                    <a:pt x="0" y="610489"/>
                  </a:lnTo>
                  <a:lnTo>
                    <a:pt x="61621" y="600826"/>
                  </a:lnTo>
                  <a:lnTo>
                    <a:pt x="122296" y="589607"/>
                  </a:lnTo>
                  <a:lnTo>
                    <a:pt x="181905" y="576895"/>
                  </a:lnTo>
                  <a:lnTo>
                    <a:pt x="240326" y="562753"/>
                  </a:lnTo>
                  <a:lnTo>
                    <a:pt x="297437" y="547244"/>
                  </a:lnTo>
                  <a:lnTo>
                    <a:pt x="353117" y="530433"/>
                  </a:lnTo>
                  <a:lnTo>
                    <a:pt x="407244" y="512383"/>
                  </a:lnTo>
                  <a:lnTo>
                    <a:pt x="459697" y="493157"/>
                  </a:lnTo>
                  <a:lnTo>
                    <a:pt x="510355" y="472820"/>
                  </a:lnTo>
                  <a:lnTo>
                    <a:pt x="559096" y="451434"/>
                  </a:lnTo>
                  <a:lnTo>
                    <a:pt x="605799" y="429063"/>
                  </a:lnTo>
                  <a:lnTo>
                    <a:pt x="650342" y="405771"/>
                  </a:lnTo>
                  <a:lnTo>
                    <a:pt x="692604" y="381621"/>
                  </a:lnTo>
                  <a:lnTo>
                    <a:pt x="732463" y="356677"/>
                  </a:lnTo>
                  <a:lnTo>
                    <a:pt x="769798" y="331002"/>
                  </a:lnTo>
                  <a:lnTo>
                    <a:pt x="804487" y="304661"/>
                  </a:lnTo>
                  <a:lnTo>
                    <a:pt x="836410" y="277716"/>
                  </a:lnTo>
                  <a:lnTo>
                    <a:pt x="865444" y="250231"/>
                  </a:lnTo>
                  <a:lnTo>
                    <a:pt x="891469" y="222270"/>
                  </a:lnTo>
                  <a:lnTo>
                    <a:pt x="934003" y="165173"/>
                  </a:lnTo>
                  <a:lnTo>
                    <a:pt x="963040" y="106934"/>
                  </a:lnTo>
                  <a:lnTo>
                    <a:pt x="1018539" y="97536"/>
                  </a:lnTo>
                  <a:lnTo>
                    <a:pt x="920496" y="0"/>
                  </a:lnTo>
                  <a:close/>
                </a:path>
              </a:pathLst>
            </a:custGeom>
            <a:solidFill>
              <a:srgbClr val="D9D9D9"/>
            </a:solidFill>
          </p:spPr>
          <p:txBody>
            <a:bodyPr wrap="square" lIns="0" tIns="0" rIns="0" bIns="0" rtlCol="0"/>
            <a:lstStyle/>
            <a:p>
              <a:endParaRPr/>
            </a:p>
          </p:txBody>
        </p:sp>
        <p:sp>
          <p:nvSpPr>
            <p:cNvPr id="37" name="object 37"/>
            <p:cNvSpPr/>
            <p:nvPr/>
          </p:nvSpPr>
          <p:spPr>
            <a:xfrm>
              <a:off x="4167759" y="3519678"/>
              <a:ext cx="1181100" cy="325755"/>
            </a:xfrm>
            <a:custGeom>
              <a:avLst/>
              <a:gdLst/>
              <a:ahLst/>
              <a:cxnLst/>
              <a:rect l="l" t="t" r="r" b="b"/>
              <a:pathLst>
                <a:path w="1181100" h="325754">
                  <a:moveTo>
                    <a:pt x="110998" y="0"/>
                  </a:moveTo>
                  <a:lnTo>
                    <a:pt x="0" y="18669"/>
                  </a:lnTo>
                  <a:lnTo>
                    <a:pt x="6683" y="46406"/>
                  </a:lnTo>
                  <a:lnTo>
                    <a:pt x="17126" y="73034"/>
                  </a:lnTo>
                  <a:lnTo>
                    <a:pt x="48788" y="122830"/>
                  </a:lnTo>
                  <a:lnTo>
                    <a:pt x="93983" y="167799"/>
                  </a:lnTo>
                  <a:lnTo>
                    <a:pt x="151708" y="207680"/>
                  </a:lnTo>
                  <a:lnTo>
                    <a:pt x="220962" y="242216"/>
                  </a:lnTo>
                  <a:lnTo>
                    <a:pt x="259598" y="257399"/>
                  </a:lnTo>
                  <a:lnTo>
                    <a:pt x="300741" y="271148"/>
                  </a:lnTo>
                  <a:lnTo>
                    <a:pt x="344265" y="283432"/>
                  </a:lnTo>
                  <a:lnTo>
                    <a:pt x="390044" y="294217"/>
                  </a:lnTo>
                  <a:lnTo>
                    <a:pt x="437953" y="303472"/>
                  </a:lnTo>
                  <a:lnTo>
                    <a:pt x="487868" y="311165"/>
                  </a:lnTo>
                  <a:lnTo>
                    <a:pt x="539662" y="317262"/>
                  </a:lnTo>
                  <a:lnTo>
                    <a:pt x="593210" y="321732"/>
                  </a:lnTo>
                  <a:lnTo>
                    <a:pt x="648388" y="324542"/>
                  </a:lnTo>
                  <a:lnTo>
                    <a:pt x="705069" y="325659"/>
                  </a:lnTo>
                  <a:lnTo>
                    <a:pt x="763129" y="325053"/>
                  </a:lnTo>
                  <a:lnTo>
                    <a:pt x="822442" y="322689"/>
                  </a:lnTo>
                  <a:lnTo>
                    <a:pt x="882883" y="318537"/>
                  </a:lnTo>
                  <a:lnTo>
                    <a:pt x="944327" y="312563"/>
                  </a:lnTo>
                  <a:lnTo>
                    <a:pt x="1006648" y="304735"/>
                  </a:lnTo>
                  <a:lnTo>
                    <a:pt x="1069720" y="295021"/>
                  </a:lnTo>
                  <a:lnTo>
                    <a:pt x="1180718" y="276352"/>
                  </a:lnTo>
                  <a:lnTo>
                    <a:pt x="1117645" y="286066"/>
                  </a:lnTo>
                  <a:lnTo>
                    <a:pt x="1055323" y="293894"/>
                  </a:lnTo>
                  <a:lnTo>
                    <a:pt x="993877" y="299868"/>
                  </a:lnTo>
                  <a:lnTo>
                    <a:pt x="933432" y="304020"/>
                  </a:lnTo>
                  <a:lnTo>
                    <a:pt x="874116" y="306384"/>
                  </a:lnTo>
                  <a:lnTo>
                    <a:pt x="816052" y="306990"/>
                  </a:lnTo>
                  <a:lnTo>
                    <a:pt x="759366" y="305873"/>
                  </a:lnTo>
                  <a:lnTo>
                    <a:pt x="704183" y="303063"/>
                  </a:lnTo>
                  <a:lnTo>
                    <a:pt x="650630" y="298593"/>
                  </a:lnTo>
                  <a:lnTo>
                    <a:pt x="598831" y="292496"/>
                  </a:lnTo>
                  <a:lnTo>
                    <a:pt x="548912" y="284803"/>
                  </a:lnTo>
                  <a:lnTo>
                    <a:pt x="500998" y="275548"/>
                  </a:lnTo>
                  <a:lnTo>
                    <a:pt x="455215" y="264763"/>
                  </a:lnTo>
                  <a:lnTo>
                    <a:pt x="411688" y="252479"/>
                  </a:lnTo>
                  <a:lnTo>
                    <a:pt x="370543" y="238730"/>
                  </a:lnTo>
                  <a:lnTo>
                    <a:pt x="331904" y="223547"/>
                  </a:lnTo>
                  <a:lnTo>
                    <a:pt x="295898" y="206964"/>
                  </a:lnTo>
                  <a:lnTo>
                    <a:pt x="232285" y="169722"/>
                  </a:lnTo>
                  <a:lnTo>
                    <a:pt x="180707" y="127265"/>
                  </a:lnTo>
                  <a:lnTo>
                    <a:pt x="142167" y="79850"/>
                  </a:lnTo>
                  <a:lnTo>
                    <a:pt x="117668" y="27737"/>
                  </a:lnTo>
                  <a:lnTo>
                    <a:pt x="110998" y="0"/>
                  </a:lnTo>
                  <a:close/>
                </a:path>
              </a:pathLst>
            </a:custGeom>
            <a:solidFill>
              <a:srgbClr val="ADADAD"/>
            </a:solidFill>
          </p:spPr>
          <p:txBody>
            <a:bodyPr wrap="square" lIns="0" tIns="0" rIns="0" bIns="0" rtlCol="0"/>
            <a:lstStyle/>
            <a:p>
              <a:endParaRPr/>
            </a:p>
          </p:txBody>
        </p:sp>
        <p:sp>
          <p:nvSpPr>
            <p:cNvPr id="38" name="object 38"/>
            <p:cNvSpPr/>
            <p:nvPr/>
          </p:nvSpPr>
          <p:spPr>
            <a:xfrm>
              <a:off x="4167759" y="3194176"/>
              <a:ext cx="2143760" cy="651510"/>
            </a:xfrm>
            <a:custGeom>
              <a:avLst/>
              <a:gdLst/>
              <a:ahLst/>
              <a:cxnLst/>
              <a:rect l="l" t="t" r="r" b="b"/>
              <a:pathLst>
                <a:path w="2143760" h="651510">
                  <a:moveTo>
                    <a:pt x="1125092" y="610489"/>
                  </a:moveTo>
                  <a:lnTo>
                    <a:pt x="1186010" y="597796"/>
                  </a:lnTo>
                  <a:lnTo>
                    <a:pt x="1245637" y="583640"/>
                  </a:lnTo>
                  <a:lnTo>
                    <a:pt x="1303859" y="568087"/>
                  </a:lnTo>
                  <a:lnTo>
                    <a:pt x="1360555" y="551204"/>
                  </a:lnTo>
                  <a:lnTo>
                    <a:pt x="1415609" y="533057"/>
                  </a:lnTo>
                  <a:lnTo>
                    <a:pt x="1468904" y="513715"/>
                  </a:lnTo>
                  <a:lnTo>
                    <a:pt x="1520321" y="493244"/>
                  </a:lnTo>
                  <a:lnTo>
                    <a:pt x="1569743" y="471711"/>
                  </a:lnTo>
                  <a:lnTo>
                    <a:pt x="1617052" y="449182"/>
                  </a:lnTo>
                  <a:lnTo>
                    <a:pt x="1662131" y="425726"/>
                  </a:lnTo>
                  <a:lnTo>
                    <a:pt x="1704862" y="401408"/>
                  </a:lnTo>
                  <a:lnTo>
                    <a:pt x="1745126" y="376296"/>
                  </a:lnTo>
                  <a:lnTo>
                    <a:pt x="1782808" y="350457"/>
                  </a:lnTo>
                  <a:lnTo>
                    <a:pt x="1817788" y="323958"/>
                  </a:lnTo>
                  <a:lnTo>
                    <a:pt x="1849950" y="296865"/>
                  </a:lnTo>
                  <a:lnTo>
                    <a:pt x="1879175" y="269246"/>
                  </a:lnTo>
                  <a:lnTo>
                    <a:pt x="1905346" y="241168"/>
                  </a:lnTo>
                  <a:lnTo>
                    <a:pt x="1948055" y="183902"/>
                  </a:lnTo>
                  <a:lnTo>
                    <a:pt x="1977136" y="125602"/>
                  </a:lnTo>
                  <a:lnTo>
                    <a:pt x="1921637" y="134874"/>
                  </a:lnTo>
                  <a:lnTo>
                    <a:pt x="2045589" y="0"/>
                  </a:lnTo>
                  <a:lnTo>
                    <a:pt x="2143632" y="97536"/>
                  </a:lnTo>
                  <a:lnTo>
                    <a:pt x="2088133" y="106934"/>
                  </a:lnTo>
                  <a:lnTo>
                    <a:pt x="2075359" y="136171"/>
                  </a:lnTo>
                  <a:lnTo>
                    <a:pt x="2039402" y="193961"/>
                  </a:lnTo>
                  <a:lnTo>
                    <a:pt x="1990366" y="250401"/>
                  </a:lnTo>
                  <a:lnTo>
                    <a:pt x="1961242" y="277952"/>
                  </a:lnTo>
                  <a:lnTo>
                    <a:pt x="1929206" y="304969"/>
                  </a:lnTo>
                  <a:lnTo>
                    <a:pt x="1894380" y="331387"/>
                  </a:lnTo>
                  <a:lnTo>
                    <a:pt x="1856881" y="357142"/>
                  </a:lnTo>
                  <a:lnTo>
                    <a:pt x="1816831" y="382168"/>
                  </a:lnTo>
                  <a:lnTo>
                    <a:pt x="1774348" y="406400"/>
                  </a:lnTo>
                  <a:lnTo>
                    <a:pt x="1729553" y="429771"/>
                  </a:lnTo>
                  <a:lnTo>
                    <a:pt x="1682564" y="452218"/>
                  </a:lnTo>
                  <a:lnTo>
                    <a:pt x="1633502" y="473675"/>
                  </a:lnTo>
                  <a:lnTo>
                    <a:pt x="1582486" y="494076"/>
                  </a:lnTo>
                  <a:lnTo>
                    <a:pt x="1529636" y="513357"/>
                  </a:lnTo>
                  <a:lnTo>
                    <a:pt x="1475071" y="531452"/>
                  </a:lnTo>
                  <a:lnTo>
                    <a:pt x="1418912" y="548296"/>
                  </a:lnTo>
                  <a:lnTo>
                    <a:pt x="1361277" y="563823"/>
                  </a:lnTo>
                  <a:lnTo>
                    <a:pt x="1302287" y="577968"/>
                  </a:lnTo>
                  <a:lnTo>
                    <a:pt x="1242061" y="590666"/>
                  </a:lnTo>
                  <a:lnTo>
                    <a:pt x="1180718" y="601853"/>
                  </a:lnTo>
                  <a:lnTo>
                    <a:pt x="1069720" y="620522"/>
                  </a:lnTo>
                  <a:lnTo>
                    <a:pt x="1006648" y="630236"/>
                  </a:lnTo>
                  <a:lnTo>
                    <a:pt x="944327" y="638064"/>
                  </a:lnTo>
                  <a:lnTo>
                    <a:pt x="882883" y="644038"/>
                  </a:lnTo>
                  <a:lnTo>
                    <a:pt x="822442" y="648190"/>
                  </a:lnTo>
                  <a:lnTo>
                    <a:pt x="763129" y="650554"/>
                  </a:lnTo>
                  <a:lnTo>
                    <a:pt x="705069" y="651160"/>
                  </a:lnTo>
                  <a:lnTo>
                    <a:pt x="648388" y="650043"/>
                  </a:lnTo>
                  <a:lnTo>
                    <a:pt x="593210" y="647233"/>
                  </a:lnTo>
                  <a:lnTo>
                    <a:pt x="539662" y="642763"/>
                  </a:lnTo>
                  <a:lnTo>
                    <a:pt x="487868" y="636666"/>
                  </a:lnTo>
                  <a:lnTo>
                    <a:pt x="437953" y="628973"/>
                  </a:lnTo>
                  <a:lnTo>
                    <a:pt x="390044" y="619718"/>
                  </a:lnTo>
                  <a:lnTo>
                    <a:pt x="344265" y="608933"/>
                  </a:lnTo>
                  <a:lnTo>
                    <a:pt x="300741" y="596649"/>
                  </a:lnTo>
                  <a:lnTo>
                    <a:pt x="259598" y="582900"/>
                  </a:lnTo>
                  <a:lnTo>
                    <a:pt x="220962" y="567717"/>
                  </a:lnTo>
                  <a:lnTo>
                    <a:pt x="184957" y="551134"/>
                  </a:lnTo>
                  <a:lnTo>
                    <a:pt x="121342" y="513892"/>
                  </a:lnTo>
                  <a:lnTo>
                    <a:pt x="69757" y="471435"/>
                  </a:lnTo>
                  <a:lnTo>
                    <a:pt x="31203" y="424020"/>
                  </a:lnTo>
                  <a:lnTo>
                    <a:pt x="6683" y="371907"/>
                  </a:lnTo>
                  <a:lnTo>
                    <a:pt x="0" y="344170"/>
                  </a:lnTo>
                  <a:lnTo>
                    <a:pt x="110998" y="325500"/>
                  </a:lnTo>
                  <a:lnTo>
                    <a:pt x="117668" y="353238"/>
                  </a:lnTo>
                  <a:lnTo>
                    <a:pt x="128099" y="379866"/>
                  </a:lnTo>
                  <a:lnTo>
                    <a:pt x="159744" y="429662"/>
                  </a:lnTo>
                  <a:lnTo>
                    <a:pt x="204929" y="474631"/>
                  </a:lnTo>
                  <a:lnTo>
                    <a:pt x="262650" y="514512"/>
                  </a:lnTo>
                  <a:lnTo>
                    <a:pt x="331904" y="549048"/>
                  </a:lnTo>
                  <a:lnTo>
                    <a:pt x="370543" y="564231"/>
                  </a:lnTo>
                  <a:lnTo>
                    <a:pt x="411688" y="577980"/>
                  </a:lnTo>
                  <a:lnTo>
                    <a:pt x="455215" y="590264"/>
                  </a:lnTo>
                  <a:lnTo>
                    <a:pt x="500998" y="601049"/>
                  </a:lnTo>
                  <a:lnTo>
                    <a:pt x="548912" y="610304"/>
                  </a:lnTo>
                  <a:lnTo>
                    <a:pt x="598831" y="617997"/>
                  </a:lnTo>
                  <a:lnTo>
                    <a:pt x="650630" y="624094"/>
                  </a:lnTo>
                  <a:lnTo>
                    <a:pt x="704183" y="628564"/>
                  </a:lnTo>
                  <a:lnTo>
                    <a:pt x="759366" y="631374"/>
                  </a:lnTo>
                  <a:lnTo>
                    <a:pt x="816052" y="632491"/>
                  </a:lnTo>
                  <a:lnTo>
                    <a:pt x="874116" y="631885"/>
                  </a:lnTo>
                  <a:lnTo>
                    <a:pt x="933432" y="629521"/>
                  </a:lnTo>
                  <a:lnTo>
                    <a:pt x="993877" y="625369"/>
                  </a:lnTo>
                  <a:lnTo>
                    <a:pt x="1055323" y="619395"/>
                  </a:lnTo>
                  <a:lnTo>
                    <a:pt x="1117645" y="611567"/>
                  </a:lnTo>
                  <a:lnTo>
                    <a:pt x="1180718" y="601853"/>
                  </a:lnTo>
                </a:path>
              </a:pathLst>
            </a:custGeom>
            <a:ln w="9525">
              <a:solidFill>
                <a:srgbClr val="000000"/>
              </a:solidFill>
            </a:ln>
          </p:spPr>
          <p:txBody>
            <a:bodyPr wrap="square" lIns="0" tIns="0" rIns="0" bIns="0" rtlCol="0"/>
            <a:lstStyle/>
            <a:p>
              <a:endParaRPr/>
            </a:p>
          </p:txBody>
        </p:sp>
        <p:sp>
          <p:nvSpPr>
            <p:cNvPr id="39" name="object 39"/>
            <p:cNvSpPr/>
            <p:nvPr/>
          </p:nvSpPr>
          <p:spPr>
            <a:xfrm>
              <a:off x="320040" y="777240"/>
              <a:ext cx="605155" cy="1609725"/>
            </a:xfrm>
            <a:custGeom>
              <a:avLst/>
              <a:gdLst/>
              <a:ahLst/>
              <a:cxnLst/>
              <a:rect l="l" t="t" r="r" b="b"/>
              <a:pathLst>
                <a:path w="605155" h="1609725">
                  <a:moveTo>
                    <a:pt x="508990" y="0"/>
                  </a:moveTo>
                  <a:lnTo>
                    <a:pt x="96037" y="0"/>
                  </a:lnTo>
                  <a:lnTo>
                    <a:pt x="96037" y="1306830"/>
                  </a:lnTo>
                  <a:lnTo>
                    <a:pt x="0" y="1306830"/>
                  </a:lnTo>
                  <a:lnTo>
                    <a:pt x="302514" y="1609344"/>
                  </a:lnTo>
                  <a:lnTo>
                    <a:pt x="605028" y="1306830"/>
                  </a:lnTo>
                  <a:lnTo>
                    <a:pt x="508990" y="1306830"/>
                  </a:lnTo>
                  <a:lnTo>
                    <a:pt x="508990" y="0"/>
                  </a:lnTo>
                  <a:close/>
                </a:path>
              </a:pathLst>
            </a:custGeom>
            <a:solidFill>
              <a:srgbClr val="FFFFCC"/>
            </a:solidFill>
          </p:spPr>
          <p:txBody>
            <a:bodyPr wrap="square" lIns="0" tIns="0" rIns="0" bIns="0" rtlCol="0"/>
            <a:lstStyle/>
            <a:p>
              <a:endParaRPr/>
            </a:p>
          </p:txBody>
        </p:sp>
        <p:sp>
          <p:nvSpPr>
            <p:cNvPr id="40" name="object 40"/>
            <p:cNvSpPr/>
            <p:nvPr/>
          </p:nvSpPr>
          <p:spPr>
            <a:xfrm>
              <a:off x="320040" y="777240"/>
              <a:ext cx="605155" cy="1609725"/>
            </a:xfrm>
            <a:custGeom>
              <a:avLst/>
              <a:gdLst/>
              <a:ahLst/>
              <a:cxnLst/>
              <a:rect l="l" t="t" r="r" b="b"/>
              <a:pathLst>
                <a:path w="605155" h="1609725">
                  <a:moveTo>
                    <a:pt x="0" y="1306830"/>
                  </a:moveTo>
                  <a:lnTo>
                    <a:pt x="96037" y="1306830"/>
                  </a:lnTo>
                  <a:lnTo>
                    <a:pt x="96037" y="0"/>
                  </a:lnTo>
                  <a:lnTo>
                    <a:pt x="508990" y="0"/>
                  </a:lnTo>
                  <a:lnTo>
                    <a:pt x="508990" y="1306830"/>
                  </a:lnTo>
                  <a:lnTo>
                    <a:pt x="605028" y="1306830"/>
                  </a:lnTo>
                  <a:lnTo>
                    <a:pt x="302514" y="1609344"/>
                  </a:lnTo>
                  <a:lnTo>
                    <a:pt x="0" y="1306830"/>
                  </a:lnTo>
                  <a:close/>
                </a:path>
              </a:pathLst>
            </a:custGeom>
            <a:ln w="12700">
              <a:solidFill>
                <a:srgbClr val="000000"/>
              </a:solidFill>
            </a:ln>
          </p:spPr>
          <p:txBody>
            <a:bodyPr wrap="square" lIns="0" tIns="0" rIns="0" bIns="0" rtlCol="0"/>
            <a:lstStyle/>
            <a:p>
              <a:endParaRPr/>
            </a:p>
          </p:txBody>
        </p:sp>
      </p:grpSp>
      <p:sp>
        <p:nvSpPr>
          <p:cNvPr id="41" name="object 41"/>
          <p:cNvSpPr txBox="1"/>
          <p:nvPr/>
        </p:nvSpPr>
        <p:spPr>
          <a:xfrm>
            <a:off x="1277214" y="781050"/>
            <a:ext cx="1049655" cy="2440940"/>
          </a:xfrm>
          <a:prstGeom prst="rect">
            <a:avLst/>
          </a:prstGeom>
        </p:spPr>
        <p:txBody>
          <a:bodyPr vert="horz" wrap="square" lIns="0" tIns="12700" rIns="0" bIns="0" rtlCol="0">
            <a:spAutoFit/>
          </a:bodyPr>
          <a:lstStyle/>
          <a:p>
            <a:pPr marL="373380" marR="438784" algn="just">
              <a:spcBef>
                <a:spcPts val="100"/>
              </a:spcBef>
            </a:pPr>
            <a:r>
              <a:rPr b="1" spc="-50" dirty="0">
                <a:latin typeface="Meiryo UI"/>
                <a:cs typeface="Meiryo UI"/>
              </a:rPr>
              <a:t>再エネ電力</a:t>
            </a:r>
            <a:endParaRPr>
              <a:latin typeface="Meiryo UI"/>
              <a:cs typeface="Meiryo UI"/>
            </a:endParaRPr>
          </a:p>
          <a:p>
            <a:pPr marL="12065" marR="5080" algn="ctr">
              <a:spcBef>
                <a:spcPts val="1735"/>
              </a:spcBef>
            </a:pPr>
            <a:r>
              <a:rPr b="1" spc="-20" dirty="0">
                <a:latin typeface="Meiryo UI"/>
                <a:cs typeface="Meiryo UI"/>
              </a:rPr>
              <a:t>ビットコイン</a:t>
            </a:r>
            <a:r>
              <a:rPr b="1" spc="-30" dirty="0">
                <a:latin typeface="Meiryo UI"/>
                <a:cs typeface="Meiryo UI"/>
              </a:rPr>
              <a:t>マイニング</a:t>
            </a:r>
            <a:r>
              <a:rPr b="1" spc="-25" dirty="0">
                <a:latin typeface="Meiryo UI"/>
                <a:cs typeface="Meiryo UI"/>
              </a:rPr>
              <a:t>装置</a:t>
            </a:r>
            <a:endParaRPr>
              <a:latin typeface="Meiryo UI"/>
              <a:cs typeface="Meiryo UI"/>
            </a:endParaRPr>
          </a:p>
        </p:txBody>
      </p:sp>
      <p:pic>
        <p:nvPicPr>
          <p:cNvPr id="42" name="object 42"/>
          <p:cNvPicPr/>
          <p:nvPr/>
        </p:nvPicPr>
        <p:blipFill>
          <a:blip r:embed="rId12" cstate="print"/>
          <a:stretch>
            <a:fillRect/>
          </a:stretch>
        </p:blipFill>
        <p:spPr>
          <a:xfrm>
            <a:off x="2122933" y="3925824"/>
            <a:ext cx="664463" cy="664463"/>
          </a:xfrm>
          <a:prstGeom prst="rect">
            <a:avLst/>
          </a:prstGeom>
        </p:spPr>
      </p:pic>
      <p:sp>
        <p:nvSpPr>
          <p:cNvPr id="44" name="object 44"/>
          <p:cNvSpPr txBox="1">
            <a:spLocks noGrp="1"/>
          </p:cNvSpPr>
          <p:nvPr>
            <p:ph type="ftr" sz="quarter" idx="5"/>
          </p:nvPr>
        </p:nvSpPr>
        <p:spPr>
          <a:xfrm>
            <a:off x="4517271" y="6665819"/>
            <a:ext cx="4114800" cy="173766"/>
          </a:xfrm>
          <a:prstGeom prst="rect">
            <a:avLst/>
          </a:prstGeom>
        </p:spPr>
        <p:txBody>
          <a:bodyPr vert="horz" wrap="square" lIns="0" tIns="19685" rIns="0" bIns="0" rtlCol="0" anchor="ctr">
            <a:spAutoFit/>
          </a:bodyPr>
          <a:lstStyle/>
          <a:p>
            <a:pPr marL="12700">
              <a:spcBef>
                <a:spcPts val="155"/>
              </a:spcBef>
            </a:pPr>
            <a:r>
              <a:rPr dirty="0"/>
              <a:t>©</a:t>
            </a:r>
            <a:r>
              <a:rPr spc="-35" dirty="0"/>
              <a:t> </a:t>
            </a:r>
            <a:r>
              <a:rPr dirty="0"/>
              <a:t>2024</a:t>
            </a:r>
            <a:r>
              <a:rPr spc="-15" dirty="0"/>
              <a:t> </a:t>
            </a:r>
            <a:r>
              <a:rPr dirty="0"/>
              <a:t>Agile</a:t>
            </a:r>
            <a:r>
              <a:rPr spc="-20" dirty="0"/>
              <a:t> </a:t>
            </a:r>
            <a:r>
              <a:rPr dirty="0"/>
              <a:t>Energy</a:t>
            </a:r>
            <a:r>
              <a:rPr spc="-20" dirty="0"/>
              <a:t> </a:t>
            </a:r>
            <a:r>
              <a:rPr dirty="0"/>
              <a:t>X,</a:t>
            </a:r>
            <a:r>
              <a:rPr spc="-15" dirty="0"/>
              <a:t> </a:t>
            </a:r>
            <a:r>
              <a:rPr spc="-20" dirty="0"/>
              <a:t>Inc.</a:t>
            </a:r>
          </a:p>
        </p:txBody>
      </p:sp>
      <p:sp>
        <p:nvSpPr>
          <p:cNvPr id="43" name="正方形/長方形 42">
            <a:extLst>
              <a:ext uri="{FF2B5EF4-FFF2-40B4-BE49-F238E27FC236}">
                <a16:creationId xmlns:a16="http://schemas.microsoft.com/office/drawing/2014/main" id="{64ABCBF8-155E-DBA2-0EE6-2D320ECB3B76}"/>
              </a:ext>
            </a:extLst>
          </p:cNvPr>
          <p:cNvSpPr/>
          <p:nvPr/>
        </p:nvSpPr>
        <p:spPr>
          <a:xfrm>
            <a:off x="0" y="-8930"/>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solidFill>
                <a:latin typeface="BIZ UDPゴシック" panose="020B0400000000000000" pitchFamily="50" charset="-128"/>
                <a:ea typeface="BIZ UDPゴシック" panose="020B0400000000000000" pitchFamily="50" charset="-128"/>
              </a:rPr>
              <a:t>再エネ</a:t>
            </a:r>
            <a:r>
              <a:rPr lang="en-US" altLang="ja-JP" sz="2400" b="1" dirty="0">
                <a:solidFill>
                  <a:schemeClr val="bg1"/>
                </a:solidFill>
                <a:latin typeface="BIZ UDPゴシック" panose="020B0400000000000000" pitchFamily="50" charset="-128"/>
                <a:ea typeface="BIZ UDPゴシック" panose="020B0400000000000000" pitchFamily="50" charset="-128"/>
              </a:rPr>
              <a:t>×</a:t>
            </a:r>
            <a:r>
              <a:rPr lang="ja-JP" altLang="en-US" sz="2400" b="1" dirty="0">
                <a:solidFill>
                  <a:schemeClr val="bg1"/>
                </a:solidFill>
                <a:latin typeface="BIZ UDPゴシック" panose="020B0400000000000000" pitchFamily="50" charset="-128"/>
                <a:ea typeface="BIZ UDPゴシック" panose="020B0400000000000000" pitchFamily="50" charset="-128"/>
              </a:rPr>
              <a:t>ビットコイン・マイニング</a:t>
            </a:r>
            <a:r>
              <a:rPr lang="en-US" altLang="ja-JP" sz="2400" b="1" dirty="0">
                <a:solidFill>
                  <a:schemeClr val="bg1"/>
                </a:solidFill>
                <a:latin typeface="BIZ UDPゴシック" panose="020B0400000000000000" pitchFamily="50" charset="-128"/>
                <a:ea typeface="BIZ UDPゴシック" panose="020B0400000000000000" pitchFamily="50" charset="-128"/>
              </a:rPr>
              <a:t>×DAC×</a:t>
            </a:r>
            <a:r>
              <a:rPr lang="ja-JP" altLang="en-US" sz="2400" b="1" dirty="0">
                <a:solidFill>
                  <a:schemeClr val="bg1"/>
                </a:solidFill>
                <a:latin typeface="BIZ UDPゴシック" panose="020B0400000000000000" pitchFamily="50" charset="-128"/>
                <a:ea typeface="BIZ UDPゴシック" panose="020B0400000000000000" pitchFamily="50" charset="-128"/>
              </a:rPr>
              <a:t>溶融塩電解</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47" name="object 7">
            <a:extLst>
              <a:ext uri="{FF2B5EF4-FFF2-40B4-BE49-F238E27FC236}">
                <a16:creationId xmlns:a16="http://schemas.microsoft.com/office/drawing/2014/main" id="{D5EB618A-3DCD-2A14-C513-AA8480BB771A}"/>
              </a:ext>
            </a:extLst>
          </p:cNvPr>
          <p:cNvPicPr/>
          <p:nvPr/>
        </p:nvPicPr>
        <p:blipFill>
          <a:blip r:embed="rId13" cstate="print"/>
          <a:stretch>
            <a:fillRect/>
          </a:stretch>
        </p:blipFill>
        <p:spPr>
          <a:xfrm>
            <a:off x="3813265" y="4288153"/>
            <a:ext cx="1576364" cy="15091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836828"/>
            <a:ext cx="10515600" cy="382156"/>
          </a:xfrm>
          <a:prstGeom prst="rect">
            <a:avLst/>
          </a:prstGeom>
        </p:spPr>
        <p:txBody>
          <a:bodyPr vert="horz" wrap="square" lIns="0" tIns="12700" rIns="0" bIns="0" rtlCol="0" anchor="ctr">
            <a:spAutoFit/>
          </a:bodyPr>
          <a:lstStyle/>
          <a:p>
            <a:pPr marL="12065">
              <a:lnSpc>
                <a:spcPct val="100000"/>
              </a:lnSpc>
              <a:spcBef>
                <a:spcPts val="100"/>
              </a:spcBef>
            </a:pPr>
            <a:r>
              <a:rPr sz="2400" spc="-5" dirty="0">
                <a:solidFill>
                  <a:srgbClr val="000000"/>
                </a:solidFill>
              </a:rPr>
              <a:t>究極の循環経済 </a:t>
            </a:r>
            <a:r>
              <a:rPr sz="2400" dirty="0">
                <a:solidFill>
                  <a:srgbClr val="000000"/>
                </a:solidFill>
              </a:rPr>
              <a:t>in 埼玉県美里町（全体構想案</a:t>
            </a:r>
            <a:r>
              <a:rPr sz="2400" spc="-50" dirty="0">
                <a:solidFill>
                  <a:srgbClr val="000000"/>
                </a:solidFill>
              </a:rPr>
              <a:t>）</a:t>
            </a:r>
            <a:endParaRPr sz="2400"/>
          </a:p>
        </p:txBody>
      </p:sp>
      <p:grpSp>
        <p:nvGrpSpPr>
          <p:cNvPr id="3" name="object 3"/>
          <p:cNvGrpSpPr/>
          <p:nvPr/>
        </p:nvGrpSpPr>
        <p:grpSpPr>
          <a:xfrm>
            <a:off x="4155949" y="2958084"/>
            <a:ext cx="6859905" cy="3756025"/>
            <a:chOff x="3012948" y="2958083"/>
            <a:chExt cx="6859905" cy="3756025"/>
          </a:xfrm>
        </p:grpSpPr>
        <p:sp>
          <p:nvSpPr>
            <p:cNvPr id="4" name="object 4"/>
            <p:cNvSpPr/>
            <p:nvPr/>
          </p:nvSpPr>
          <p:spPr>
            <a:xfrm>
              <a:off x="5227320" y="4284725"/>
              <a:ext cx="4212590" cy="2429510"/>
            </a:xfrm>
            <a:custGeom>
              <a:avLst/>
              <a:gdLst/>
              <a:ahLst/>
              <a:cxnLst/>
              <a:rect l="l" t="t" r="r" b="b"/>
              <a:pathLst>
                <a:path w="4212590" h="2429509">
                  <a:moveTo>
                    <a:pt x="3227324" y="1682597"/>
                  </a:moveTo>
                  <a:lnTo>
                    <a:pt x="3112770" y="1682597"/>
                  </a:lnTo>
                  <a:lnTo>
                    <a:pt x="3112770" y="1644497"/>
                  </a:lnTo>
                  <a:lnTo>
                    <a:pt x="2998470" y="1701647"/>
                  </a:lnTo>
                  <a:lnTo>
                    <a:pt x="3112770" y="1758797"/>
                  </a:lnTo>
                  <a:lnTo>
                    <a:pt x="3112770" y="1720697"/>
                  </a:lnTo>
                  <a:lnTo>
                    <a:pt x="3227324" y="1720697"/>
                  </a:lnTo>
                  <a:lnTo>
                    <a:pt x="3227324" y="1682597"/>
                  </a:lnTo>
                  <a:close/>
                </a:path>
                <a:path w="4212590" h="2429509">
                  <a:moveTo>
                    <a:pt x="3494024" y="1682597"/>
                  </a:moveTo>
                  <a:lnTo>
                    <a:pt x="3341624" y="1682597"/>
                  </a:lnTo>
                  <a:lnTo>
                    <a:pt x="3341624" y="1720697"/>
                  </a:lnTo>
                  <a:lnTo>
                    <a:pt x="3494024" y="1720697"/>
                  </a:lnTo>
                  <a:lnTo>
                    <a:pt x="3494024" y="1682597"/>
                  </a:lnTo>
                  <a:close/>
                </a:path>
                <a:path w="4212590" h="2429509">
                  <a:moveTo>
                    <a:pt x="3760724" y="1682597"/>
                  </a:moveTo>
                  <a:lnTo>
                    <a:pt x="3608324" y="1682597"/>
                  </a:lnTo>
                  <a:lnTo>
                    <a:pt x="3608324" y="1720697"/>
                  </a:lnTo>
                  <a:lnTo>
                    <a:pt x="3760724" y="1720697"/>
                  </a:lnTo>
                  <a:lnTo>
                    <a:pt x="3760724" y="1682597"/>
                  </a:lnTo>
                  <a:close/>
                </a:path>
                <a:path w="4212590" h="2429509">
                  <a:moveTo>
                    <a:pt x="4027424" y="1682597"/>
                  </a:moveTo>
                  <a:lnTo>
                    <a:pt x="3875024" y="1682597"/>
                  </a:lnTo>
                  <a:lnTo>
                    <a:pt x="3875024" y="1720697"/>
                  </a:lnTo>
                  <a:lnTo>
                    <a:pt x="4027424" y="1720697"/>
                  </a:lnTo>
                  <a:lnTo>
                    <a:pt x="4027424" y="1682597"/>
                  </a:lnTo>
                  <a:close/>
                </a:path>
                <a:path w="4212590" h="2429509">
                  <a:moveTo>
                    <a:pt x="4212082" y="0"/>
                  </a:moveTo>
                  <a:lnTo>
                    <a:pt x="4211701" y="0"/>
                  </a:lnTo>
                  <a:lnTo>
                    <a:pt x="4173982" y="0"/>
                  </a:lnTo>
                  <a:lnTo>
                    <a:pt x="4173601" y="0"/>
                  </a:lnTo>
                  <a:lnTo>
                    <a:pt x="4173601" y="152400"/>
                  </a:lnTo>
                  <a:lnTo>
                    <a:pt x="4173982" y="152400"/>
                  </a:lnTo>
                  <a:lnTo>
                    <a:pt x="4173982" y="266700"/>
                  </a:lnTo>
                  <a:lnTo>
                    <a:pt x="4173601" y="266700"/>
                  </a:lnTo>
                  <a:lnTo>
                    <a:pt x="4173601" y="419100"/>
                  </a:lnTo>
                  <a:lnTo>
                    <a:pt x="4173982" y="419100"/>
                  </a:lnTo>
                  <a:lnTo>
                    <a:pt x="4173982" y="533400"/>
                  </a:lnTo>
                  <a:lnTo>
                    <a:pt x="4173601" y="533400"/>
                  </a:lnTo>
                  <a:lnTo>
                    <a:pt x="4173601" y="685800"/>
                  </a:lnTo>
                  <a:lnTo>
                    <a:pt x="4173982" y="685800"/>
                  </a:lnTo>
                  <a:lnTo>
                    <a:pt x="4173982" y="800100"/>
                  </a:lnTo>
                  <a:lnTo>
                    <a:pt x="4173601" y="800100"/>
                  </a:lnTo>
                  <a:lnTo>
                    <a:pt x="4173601" y="952500"/>
                  </a:lnTo>
                  <a:lnTo>
                    <a:pt x="4173982" y="952500"/>
                  </a:lnTo>
                  <a:lnTo>
                    <a:pt x="4173982" y="1066800"/>
                  </a:lnTo>
                  <a:lnTo>
                    <a:pt x="4173601" y="1066800"/>
                  </a:lnTo>
                  <a:lnTo>
                    <a:pt x="4173601" y="1219200"/>
                  </a:lnTo>
                  <a:lnTo>
                    <a:pt x="4173982" y="1219200"/>
                  </a:lnTo>
                  <a:lnTo>
                    <a:pt x="4173982" y="1333500"/>
                  </a:lnTo>
                  <a:lnTo>
                    <a:pt x="4173601" y="1333500"/>
                  </a:lnTo>
                  <a:lnTo>
                    <a:pt x="4173601" y="1485900"/>
                  </a:lnTo>
                  <a:lnTo>
                    <a:pt x="4173982" y="1485900"/>
                  </a:lnTo>
                  <a:lnTo>
                    <a:pt x="4173982" y="1600200"/>
                  </a:lnTo>
                  <a:lnTo>
                    <a:pt x="4173601" y="1600200"/>
                  </a:lnTo>
                  <a:lnTo>
                    <a:pt x="4173601" y="1682597"/>
                  </a:lnTo>
                  <a:lnTo>
                    <a:pt x="4141724" y="1682597"/>
                  </a:lnTo>
                  <a:lnTo>
                    <a:pt x="4141724" y="1720697"/>
                  </a:lnTo>
                  <a:lnTo>
                    <a:pt x="4173982" y="1720697"/>
                  </a:lnTo>
                  <a:lnTo>
                    <a:pt x="4173982" y="2391156"/>
                  </a:lnTo>
                  <a:lnTo>
                    <a:pt x="76200" y="2391156"/>
                  </a:lnTo>
                  <a:lnTo>
                    <a:pt x="76200" y="2219693"/>
                  </a:lnTo>
                  <a:lnTo>
                    <a:pt x="114300" y="2219693"/>
                  </a:lnTo>
                  <a:lnTo>
                    <a:pt x="104775" y="2200643"/>
                  </a:lnTo>
                  <a:lnTo>
                    <a:pt x="57150" y="2105393"/>
                  </a:lnTo>
                  <a:lnTo>
                    <a:pt x="0" y="2219693"/>
                  </a:lnTo>
                  <a:lnTo>
                    <a:pt x="38100" y="2219693"/>
                  </a:lnTo>
                  <a:lnTo>
                    <a:pt x="38100" y="2429243"/>
                  </a:lnTo>
                  <a:lnTo>
                    <a:pt x="4212082" y="2429243"/>
                  </a:lnTo>
                  <a:lnTo>
                    <a:pt x="4212082" y="2410193"/>
                  </a:lnTo>
                  <a:lnTo>
                    <a:pt x="4212082" y="2391143"/>
                  </a:lnTo>
                  <a:lnTo>
                    <a:pt x="4212082" y="0"/>
                  </a:lnTo>
                  <a:close/>
                </a:path>
              </a:pathLst>
            </a:custGeom>
            <a:solidFill>
              <a:srgbClr val="6FAC46"/>
            </a:solidFill>
          </p:spPr>
          <p:txBody>
            <a:bodyPr wrap="square" lIns="0" tIns="0" rIns="0" bIns="0" rtlCol="0"/>
            <a:lstStyle/>
            <a:p>
              <a:endParaRPr/>
            </a:p>
          </p:txBody>
        </p:sp>
        <p:pic>
          <p:nvPicPr>
            <p:cNvPr id="5" name="object 5"/>
            <p:cNvPicPr/>
            <p:nvPr/>
          </p:nvPicPr>
          <p:blipFill>
            <a:blip r:embed="rId2" cstate="print"/>
            <a:stretch>
              <a:fillRect/>
            </a:stretch>
          </p:blipFill>
          <p:spPr>
            <a:xfrm>
              <a:off x="3012948" y="4504944"/>
              <a:ext cx="3177540" cy="1848612"/>
            </a:xfrm>
            <a:prstGeom prst="rect">
              <a:avLst/>
            </a:prstGeom>
          </p:spPr>
        </p:pic>
        <p:pic>
          <p:nvPicPr>
            <p:cNvPr id="6" name="object 6"/>
            <p:cNvPicPr/>
            <p:nvPr/>
          </p:nvPicPr>
          <p:blipFill>
            <a:blip r:embed="rId3" cstate="print"/>
            <a:stretch>
              <a:fillRect/>
            </a:stretch>
          </p:blipFill>
          <p:spPr>
            <a:xfrm>
              <a:off x="9019032" y="3619567"/>
              <a:ext cx="838200" cy="547149"/>
            </a:xfrm>
            <a:prstGeom prst="rect">
              <a:avLst/>
            </a:prstGeom>
          </p:spPr>
        </p:pic>
        <p:pic>
          <p:nvPicPr>
            <p:cNvPr id="7" name="object 7"/>
            <p:cNvPicPr/>
            <p:nvPr/>
          </p:nvPicPr>
          <p:blipFill>
            <a:blip r:embed="rId4" cstate="print"/>
            <a:stretch>
              <a:fillRect/>
            </a:stretch>
          </p:blipFill>
          <p:spPr>
            <a:xfrm>
              <a:off x="6321551" y="4456175"/>
              <a:ext cx="1022603" cy="623316"/>
            </a:xfrm>
            <a:prstGeom prst="rect">
              <a:avLst/>
            </a:prstGeom>
          </p:spPr>
        </p:pic>
        <p:sp>
          <p:nvSpPr>
            <p:cNvPr id="8" name="object 8"/>
            <p:cNvSpPr/>
            <p:nvPr/>
          </p:nvSpPr>
          <p:spPr>
            <a:xfrm>
              <a:off x="8337804" y="2958083"/>
              <a:ext cx="1534795" cy="687705"/>
            </a:xfrm>
            <a:custGeom>
              <a:avLst/>
              <a:gdLst/>
              <a:ahLst/>
              <a:cxnLst/>
              <a:rect l="l" t="t" r="r" b="b"/>
              <a:pathLst>
                <a:path w="1534795" h="687704">
                  <a:moveTo>
                    <a:pt x="1534668" y="0"/>
                  </a:moveTo>
                  <a:lnTo>
                    <a:pt x="0" y="0"/>
                  </a:lnTo>
                  <a:lnTo>
                    <a:pt x="0" y="687323"/>
                  </a:lnTo>
                  <a:lnTo>
                    <a:pt x="1534668" y="687323"/>
                  </a:lnTo>
                  <a:lnTo>
                    <a:pt x="1534668" y="0"/>
                  </a:lnTo>
                  <a:close/>
                </a:path>
              </a:pathLst>
            </a:custGeom>
            <a:solidFill>
              <a:srgbClr val="FFFFFF">
                <a:alpha val="69802"/>
              </a:srgbClr>
            </a:solidFill>
          </p:spPr>
          <p:txBody>
            <a:bodyPr wrap="square" lIns="0" tIns="0" rIns="0" bIns="0" rtlCol="0"/>
            <a:lstStyle/>
            <a:p>
              <a:endParaRPr/>
            </a:p>
          </p:txBody>
        </p:sp>
        <p:sp>
          <p:nvSpPr>
            <p:cNvPr id="9" name="object 9"/>
            <p:cNvSpPr/>
            <p:nvPr/>
          </p:nvSpPr>
          <p:spPr>
            <a:xfrm>
              <a:off x="8399780" y="3594226"/>
              <a:ext cx="1408430" cy="5080"/>
            </a:xfrm>
            <a:custGeom>
              <a:avLst/>
              <a:gdLst/>
              <a:ahLst/>
              <a:cxnLst/>
              <a:rect l="l" t="t" r="r" b="b"/>
              <a:pathLst>
                <a:path w="1408429" h="5079">
                  <a:moveTo>
                    <a:pt x="1408176" y="0"/>
                  </a:moveTo>
                  <a:lnTo>
                    <a:pt x="0" y="0"/>
                  </a:lnTo>
                  <a:lnTo>
                    <a:pt x="0" y="4572"/>
                  </a:lnTo>
                  <a:lnTo>
                    <a:pt x="1408176" y="4572"/>
                  </a:lnTo>
                  <a:lnTo>
                    <a:pt x="1408176" y="0"/>
                  </a:lnTo>
                  <a:close/>
                </a:path>
              </a:pathLst>
            </a:custGeom>
            <a:solidFill>
              <a:srgbClr val="6B9F24"/>
            </a:solidFill>
          </p:spPr>
          <p:txBody>
            <a:bodyPr wrap="square" lIns="0" tIns="0" rIns="0" bIns="0" rtlCol="0"/>
            <a:lstStyle/>
            <a:p>
              <a:endParaRPr/>
            </a:p>
          </p:txBody>
        </p:sp>
      </p:grpSp>
      <p:sp>
        <p:nvSpPr>
          <p:cNvPr id="10" name="object 10"/>
          <p:cNvSpPr txBox="1"/>
          <p:nvPr/>
        </p:nvSpPr>
        <p:spPr>
          <a:xfrm>
            <a:off x="9531477" y="2982925"/>
            <a:ext cx="1435100" cy="635000"/>
          </a:xfrm>
          <a:prstGeom prst="rect">
            <a:avLst/>
          </a:prstGeom>
        </p:spPr>
        <p:txBody>
          <a:bodyPr vert="horz" wrap="square" lIns="0" tIns="12065" rIns="0" bIns="0" rtlCol="0">
            <a:spAutoFit/>
          </a:bodyPr>
          <a:lstStyle/>
          <a:p>
            <a:pPr algn="ctr">
              <a:spcBef>
                <a:spcPts val="95"/>
              </a:spcBef>
            </a:pPr>
            <a:r>
              <a:rPr sz="1600" b="1" spc="-30" dirty="0">
                <a:latin typeface="Meiryo UI"/>
                <a:cs typeface="Meiryo UI"/>
              </a:rPr>
              <a:t>ため池での</a:t>
            </a:r>
            <a:endParaRPr sz="1600">
              <a:latin typeface="Meiryo UI"/>
              <a:cs typeface="Meiryo UI"/>
            </a:endParaRPr>
          </a:p>
          <a:p>
            <a:pPr algn="ctr">
              <a:lnSpc>
                <a:spcPts val="1920"/>
              </a:lnSpc>
              <a:spcBef>
                <a:spcPts val="5"/>
              </a:spcBef>
            </a:pPr>
            <a:r>
              <a:rPr sz="1600" b="1" spc="-25" dirty="0">
                <a:latin typeface="Meiryo UI"/>
                <a:cs typeface="Meiryo UI"/>
              </a:rPr>
              <a:t>水上</a:t>
            </a:r>
            <a:r>
              <a:rPr sz="1600" b="1" spc="-20" dirty="0">
                <a:latin typeface="Meiryo UI"/>
                <a:cs typeface="Meiryo UI"/>
              </a:rPr>
              <a:t>PV</a:t>
            </a:r>
            <a:r>
              <a:rPr sz="1600" b="1" spc="-50" dirty="0">
                <a:latin typeface="Meiryo UI"/>
                <a:cs typeface="Meiryo UI"/>
              </a:rPr>
              <a:t>等</a:t>
            </a:r>
            <a:endParaRPr sz="1600">
              <a:latin typeface="Meiryo UI"/>
              <a:cs typeface="Meiryo UI"/>
            </a:endParaRPr>
          </a:p>
          <a:p>
            <a:pPr algn="ctr">
              <a:lnSpc>
                <a:spcPts val="960"/>
              </a:lnSpc>
            </a:pPr>
            <a:r>
              <a:rPr sz="800" spc="-10" dirty="0">
                <a:solidFill>
                  <a:srgbClr val="6B9F24"/>
                </a:solidFill>
                <a:latin typeface="Meiryo UI"/>
                <a:cs typeface="Meiryo UI"/>
                <a:hlinkClick r:id="rId5"/>
              </a:rPr>
              <a:t>https://www.taiyo-ge.co.jp/</a:t>
            </a:r>
            <a:endParaRPr sz="800">
              <a:latin typeface="Meiryo UI"/>
              <a:cs typeface="Meiryo UI"/>
            </a:endParaRPr>
          </a:p>
        </p:txBody>
      </p:sp>
      <p:grpSp>
        <p:nvGrpSpPr>
          <p:cNvPr id="11" name="object 11"/>
          <p:cNvGrpSpPr/>
          <p:nvPr/>
        </p:nvGrpSpPr>
        <p:grpSpPr>
          <a:xfrm>
            <a:off x="3743325" y="3330321"/>
            <a:ext cx="6436360" cy="3133090"/>
            <a:chOff x="2600325" y="3330321"/>
            <a:chExt cx="6436360" cy="3133090"/>
          </a:xfrm>
        </p:grpSpPr>
        <p:sp>
          <p:nvSpPr>
            <p:cNvPr id="12" name="object 12"/>
            <p:cNvSpPr/>
            <p:nvPr/>
          </p:nvSpPr>
          <p:spPr>
            <a:xfrm>
              <a:off x="5707379" y="5658612"/>
              <a:ext cx="182880" cy="312420"/>
            </a:xfrm>
            <a:custGeom>
              <a:avLst/>
              <a:gdLst/>
              <a:ahLst/>
              <a:cxnLst/>
              <a:rect l="l" t="t" r="r" b="b"/>
              <a:pathLst>
                <a:path w="182879" h="312420">
                  <a:moveTo>
                    <a:pt x="182879" y="0"/>
                  </a:moveTo>
                  <a:lnTo>
                    <a:pt x="0" y="0"/>
                  </a:lnTo>
                  <a:lnTo>
                    <a:pt x="0" y="312419"/>
                  </a:lnTo>
                  <a:lnTo>
                    <a:pt x="182879" y="312419"/>
                  </a:lnTo>
                  <a:lnTo>
                    <a:pt x="182879" y="0"/>
                  </a:lnTo>
                  <a:close/>
                </a:path>
              </a:pathLst>
            </a:custGeom>
            <a:solidFill>
              <a:srgbClr val="F4B083"/>
            </a:solidFill>
          </p:spPr>
          <p:txBody>
            <a:bodyPr wrap="square" lIns="0" tIns="0" rIns="0" bIns="0" rtlCol="0"/>
            <a:lstStyle/>
            <a:p>
              <a:endParaRPr/>
            </a:p>
          </p:txBody>
        </p:sp>
        <p:sp>
          <p:nvSpPr>
            <p:cNvPr id="13" name="object 13"/>
            <p:cNvSpPr/>
            <p:nvPr/>
          </p:nvSpPr>
          <p:spPr>
            <a:xfrm>
              <a:off x="5707379" y="5658612"/>
              <a:ext cx="182880" cy="312420"/>
            </a:xfrm>
            <a:custGeom>
              <a:avLst/>
              <a:gdLst/>
              <a:ahLst/>
              <a:cxnLst/>
              <a:rect l="l" t="t" r="r" b="b"/>
              <a:pathLst>
                <a:path w="182879" h="312420">
                  <a:moveTo>
                    <a:pt x="0" y="312419"/>
                  </a:moveTo>
                  <a:lnTo>
                    <a:pt x="182879" y="312419"/>
                  </a:lnTo>
                  <a:lnTo>
                    <a:pt x="182879" y="0"/>
                  </a:lnTo>
                  <a:lnTo>
                    <a:pt x="0" y="0"/>
                  </a:lnTo>
                  <a:lnTo>
                    <a:pt x="0" y="312419"/>
                  </a:lnTo>
                  <a:close/>
                </a:path>
              </a:pathLst>
            </a:custGeom>
            <a:ln w="12700">
              <a:solidFill>
                <a:srgbClr val="EC7C30"/>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7837932" y="4370832"/>
              <a:ext cx="673607" cy="778763"/>
            </a:xfrm>
            <a:prstGeom prst="rect">
              <a:avLst/>
            </a:prstGeom>
          </p:spPr>
        </p:pic>
        <p:sp>
          <p:nvSpPr>
            <p:cNvPr id="15" name="object 15"/>
            <p:cNvSpPr/>
            <p:nvPr/>
          </p:nvSpPr>
          <p:spPr>
            <a:xfrm>
              <a:off x="8157336" y="4235577"/>
              <a:ext cx="494665" cy="462280"/>
            </a:xfrm>
            <a:custGeom>
              <a:avLst/>
              <a:gdLst/>
              <a:ahLst/>
              <a:cxnLst/>
              <a:rect l="l" t="t" r="r" b="b"/>
              <a:pathLst>
                <a:path w="494665" h="462279">
                  <a:moveTo>
                    <a:pt x="159512" y="0"/>
                  </a:moveTo>
                  <a:lnTo>
                    <a:pt x="0" y="229997"/>
                  </a:lnTo>
                  <a:lnTo>
                    <a:pt x="335153" y="462280"/>
                  </a:lnTo>
                  <a:lnTo>
                    <a:pt x="494665" y="232283"/>
                  </a:lnTo>
                  <a:lnTo>
                    <a:pt x="159512" y="0"/>
                  </a:lnTo>
                  <a:close/>
                </a:path>
              </a:pathLst>
            </a:custGeom>
            <a:solidFill>
              <a:srgbClr val="FFFFFF"/>
            </a:solidFill>
          </p:spPr>
          <p:txBody>
            <a:bodyPr wrap="square" lIns="0" tIns="0" rIns="0" bIns="0" rtlCol="0"/>
            <a:lstStyle/>
            <a:p>
              <a:endParaRPr/>
            </a:p>
          </p:txBody>
        </p:sp>
        <p:sp>
          <p:nvSpPr>
            <p:cNvPr id="16" name="object 16"/>
            <p:cNvSpPr/>
            <p:nvPr/>
          </p:nvSpPr>
          <p:spPr>
            <a:xfrm>
              <a:off x="8157336" y="4235577"/>
              <a:ext cx="494665" cy="462280"/>
            </a:xfrm>
            <a:custGeom>
              <a:avLst/>
              <a:gdLst/>
              <a:ahLst/>
              <a:cxnLst/>
              <a:rect l="l" t="t" r="r" b="b"/>
              <a:pathLst>
                <a:path w="494665" h="462279">
                  <a:moveTo>
                    <a:pt x="159512" y="0"/>
                  </a:moveTo>
                  <a:lnTo>
                    <a:pt x="494665" y="232283"/>
                  </a:lnTo>
                  <a:lnTo>
                    <a:pt x="335153" y="462280"/>
                  </a:lnTo>
                  <a:lnTo>
                    <a:pt x="0" y="229997"/>
                  </a:lnTo>
                  <a:lnTo>
                    <a:pt x="159512" y="0"/>
                  </a:lnTo>
                  <a:close/>
                </a:path>
              </a:pathLst>
            </a:custGeom>
            <a:ln w="12700">
              <a:solidFill>
                <a:srgbClr val="FFFFFF"/>
              </a:solidFill>
            </a:ln>
          </p:spPr>
          <p:txBody>
            <a:bodyPr wrap="square" lIns="0" tIns="0" rIns="0" bIns="0" rtlCol="0"/>
            <a:lstStyle/>
            <a:p>
              <a:endParaRPr/>
            </a:p>
          </p:txBody>
        </p:sp>
        <p:sp>
          <p:nvSpPr>
            <p:cNvPr id="17" name="object 17"/>
            <p:cNvSpPr/>
            <p:nvPr/>
          </p:nvSpPr>
          <p:spPr>
            <a:xfrm>
              <a:off x="8012429" y="5004816"/>
              <a:ext cx="402590" cy="257175"/>
            </a:xfrm>
            <a:custGeom>
              <a:avLst/>
              <a:gdLst/>
              <a:ahLst/>
              <a:cxnLst/>
              <a:rect l="l" t="t" r="r" b="b"/>
              <a:pathLst>
                <a:path w="402590" h="257175">
                  <a:moveTo>
                    <a:pt x="37338" y="0"/>
                  </a:moveTo>
                  <a:lnTo>
                    <a:pt x="0" y="74802"/>
                  </a:lnTo>
                  <a:lnTo>
                    <a:pt x="364744" y="256920"/>
                  </a:lnTo>
                  <a:lnTo>
                    <a:pt x="402081" y="182117"/>
                  </a:lnTo>
                  <a:lnTo>
                    <a:pt x="37338" y="0"/>
                  </a:lnTo>
                  <a:close/>
                </a:path>
              </a:pathLst>
            </a:custGeom>
            <a:solidFill>
              <a:srgbClr val="FFFFFF"/>
            </a:solidFill>
          </p:spPr>
          <p:txBody>
            <a:bodyPr wrap="square" lIns="0" tIns="0" rIns="0" bIns="0" rtlCol="0"/>
            <a:lstStyle/>
            <a:p>
              <a:endParaRPr/>
            </a:p>
          </p:txBody>
        </p:sp>
        <p:sp>
          <p:nvSpPr>
            <p:cNvPr id="18" name="object 18"/>
            <p:cNvSpPr/>
            <p:nvPr/>
          </p:nvSpPr>
          <p:spPr>
            <a:xfrm>
              <a:off x="8012429" y="5004816"/>
              <a:ext cx="402590" cy="257175"/>
            </a:xfrm>
            <a:custGeom>
              <a:avLst/>
              <a:gdLst/>
              <a:ahLst/>
              <a:cxnLst/>
              <a:rect l="l" t="t" r="r" b="b"/>
              <a:pathLst>
                <a:path w="402590" h="257175">
                  <a:moveTo>
                    <a:pt x="37338" y="0"/>
                  </a:moveTo>
                  <a:lnTo>
                    <a:pt x="402081" y="182117"/>
                  </a:lnTo>
                  <a:lnTo>
                    <a:pt x="364744" y="256920"/>
                  </a:lnTo>
                  <a:lnTo>
                    <a:pt x="0" y="74802"/>
                  </a:lnTo>
                  <a:lnTo>
                    <a:pt x="37338" y="0"/>
                  </a:lnTo>
                  <a:close/>
                </a:path>
              </a:pathLst>
            </a:custGeom>
            <a:ln w="12700">
              <a:solidFill>
                <a:srgbClr val="FFFFFF"/>
              </a:solidFill>
            </a:ln>
          </p:spPr>
          <p:txBody>
            <a:bodyPr wrap="square" lIns="0" tIns="0" rIns="0" bIns="0" rtlCol="0"/>
            <a:lstStyle/>
            <a:p>
              <a:endParaRPr/>
            </a:p>
          </p:txBody>
        </p:sp>
        <p:pic>
          <p:nvPicPr>
            <p:cNvPr id="19" name="object 19"/>
            <p:cNvPicPr/>
            <p:nvPr/>
          </p:nvPicPr>
          <p:blipFill>
            <a:blip r:embed="rId7" cstate="print"/>
            <a:stretch>
              <a:fillRect/>
            </a:stretch>
          </p:blipFill>
          <p:spPr>
            <a:xfrm>
              <a:off x="7976615" y="4600943"/>
              <a:ext cx="1059942" cy="784110"/>
            </a:xfrm>
            <a:prstGeom prst="rect">
              <a:avLst/>
            </a:prstGeom>
          </p:spPr>
        </p:pic>
        <p:sp>
          <p:nvSpPr>
            <p:cNvPr id="20" name="object 20"/>
            <p:cNvSpPr/>
            <p:nvPr/>
          </p:nvSpPr>
          <p:spPr>
            <a:xfrm>
              <a:off x="5891022" y="3953255"/>
              <a:ext cx="1948180" cy="1919605"/>
            </a:xfrm>
            <a:custGeom>
              <a:avLst/>
              <a:gdLst/>
              <a:ahLst/>
              <a:cxnLst/>
              <a:rect l="l" t="t" r="r" b="b"/>
              <a:pathLst>
                <a:path w="1948179" h="1919604">
                  <a:moveTo>
                    <a:pt x="960882" y="1126998"/>
                  </a:moveTo>
                  <a:lnTo>
                    <a:pt x="922782" y="1126998"/>
                  </a:lnTo>
                  <a:lnTo>
                    <a:pt x="922782" y="1842795"/>
                  </a:lnTo>
                  <a:lnTo>
                    <a:pt x="114300" y="1842795"/>
                  </a:lnTo>
                  <a:lnTo>
                    <a:pt x="114300" y="1804695"/>
                  </a:lnTo>
                  <a:lnTo>
                    <a:pt x="0" y="1861845"/>
                  </a:lnTo>
                  <a:lnTo>
                    <a:pt x="114300" y="1918995"/>
                  </a:lnTo>
                  <a:lnTo>
                    <a:pt x="114300" y="1880895"/>
                  </a:lnTo>
                  <a:lnTo>
                    <a:pt x="960882" y="1880895"/>
                  </a:lnTo>
                  <a:lnTo>
                    <a:pt x="960882" y="1861845"/>
                  </a:lnTo>
                  <a:lnTo>
                    <a:pt x="960882" y="1842795"/>
                  </a:lnTo>
                  <a:lnTo>
                    <a:pt x="960882" y="1126998"/>
                  </a:lnTo>
                  <a:close/>
                </a:path>
                <a:path w="1948179" h="1919604">
                  <a:moveTo>
                    <a:pt x="961771" y="38100"/>
                  </a:moveTo>
                  <a:lnTo>
                    <a:pt x="545592" y="38100"/>
                  </a:lnTo>
                  <a:lnTo>
                    <a:pt x="545592" y="0"/>
                  </a:lnTo>
                  <a:lnTo>
                    <a:pt x="431292" y="57150"/>
                  </a:lnTo>
                  <a:lnTo>
                    <a:pt x="545592" y="114300"/>
                  </a:lnTo>
                  <a:lnTo>
                    <a:pt x="545592" y="76200"/>
                  </a:lnTo>
                  <a:lnTo>
                    <a:pt x="923671" y="76200"/>
                  </a:lnTo>
                  <a:lnTo>
                    <a:pt x="923671" y="503555"/>
                  </a:lnTo>
                  <a:lnTo>
                    <a:pt x="961771" y="503555"/>
                  </a:lnTo>
                  <a:lnTo>
                    <a:pt x="961771" y="76200"/>
                  </a:lnTo>
                  <a:lnTo>
                    <a:pt x="961771" y="57150"/>
                  </a:lnTo>
                  <a:lnTo>
                    <a:pt x="961771" y="38100"/>
                  </a:lnTo>
                  <a:close/>
                </a:path>
                <a:path w="1948179" h="1919604">
                  <a:moveTo>
                    <a:pt x="1947672" y="826008"/>
                  </a:moveTo>
                  <a:lnTo>
                    <a:pt x="1947138" y="794131"/>
                  </a:lnTo>
                  <a:lnTo>
                    <a:pt x="1947037" y="787908"/>
                  </a:lnTo>
                  <a:lnTo>
                    <a:pt x="1567891" y="793838"/>
                  </a:lnTo>
                  <a:lnTo>
                    <a:pt x="1567307" y="755650"/>
                  </a:lnTo>
                  <a:lnTo>
                    <a:pt x="1453896" y="814578"/>
                  </a:lnTo>
                  <a:lnTo>
                    <a:pt x="1569085" y="869950"/>
                  </a:lnTo>
                  <a:lnTo>
                    <a:pt x="1568488" y="832231"/>
                  </a:lnTo>
                  <a:lnTo>
                    <a:pt x="1568488" y="831938"/>
                  </a:lnTo>
                  <a:lnTo>
                    <a:pt x="1568259" y="817943"/>
                  </a:lnTo>
                  <a:lnTo>
                    <a:pt x="1568399" y="826008"/>
                  </a:lnTo>
                  <a:lnTo>
                    <a:pt x="1568488" y="831938"/>
                  </a:lnTo>
                  <a:lnTo>
                    <a:pt x="1947672" y="826008"/>
                  </a:lnTo>
                  <a:close/>
                </a:path>
              </a:pathLst>
            </a:custGeom>
            <a:solidFill>
              <a:srgbClr val="FF6600"/>
            </a:solidFill>
          </p:spPr>
          <p:txBody>
            <a:bodyPr wrap="square" lIns="0" tIns="0" rIns="0" bIns="0" rtlCol="0"/>
            <a:lstStyle/>
            <a:p>
              <a:endParaRPr/>
            </a:p>
          </p:txBody>
        </p:sp>
        <p:sp>
          <p:nvSpPr>
            <p:cNvPr id="21" name="object 21"/>
            <p:cNvSpPr/>
            <p:nvPr/>
          </p:nvSpPr>
          <p:spPr>
            <a:xfrm>
              <a:off x="2609850" y="3339846"/>
              <a:ext cx="3712845" cy="3114040"/>
            </a:xfrm>
            <a:custGeom>
              <a:avLst/>
              <a:gdLst/>
              <a:ahLst/>
              <a:cxnLst/>
              <a:rect l="l" t="t" r="r" b="b"/>
              <a:pathLst>
                <a:path w="3712845" h="3114040">
                  <a:moveTo>
                    <a:pt x="0" y="3113531"/>
                  </a:moveTo>
                  <a:lnTo>
                    <a:pt x="3712464" y="3113531"/>
                  </a:lnTo>
                  <a:lnTo>
                    <a:pt x="3712464" y="0"/>
                  </a:lnTo>
                  <a:lnTo>
                    <a:pt x="0" y="0"/>
                  </a:lnTo>
                  <a:lnTo>
                    <a:pt x="0" y="3113531"/>
                  </a:lnTo>
                  <a:close/>
                </a:path>
              </a:pathLst>
            </a:custGeom>
            <a:ln w="19049">
              <a:solidFill>
                <a:srgbClr val="4471C4"/>
              </a:solidFill>
              <a:prstDash val="sysDash"/>
            </a:ln>
          </p:spPr>
          <p:txBody>
            <a:bodyPr wrap="square" lIns="0" tIns="0" rIns="0" bIns="0" rtlCol="0"/>
            <a:lstStyle/>
            <a:p>
              <a:endParaRPr/>
            </a:p>
          </p:txBody>
        </p:sp>
      </p:grpSp>
      <p:sp>
        <p:nvSpPr>
          <p:cNvPr id="22" name="object 22"/>
          <p:cNvSpPr txBox="1"/>
          <p:nvPr/>
        </p:nvSpPr>
        <p:spPr>
          <a:xfrm>
            <a:off x="8550657" y="4809871"/>
            <a:ext cx="431165" cy="258404"/>
          </a:xfrm>
          <a:prstGeom prst="rect">
            <a:avLst/>
          </a:prstGeom>
        </p:spPr>
        <p:txBody>
          <a:bodyPr vert="horz" wrap="square" lIns="0" tIns="12065" rIns="0" bIns="0" rtlCol="0">
            <a:spAutoFit/>
          </a:bodyPr>
          <a:lstStyle/>
          <a:p>
            <a:pPr marL="12700">
              <a:spcBef>
                <a:spcPts val="95"/>
              </a:spcBef>
            </a:pPr>
            <a:r>
              <a:rPr sz="1600" b="1" spc="-40" dirty="0">
                <a:latin typeface="Meiryo UI"/>
                <a:cs typeface="Meiryo UI"/>
              </a:rPr>
              <a:t>排熱</a:t>
            </a:r>
            <a:endParaRPr sz="1600">
              <a:latin typeface="Meiryo UI"/>
              <a:cs typeface="Meiryo UI"/>
            </a:endParaRPr>
          </a:p>
        </p:txBody>
      </p:sp>
      <p:sp>
        <p:nvSpPr>
          <p:cNvPr id="23" name="object 23"/>
          <p:cNvSpPr/>
          <p:nvPr/>
        </p:nvSpPr>
        <p:spPr>
          <a:xfrm>
            <a:off x="7464552" y="5094732"/>
            <a:ext cx="1148080" cy="502920"/>
          </a:xfrm>
          <a:custGeom>
            <a:avLst/>
            <a:gdLst/>
            <a:ahLst/>
            <a:cxnLst/>
            <a:rect l="l" t="t" r="r" b="b"/>
            <a:pathLst>
              <a:path w="1148079" h="502920">
                <a:moveTo>
                  <a:pt x="1147572" y="0"/>
                </a:moveTo>
                <a:lnTo>
                  <a:pt x="0" y="0"/>
                </a:lnTo>
                <a:lnTo>
                  <a:pt x="0" y="502920"/>
                </a:lnTo>
                <a:lnTo>
                  <a:pt x="1147572" y="502920"/>
                </a:lnTo>
                <a:lnTo>
                  <a:pt x="1147572" y="0"/>
                </a:lnTo>
                <a:close/>
              </a:path>
            </a:pathLst>
          </a:custGeom>
          <a:solidFill>
            <a:srgbClr val="FFFFFF"/>
          </a:solidFill>
        </p:spPr>
        <p:txBody>
          <a:bodyPr wrap="square" lIns="0" tIns="0" rIns="0" bIns="0" rtlCol="0"/>
          <a:lstStyle/>
          <a:p>
            <a:endParaRPr/>
          </a:p>
        </p:txBody>
      </p:sp>
      <p:sp>
        <p:nvSpPr>
          <p:cNvPr id="24" name="object 24"/>
          <p:cNvSpPr txBox="1"/>
          <p:nvPr/>
        </p:nvSpPr>
        <p:spPr>
          <a:xfrm>
            <a:off x="7615810" y="5120766"/>
            <a:ext cx="845819" cy="258404"/>
          </a:xfrm>
          <a:prstGeom prst="rect">
            <a:avLst/>
          </a:prstGeom>
        </p:spPr>
        <p:txBody>
          <a:bodyPr vert="horz" wrap="square" lIns="0" tIns="12065" rIns="0" bIns="0" rtlCol="0">
            <a:spAutoFit/>
          </a:bodyPr>
          <a:lstStyle/>
          <a:p>
            <a:pPr marL="12700">
              <a:spcBef>
                <a:spcPts val="95"/>
              </a:spcBef>
            </a:pPr>
            <a:r>
              <a:rPr sz="1600" b="1" spc="-30" dirty="0">
                <a:latin typeface="Meiryo UI"/>
                <a:cs typeface="Meiryo UI"/>
              </a:rPr>
              <a:t>ハスクレイ</a:t>
            </a:r>
            <a:endParaRPr sz="1600">
              <a:latin typeface="Meiryo UI"/>
              <a:cs typeface="Meiryo UI"/>
            </a:endParaRPr>
          </a:p>
        </p:txBody>
      </p:sp>
      <p:sp>
        <p:nvSpPr>
          <p:cNvPr id="25" name="object 25"/>
          <p:cNvSpPr txBox="1"/>
          <p:nvPr/>
        </p:nvSpPr>
        <p:spPr>
          <a:xfrm>
            <a:off x="7644765" y="5363083"/>
            <a:ext cx="787400" cy="197490"/>
          </a:xfrm>
          <a:prstGeom prst="rect">
            <a:avLst/>
          </a:prstGeom>
        </p:spPr>
        <p:txBody>
          <a:bodyPr vert="horz" wrap="square" lIns="0" tIns="12700" rIns="0" bIns="0" rtlCol="0">
            <a:spAutoFit/>
          </a:bodyPr>
          <a:lstStyle/>
          <a:p>
            <a:pPr marL="12700">
              <a:spcBef>
                <a:spcPts val="100"/>
              </a:spcBef>
            </a:pPr>
            <a:r>
              <a:rPr sz="1200" b="1" dirty="0">
                <a:latin typeface="Meiryo UI"/>
                <a:cs typeface="Meiryo UI"/>
              </a:rPr>
              <a:t>（蓄熱材</a:t>
            </a:r>
            <a:r>
              <a:rPr sz="1200" b="1" spc="-50" dirty="0">
                <a:latin typeface="Meiryo UI"/>
                <a:cs typeface="Meiryo UI"/>
              </a:rPr>
              <a:t>）</a:t>
            </a:r>
            <a:endParaRPr sz="1200">
              <a:latin typeface="Meiryo UI"/>
              <a:cs typeface="Meiryo UI"/>
            </a:endParaRPr>
          </a:p>
        </p:txBody>
      </p:sp>
      <p:grpSp>
        <p:nvGrpSpPr>
          <p:cNvPr id="26" name="object 26"/>
          <p:cNvGrpSpPr/>
          <p:nvPr/>
        </p:nvGrpSpPr>
        <p:grpSpPr>
          <a:xfrm>
            <a:off x="6467856" y="3826764"/>
            <a:ext cx="3935095" cy="2813050"/>
            <a:chOff x="5324855" y="3826764"/>
            <a:chExt cx="3935095" cy="2813050"/>
          </a:xfrm>
        </p:grpSpPr>
        <p:sp>
          <p:nvSpPr>
            <p:cNvPr id="27" name="object 27"/>
            <p:cNvSpPr/>
            <p:nvPr/>
          </p:nvSpPr>
          <p:spPr>
            <a:xfrm>
              <a:off x="8450579" y="3826764"/>
              <a:ext cx="531495" cy="779145"/>
            </a:xfrm>
            <a:custGeom>
              <a:avLst/>
              <a:gdLst/>
              <a:ahLst/>
              <a:cxnLst/>
              <a:rect l="l" t="t" r="r" b="b"/>
              <a:pathLst>
                <a:path w="531495" h="779145">
                  <a:moveTo>
                    <a:pt x="38100" y="664591"/>
                  </a:moveTo>
                  <a:lnTo>
                    <a:pt x="0" y="664591"/>
                  </a:lnTo>
                  <a:lnTo>
                    <a:pt x="57150" y="778891"/>
                  </a:lnTo>
                  <a:lnTo>
                    <a:pt x="104775" y="683641"/>
                  </a:lnTo>
                  <a:lnTo>
                    <a:pt x="38100" y="683641"/>
                  </a:lnTo>
                  <a:lnTo>
                    <a:pt x="38100" y="664591"/>
                  </a:lnTo>
                  <a:close/>
                </a:path>
                <a:path w="531495" h="779145">
                  <a:moveTo>
                    <a:pt x="530987" y="0"/>
                  </a:moveTo>
                  <a:lnTo>
                    <a:pt x="38100" y="0"/>
                  </a:lnTo>
                  <a:lnTo>
                    <a:pt x="38100" y="683641"/>
                  </a:lnTo>
                  <a:lnTo>
                    <a:pt x="76200" y="683641"/>
                  </a:lnTo>
                  <a:lnTo>
                    <a:pt x="76200" y="38100"/>
                  </a:lnTo>
                  <a:lnTo>
                    <a:pt x="57150" y="38100"/>
                  </a:lnTo>
                  <a:lnTo>
                    <a:pt x="76200" y="19050"/>
                  </a:lnTo>
                  <a:lnTo>
                    <a:pt x="530987" y="19050"/>
                  </a:lnTo>
                  <a:lnTo>
                    <a:pt x="530987" y="0"/>
                  </a:lnTo>
                  <a:close/>
                </a:path>
                <a:path w="531495" h="779145">
                  <a:moveTo>
                    <a:pt x="114300" y="664591"/>
                  </a:moveTo>
                  <a:lnTo>
                    <a:pt x="76200" y="664591"/>
                  </a:lnTo>
                  <a:lnTo>
                    <a:pt x="76200" y="683641"/>
                  </a:lnTo>
                  <a:lnTo>
                    <a:pt x="104775" y="683641"/>
                  </a:lnTo>
                  <a:lnTo>
                    <a:pt x="114300" y="664591"/>
                  </a:lnTo>
                  <a:close/>
                </a:path>
                <a:path w="531495" h="779145">
                  <a:moveTo>
                    <a:pt x="76200" y="19050"/>
                  </a:moveTo>
                  <a:lnTo>
                    <a:pt x="57150" y="38100"/>
                  </a:lnTo>
                  <a:lnTo>
                    <a:pt x="76200" y="38100"/>
                  </a:lnTo>
                  <a:lnTo>
                    <a:pt x="76200" y="19050"/>
                  </a:lnTo>
                  <a:close/>
                </a:path>
                <a:path w="531495" h="779145">
                  <a:moveTo>
                    <a:pt x="530987" y="19050"/>
                  </a:moveTo>
                  <a:lnTo>
                    <a:pt x="76200" y="19050"/>
                  </a:lnTo>
                  <a:lnTo>
                    <a:pt x="76200" y="38100"/>
                  </a:lnTo>
                  <a:lnTo>
                    <a:pt x="530987" y="38100"/>
                  </a:lnTo>
                  <a:lnTo>
                    <a:pt x="530987" y="19050"/>
                  </a:lnTo>
                  <a:close/>
                </a:path>
              </a:pathLst>
            </a:custGeom>
            <a:solidFill>
              <a:srgbClr val="6FAC46"/>
            </a:solidFill>
          </p:spPr>
          <p:txBody>
            <a:bodyPr wrap="square" lIns="0" tIns="0" rIns="0" bIns="0" rtlCol="0"/>
            <a:lstStyle/>
            <a:p>
              <a:endParaRPr/>
            </a:p>
          </p:txBody>
        </p:sp>
        <p:pic>
          <p:nvPicPr>
            <p:cNvPr id="28" name="object 28"/>
            <p:cNvPicPr/>
            <p:nvPr/>
          </p:nvPicPr>
          <p:blipFill>
            <a:blip r:embed="rId8" cstate="print"/>
            <a:stretch>
              <a:fillRect/>
            </a:stretch>
          </p:blipFill>
          <p:spPr>
            <a:xfrm>
              <a:off x="8750808" y="4253484"/>
              <a:ext cx="509016" cy="499871"/>
            </a:xfrm>
            <a:prstGeom prst="rect">
              <a:avLst/>
            </a:prstGeom>
          </p:spPr>
        </p:pic>
        <p:pic>
          <p:nvPicPr>
            <p:cNvPr id="29" name="object 29"/>
            <p:cNvPicPr/>
            <p:nvPr/>
          </p:nvPicPr>
          <p:blipFill>
            <a:blip r:embed="rId9" cstate="print"/>
            <a:stretch>
              <a:fillRect/>
            </a:stretch>
          </p:blipFill>
          <p:spPr>
            <a:xfrm>
              <a:off x="7403591" y="5582412"/>
              <a:ext cx="821436" cy="807719"/>
            </a:xfrm>
            <a:prstGeom prst="rect">
              <a:avLst/>
            </a:prstGeom>
          </p:spPr>
        </p:pic>
        <p:sp>
          <p:nvSpPr>
            <p:cNvPr id="30" name="object 30"/>
            <p:cNvSpPr/>
            <p:nvPr/>
          </p:nvSpPr>
          <p:spPr>
            <a:xfrm>
              <a:off x="5324855" y="6390894"/>
              <a:ext cx="2508250" cy="248920"/>
            </a:xfrm>
            <a:custGeom>
              <a:avLst/>
              <a:gdLst/>
              <a:ahLst/>
              <a:cxnLst/>
              <a:rect l="l" t="t" r="r" b="b"/>
              <a:pathLst>
                <a:path w="2508250" h="248920">
                  <a:moveTo>
                    <a:pt x="2508250" y="0"/>
                  </a:moveTo>
                  <a:lnTo>
                    <a:pt x="2470150" y="0"/>
                  </a:lnTo>
                  <a:lnTo>
                    <a:pt x="2470150" y="152399"/>
                  </a:lnTo>
                  <a:lnTo>
                    <a:pt x="2508250" y="152399"/>
                  </a:lnTo>
                  <a:lnTo>
                    <a:pt x="2508250" y="0"/>
                  </a:lnTo>
                  <a:close/>
                </a:path>
                <a:path w="2508250" h="248920">
                  <a:moveTo>
                    <a:pt x="2452370" y="210819"/>
                  </a:moveTo>
                  <a:lnTo>
                    <a:pt x="2299970" y="210819"/>
                  </a:lnTo>
                  <a:lnTo>
                    <a:pt x="2299970" y="248919"/>
                  </a:lnTo>
                  <a:lnTo>
                    <a:pt x="2452370" y="248919"/>
                  </a:lnTo>
                  <a:lnTo>
                    <a:pt x="2452370" y="210819"/>
                  </a:lnTo>
                  <a:close/>
                </a:path>
                <a:path w="2508250" h="248920">
                  <a:moveTo>
                    <a:pt x="2185670" y="210819"/>
                  </a:moveTo>
                  <a:lnTo>
                    <a:pt x="2033270" y="210819"/>
                  </a:lnTo>
                  <a:lnTo>
                    <a:pt x="2033270" y="248919"/>
                  </a:lnTo>
                  <a:lnTo>
                    <a:pt x="2185670" y="248919"/>
                  </a:lnTo>
                  <a:lnTo>
                    <a:pt x="2185670" y="210819"/>
                  </a:lnTo>
                  <a:close/>
                </a:path>
                <a:path w="2508250" h="248920">
                  <a:moveTo>
                    <a:pt x="1918970" y="210819"/>
                  </a:moveTo>
                  <a:lnTo>
                    <a:pt x="1766570" y="210819"/>
                  </a:lnTo>
                  <a:lnTo>
                    <a:pt x="1766570" y="248919"/>
                  </a:lnTo>
                  <a:lnTo>
                    <a:pt x="1918970" y="248919"/>
                  </a:lnTo>
                  <a:lnTo>
                    <a:pt x="1918970" y="210819"/>
                  </a:lnTo>
                  <a:close/>
                </a:path>
                <a:path w="2508250" h="248920">
                  <a:moveTo>
                    <a:pt x="1652270" y="210819"/>
                  </a:moveTo>
                  <a:lnTo>
                    <a:pt x="1499870" y="210819"/>
                  </a:lnTo>
                  <a:lnTo>
                    <a:pt x="1499870" y="248919"/>
                  </a:lnTo>
                  <a:lnTo>
                    <a:pt x="1652270" y="248919"/>
                  </a:lnTo>
                  <a:lnTo>
                    <a:pt x="1652270" y="210819"/>
                  </a:lnTo>
                  <a:close/>
                </a:path>
                <a:path w="2508250" h="248920">
                  <a:moveTo>
                    <a:pt x="1385570" y="210819"/>
                  </a:moveTo>
                  <a:lnTo>
                    <a:pt x="1233170" y="210819"/>
                  </a:lnTo>
                  <a:lnTo>
                    <a:pt x="1233170" y="248919"/>
                  </a:lnTo>
                  <a:lnTo>
                    <a:pt x="1385570" y="248919"/>
                  </a:lnTo>
                  <a:lnTo>
                    <a:pt x="1385570" y="210819"/>
                  </a:lnTo>
                  <a:close/>
                </a:path>
                <a:path w="2508250" h="248920">
                  <a:moveTo>
                    <a:pt x="1118870" y="210819"/>
                  </a:moveTo>
                  <a:lnTo>
                    <a:pt x="966470" y="210819"/>
                  </a:lnTo>
                  <a:lnTo>
                    <a:pt x="966470" y="248919"/>
                  </a:lnTo>
                  <a:lnTo>
                    <a:pt x="1118870" y="248919"/>
                  </a:lnTo>
                  <a:lnTo>
                    <a:pt x="1118870" y="210819"/>
                  </a:lnTo>
                  <a:close/>
                </a:path>
                <a:path w="2508250" h="248920">
                  <a:moveTo>
                    <a:pt x="852170" y="210819"/>
                  </a:moveTo>
                  <a:lnTo>
                    <a:pt x="699770" y="210819"/>
                  </a:lnTo>
                  <a:lnTo>
                    <a:pt x="699770" y="248919"/>
                  </a:lnTo>
                  <a:lnTo>
                    <a:pt x="852170" y="248919"/>
                  </a:lnTo>
                  <a:lnTo>
                    <a:pt x="852170" y="210819"/>
                  </a:lnTo>
                  <a:close/>
                </a:path>
                <a:path w="2508250" h="248920">
                  <a:moveTo>
                    <a:pt x="585470" y="210819"/>
                  </a:moveTo>
                  <a:lnTo>
                    <a:pt x="433070" y="210819"/>
                  </a:lnTo>
                  <a:lnTo>
                    <a:pt x="433070" y="248919"/>
                  </a:lnTo>
                  <a:lnTo>
                    <a:pt x="585470" y="248919"/>
                  </a:lnTo>
                  <a:lnTo>
                    <a:pt x="585470" y="210819"/>
                  </a:lnTo>
                  <a:close/>
                </a:path>
                <a:path w="2508250" h="248920">
                  <a:moveTo>
                    <a:pt x="318770" y="210819"/>
                  </a:moveTo>
                  <a:lnTo>
                    <a:pt x="166370" y="210819"/>
                  </a:lnTo>
                  <a:lnTo>
                    <a:pt x="166370" y="248919"/>
                  </a:lnTo>
                  <a:lnTo>
                    <a:pt x="318770" y="248919"/>
                  </a:lnTo>
                  <a:lnTo>
                    <a:pt x="318770" y="210819"/>
                  </a:lnTo>
                  <a:close/>
                </a:path>
                <a:path w="2508250" h="248920">
                  <a:moveTo>
                    <a:pt x="76200" y="96519"/>
                  </a:moveTo>
                  <a:lnTo>
                    <a:pt x="38100" y="96519"/>
                  </a:lnTo>
                  <a:lnTo>
                    <a:pt x="38100" y="224777"/>
                  </a:lnTo>
                  <a:lnTo>
                    <a:pt x="76200" y="224777"/>
                  </a:lnTo>
                  <a:lnTo>
                    <a:pt x="76200" y="96519"/>
                  </a:lnTo>
                  <a:close/>
                </a:path>
                <a:path w="2508250" h="248920">
                  <a:moveTo>
                    <a:pt x="57150" y="1269"/>
                  </a:moveTo>
                  <a:lnTo>
                    <a:pt x="0" y="115569"/>
                  </a:lnTo>
                  <a:lnTo>
                    <a:pt x="38100" y="115569"/>
                  </a:lnTo>
                  <a:lnTo>
                    <a:pt x="38100" y="96519"/>
                  </a:lnTo>
                  <a:lnTo>
                    <a:pt x="104775" y="96519"/>
                  </a:lnTo>
                  <a:lnTo>
                    <a:pt x="57150" y="1269"/>
                  </a:lnTo>
                  <a:close/>
                </a:path>
                <a:path w="2508250" h="248920">
                  <a:moveTo>
                    <a:pt x="104775" y="96519"/>
                  </a:moveTo>
                  <a:lnTo>
                    <a:pt x="76200" y="96519"/>
                  </a:lnTo>
                  <a:lnTo>
                    <a:pt x="76200" y="115569"/>
                  </a:lnTo>
                  <a:lnTo>
                    <a:pt x="114300" y="115569"/>
                  </a:lnTo>
                  <a:lnTo>
                    <a:pt x="104775" y="96519"/>
                  </a:lnTo>
                  <a:close/>
                </a:path>
              </a:pathLst>
            </a:custGeom>
            <a:solidFill>
              <a:srgbClr val="6FAC46"/>
            </a:solidFill>
          </p:spPr>
          <p:txBody>
            <a:bodyPr wrap="square" lIns="0" tIns="0" rIns="0" bIns="0" rtlCol="0"/>
            <a:lstStyle/>
            <a:p>
              <a:endParaRPr/>
            </a:p>
          </p:txBody>
        </p:sp>
      </p:grpSp>
      <p:sp>
        <p:nvSpPr>
          <p:cNvPr id="31" name="object 31"/>
          <p:cNvSpPr txBox="1"/>
          <p:nvPr/>
        </p:nvSpPr>
        <p:spPr>
          <a:xfrm>
            <a:off x="9462516" y="5320284"/>
            <a:ext cx="951230" cy="531556"/>
          </a:xfrm>
          <a:prstGeom prst="rect">
            <a:avLst/>
          </a:prstGeom>
          <a:solidFill>
            <a:srgbClr val="FFFFFF">
              <a:alpha val="69802"/>
            </a:srgbClr>
          </a:solidFill>
        </p:spPr>
        <p:txBody>
          <a:bodyPr vert="horz" wrap="square" lIns="0" tIns="38735" rIns="0" bIns="0" rtlCol="0">
            <a:spAutoFit/>
          </a:bodyPr>
          <a:lstStyle/>
          <a:p>
            <a:pPr marL="3175" algn="ctr">
              <a:spcBef>
                <a:spcPts val="305"/>
              </a:spcBef>
            </a:pPr>
            <a:r>
              <a:rPr sz="1600" b="1" spc="-30" dirty="0">
                <a:latin typeface="Meiryo UI"/>
                <a:cs typeface="Meiryo UI"/>
              </a:rPr>
              <a:t>マイニング</a:t>
            </a:r>
            <a:endParaRPr sz="1600">
              <a:latin typeface="Meiryo UI"/>
              <a:cs typeface="Meiryo UI"/>
            </a:endParaRPr>
          </a:p>
          <a:p>
            <a:pPr marL="3810" algn="ctr"/>
            <a:r>
              <a:rPr sz="1600" b="1" spc="-40" dirty="0">
                <a:latin typeface="Meiryo UI"/>
                <a:cs typeface="Meiryo UI"/>
              </a:rPr>
              <a:t>装置</a:t>
            </a:r>
            <a:endParaRPr sz="1600">
              <a:latin typeface="Meiryo UI"/>
              <a:cs typeface="Meiryo UI"/>
            </a:endParaRPr>
          </a:p>
        </p:txBody>
      </p:sp>
      <p:sp>
        <p:nvSpPr>
          <p:cNvPr id="32" name="object 32"/>
          <p:cNvSpPr txBox="1"/>
          <p:nvPr/>
        </p:nvSpPr>
        <p:spPr>
          <a:xfrm>
            <a:off x="9176005" y="6283453"/>
            <a:ext cx="742315" cy="285335"/>
          </a:xfrm>
          <a:prstGeom prst="rect">
            <a:avLst/>
          </a:prstGeom>
          <a:solidFill>
            <a:srgbClr val="FFFFFF">
              <a:alpha val="69802"/>
            </a:srgbClr>
          </a:solidFill>
        </p:spPr>
        <p:txBody>
          <a:bodyPr vert="horz" wrap="square" lIns="0" tIns="38735" rIns="0" bIns="0" rtlCol="0">
            <a:spAutoFit/>
          </a:bodyPr>
          <a:lstStyle/>
          <a:p>
            <a:pPr marL="67310">
              <a:spcBef>
                <a:spcPts val="305"/>
              </a:spcBef>
            </a:pPr>
            <a:r>
              <a:rPr sz="1600" b="1" spc="-35" dirty="0">
                <a:latin typeface="Meiryo UI"/>
                <a:cs typeface="Meiryo UI"/>
              </a:rPr>
              <a:t>蓄電池</a:t>
            </a:r>
            <a:endParaRPr sz="1600">
              <a:latin typeface="Meiryo UI"/>
              <a:cs typeface="Meiryo UI"/>
            </a:endParaRPr>
          </a:p>
        </p:txBody>
      </p:sp>
      <p:grpSp>
        <p:nvGrpSpPr>
          <p:cNvPr id="33" name="object 33"/>
          <p:cNvGrpSpPr/>
          <p:nvPr/>
        </p:nvGrpSpPr>
        <p:grpSpPr>
          <a:xfrm>
            <a:off x="4169665" y="3197351"/>
            <a:ext cx="5955665" cy="1181100"/>
            <a:chOff x="3026664" y="3197351"/>
            <a:chExt cx="5955665" cy="1181100"/>
          </a:xfrm>
        </p:grpSpPr>
        <p:sp>
          <p:nvSpPr>
            <p:cNvPr id="34" name="object 34"/>
            <p:cNvSpPr/>
            <p:nvPr/>
          </p:nvSpPr>
          <p:spPr>
            <a:xfrm>
              <a:off x="3950208" y="3197351"/>
              <a:ext cx="5032375" cy="667385"/>
            </a:xfrm>
            <a:custGeom>
              <a:avLst/>
              <a:gdLst/>
              <a:ahLst/>
              <a:cxnLst/>
              <a:rect l="l" t="t" r="r" b="b"/>
              <a:pathLst>
                <a:path w="5032375" h="667385">
                  <a:moveTo>
                    <a:pt x="2996945" y="19050"/>
                  </a:moveTo>
                  <a:lnTo>
                    <a:pt x="2996945" y="667004"/>
                  </a:lnTo>
                  <a:lnTo>
                    <a:pt x="5031867" y="667004"/>
                  </a:lnTo>
                  <a:lnTo>
                    <a:pt x="5031867" y="647954"/>
                  </a:lnTo>
                  <a:lnTo>
                    <a:pt x="3035045" y="647954"/>
                  </a:lnTo>
                  <a:lnTo>
                    <a:pt x="3015995" y="628904"/>
                  </a:lnTo>
                  <a:lnTo>
                    <a:pt x="3035045" y="628904"/>
                  </a:lnTo>
                  <a:lnTo>
                    <a:pt x="3035045" y="38100"/>
                  </a:lnTo>
                  <a:lnTo>
                    <a:pt x="3015995" y="38100"/>
                  </a:lnTo>
                  <a:lnTo>
                    <a:pt x="2996945" y="19050"/>
                  </a:lnTo>
                  <a:close/>
                </a:path>
                <a:path w="5032375" h="667385">
                  <a:moveTo>
                    <a:pt x="3035045" y="628904"/>
                  </a:moveTo>
                  <a:lnTo>
                    <a:pt x="3015995" y="628904"/>
                  </a:lnTo>
                  <a:lnTo>
                    <a:pt x="3035045" y="647954"/>
                  </a:lnTo>
                  <a:lnTo>
                    <a:pt x="3035045" y="628904"/>
                  </a:lnTo>
                  <a:close/>
                </a:path>
                <a:path w="5032375" h="667385">
                  <a:moveTo>
                    <a:pt x="5031867" y="628904"/>
                  </a:moveTo>
                  <a:lnTo>
                    <a:pt x="3035045" y="628904"/>
                  </a:lnTo>
                  <a:lnTo>
                    <a:pt x="3035045" y="647954"/>
                  </a:lnTo>
                  <a:lnTo>
                    <a:pt x="5031867" y="647954"/>
                  </a:lnTo>
                  <a:lnTo>
                    <a:pt x="5031867" y="628904"/>
                  </a:lnTo>
                  <a:close/>
                </a:path>
                <a:path w="5032375" h="667385">
                  <a:moveTo>
                    <a:pt x="38100" y="133350"/>
                  </a:moveTo>
                  <a:lnTo>
                    <a:pt x="0" y="133350"/>
                  </a:lnTo>
                  <a:lnTo>
                    <a:pt x="57150" y="247650"/>
                  </a:lnTo>
                  <a:lnTo>
                    <a:pt x="104775" y="152400"/>
                  </a:lnTo>
                  <a:lnTo>
                    <a:pt x="38100" y="152400"/>
                  </a:lnTo>
                  <a:lnTo>
                    <a:pt x="38100" y="133350"/>
                  </a:lnTo>
                  <a:close/>
                </a:path>
                <a:path w="5032375" h="667385">
                  <a:moveTo>
                    <a:pt x="3035045" y="0"/>
                  </a:moveTo>
                  <a:lnTo>
                    <a:pt x="38100" y="0"/>
                  </a:lnTo>
                  <a:lnTo>
                    <a:pt x="38100" y="152400"/>
                  </a:lnTo>
                  <a:lnTo>
                    <a:pt x="76200" y="152400"/>
                  </a:lnTo>
                  <a:lnTo>
                    <a:pt x="76200" y="38100"/>
                  </a:lnTo>
                  <a:lnTo>
                    <a:pt x="57150" y="38100"/>
                  </a:lnTo>
                  <a:lnTo>
                    <a:pt x="76200" y="19050"/>
                  </a:lnTo>
                  <a:lnTo>
                    <a:pt x="3035045" y="19050"/>
                  </a:lnTo>
                  <a:lnTo>
                    <a:pt x="3035045" y="0"/>
                  </a:lnTo>
                  <a:close/>
                </a:path>
                <a:path w="5032375" h="667385">
                  <a:moveTo>
                    <a:pt x="114300" y="133350"/>
                  </a:moveTo>
                  <a:lnTo>
                    <a:pt x="76200" y="133350"/>
                  </a:lnTo>
                  <a:lnTo>
                    <a:pt x="76200" y="152400"/>
                  </a:lnTo>
                  <a:lnTo>
                    <a:pt x="104775" y="152400"/>
                  </a:lnTo>
                  <a:lnTo>
                    <a:pt x="114300" y="133350"/>
                  </a:lnTo>
                  <a:close/>
                </a:path>
                <a:path w="5032375" h="667385">
                  <a:moveTo>
                    <a:pt x="76200" y="19050"/>
                  </a:moveTo>
                  <a:lnTo>
                    <a:pt x="57150" y="38100"/>
                  </a:lnTo>
                  <a:lnTo>
                    <a:pt x="76200" y="38100"/>
                  </a:lnTo>
                  <a:lnTo>
                    <a:pt x="76200" y="19050"/>
                  </a:lnTo>
                  <a:close/>
                </a:path>
                <a:path w="5032375" h="667385">
                  <a:moveTo>
                    <a:pt x="2996945" y="19050"/>
                  </a:moveTo>
                  <a:lnTo>
                    <a:pt x="76200" y="19050"/>
                  </a:lnTo>
                  <a:lnTo>
                    <a:pt x="76200" y="38100"/>
                  </a:lnTo>
                  <a:lnTo>
                    <a:pt x="2996945" y="38100"/>
                  </a:lnTo>
                  <a:lnTo>
                    <a:pt x="2996945" y="19050"/>
                  </a:lnTo>
                  <a:close/>
                </a:path>
                <a:path w="5032375" h="667385">
                  <a:moveTo>
                    <a:pt x="3035045" y="19050"/>
                  </a:moveTo>
                  <a:lnTo>
                    <a:pt x="2996945" y="19050"/>
                  </a:lnTo>
                  <a:lnTo>
                    <a:pt x="3015995" y="38100"/>
                  </a:lnTo>
                  <a:lnTo>
                    <a:pt x="3035045" y="38100"/>
                  </a:lnTo>
                  <a:lnTo>
                    <a:pt x="3035045" y="19050"/>
                  </a:lnTo>
                  <a:close/>
                </a:path>
              </a:pathLst>
            </a:custGeom>
            <a:solidFill>
              <a:srgbClr val="6FAC46"/>
            </a:solidFill>
          </p:spPr>
          <p:txBody>
            <a:bodyPr wrap="square" lIns="0" tIns="0" rIns="0" bIns="0" rtlCol="0"/>
            <a:lstStyle/>
            <a:p>
              <a:endParaRPr/>
            </a:p>
          </p:txBody>
        </p:sp>
        <p:pic>
          <p:nvPicPr>
            <p:cNvPr id="35" name="object 35"/>
            <p:cNvPicPr/>
            <p:nvPr/>
          </p:nvPicPr>
          <p:blipFill>
            <a:blip r:embed="rId10" cstate="print"/>
            <a:stretch>
              <a:fillRect/>
            </a:stretch>
          </p:blipFill>
          <p:spPr>
            <a:xfrm>
              <a:off x="3026664" y="3407651"/>
              <a:ext cx="2007108" cy="970800"/>
            </a:xfrm>
            <a:prstGeom prst="rect">
              <a:avLst/>
            </a:prstGeom>
          </p:spPr>
        </p:pic>
        <p:pic>
          <p:nvPicPr>
            <p:cNvPr id="36" name="object 36"/>
            <p:cNvPicPr/>
            <p:nvPr/>
          </p:nvPicPr>
          <p:blipFill>
            <a:blip r:embed="rId11" cstate="print"/>
            <a:stretch>
              <a:fillRect/>
            </a:stretch>
          </p:blipFill>
          <p:spPr>
            <a:xfrm>
              <a:off x="3063240" y="3444239"/>
              <a:ext cx="1885188" cy="848868"/>
            </a:xfrm>
            <a:prstGeom prst="rect">
              <a:avLst/>
            </a:prstGeom>
          </p:spPr>
        </p:pic>
        <p:sp>
          <p:nvSpPr>
            <p:cNvPr id="37" name="object 37"/>
            <p:cNvSpPr/>
            <p:nvPr/>
          </p:nvSpPr>
          <p:spPr>
            <a:xfrm>
              <a:off x="3058414" y="3439413"/>
              <a:ext cx="1894839" cy="858519"/>
            </a:xfrm>
            <a:custGeom>
              <a:avLst/>
              <a:gdLst/>
              <a:ahLst/>
              <a:cxnLst/>
              <a:rect l="l" t="t" r="r" b="b"/>
              <a:pathLst>
                <a:path w="1894839" h="858520">
                  <a:moveTo>
                    <a:pt x="0" y="858393"/>
                  </a:moveTo>
                  <a:lnTo>
                    <a:pt x="1894713" y="858393"/>
                  </a:lnTo>
                  <a:lnTo>
                    <a:pt x="1894713" y="0"/>
                  </a:lnTo>
                  <a:lnTo>
                    <a:pt x="0" y="0"/>
                  </a:lnTo>
                  <a:lnTo>
                    <a:pt x="0" y="858393"/>
                  </a:lnTo>
                  <a:close/>
                </a:path>
              </a:pathLst>
            </a:custGeom>
            <a:ln w="9525">
              <a:solidFill>
                <a:srgbClr val="000000"/>
              </a:solidFill>
            </a:ln>
          </p:spPr>
          <p:txBody>
            <a:bodyPr wrap="square" lIns="0" tIns="0" rIns="0" bIns="0" rtlCol="0"/>
            <a:lstStyle/>
            <a:p>
              <a:endParaRPr/>
            </a:p>
          </p:txBody>
        </p:sp>
        <p:sp>
          <p:nvSpPr>
            <p:cNvPr id="38" name="object 38"/>
            <p:cNvSpPr/>
            <p:nvPr/>
          </p:nvSpPr>
          <p:spPr>
            <a:xfrm>
              <a:off x="4113276" y="3230879"/>
              <a:ext cx="1003300" cy="318770"/>
            </a:xfrm>
            <a:custGeom>
              <a:avLst/>
              <a:gdLst/>
              <a:ahLst/>
              <a:cxnLst/>
              <a:rect l="l" t="t" r="r" b="b"/>
              <a:pathLst>
                <a:path w="1003300" h="318770">
                  <a:moveTo>
                    <a:pt x="1002791" y="0"/>
                  </a:moveTo>
                  <a:lnTo>
                    <a:pt x="0" y="0"/>
                  </a:lnTo>
                  <a:lnTo>
                    <a:pt x="0" y="318515"/>
                  </a:lnTo>
                  <a:lnTo>
                    <a:pt x="1002791" y="318515"/>
                  </a:lnTo>
                  <a:lnTo>
                    <a:pt x="1002791" y="0"/>
                  </a:lnTo>
                  <a:close/>
                </a:path>
              </a:pathLst>
            </a:custGeom>
            <a:solidFill>
              <a:srgbClr val="FFFFFF"/>
            </a:solidFill>
          </p:spPr>
          <p:txBody>
            <a:bodyPr wrap="square" lIns="0" tIns="0" rIns="0" bIns="0" rtlCol="0"/>
            <a:lstStyle/>
            <a:p>
              <a:endParaRPr/>
            </a:p>
          </p:txBody>
        </p:sp>
      </p:grpSp>
      <p:sp>
        <p:nvSpPr>
          <p:cNvPr id="39" name="object 39"/>
          <p:cNvSpPr txBox="1"/>
          <p:nvPr/>
        </p:nvSpPr>
        <p:spPr>
          <a:xfrm>
            <a:off x="5335905" y="3256279"/>
            <a:ext cx="845819" cy="258404"/>
          </a:xfrm>
          <a:prstGeom prst="rect">
            <a:avLst/>
          </a:prstGeom>
        </p:spPr>
        <p:txBody>
          <a:bodyPr vert="horz" wrap="square" lIns="0" tIns="12065" rIns="0" bIns="0" rtlCol="0">
            <a:spAutoFit/>
          </a:bodyPr>
          <a:lstStyle/>
          <a:p>
            <a:pPr marL="12700">
              <a:spcBef>
                <a:spcPts val="95"/>
              </a:spcBef>
            </a:pPr>
            <a:r>
              <a:rPr sz="1600" b="1" spc="-25" dirty="0">
                <a:latin typeface="Meiryo UI"/>
                <a:cs typeface="Meiryo UI"/>
              </a:rPr>
              <a:t>LED</a:t>
            </a:r>
            <a:r>
              <a:rPr sz="1600" b="1" spc="-40" dirty="0">
                <a:latin typeface="Meiryo UI"/>
                <a:cs typeface="Meiryo UI"/>
              </a:rPr>
              <a:t>照明</a:t>
            </a:r>
            <a:endParaRPr sz="1600">
              <a:latin typeface="Meiryo UI"/>
              <a:cs typeface="Meiryo UI"/>
            </a:endParaRPr>
          </a:p>
        </p:txBody>
      </p:sp>
      <p:grpSp>
        <p:nvGrpSpPr>
          <p:cNvPr id="40" name="object 40"/>
          <p:cNvGrpSpPr/>
          <p:nvPr/>
        </p:nvGrpSpPr>
        <p:grpSpPr>
          <a:xfrm>
            <a:off x="1143000" y="1937005"/>
            <a:ext cx="2687320" cy="2539365"/>
            <a:chOff x="0" y="1937004"/>
            <a:chExt cx="2687320" cy="2539365"/>
          </a:xfrm>
        </p:grpSpPr>
        <p:pic>
          <p:nvPicPr>
            <p:cNvPr id="41" name="object 41"/>
            <p:cNvPicPr/>
            <p:nvPr/>
          </p:nvPicPr>
          <p:blipFill>
            <a:blip r:embed="rId12" cstate="print"/>
            <a:stretch>
              <a:fillRect/>
            </a:stretch>
          </p:blipFill>
          <p:spPr>
            <a:xfrm>
              <a:off x="399193" y="2919896"/>
              <a:ext cx="1737501" cy="1556135"/>
            </a:xfrm>
            <a:prstGeom prst="rect">
              <a:avLst/>
            </a:prstGeom>
          </p:spPr>
        </p:pic>
        <p:pic>
          <p:nvPicPr>
            <p:cNvPr id="42" name="object 42"/>
            <p:cNvPicPr/>
            <p:nvPr/>
          </p:nvPicPr>
          <p:blipFill>
            <a:blip r:embed="rId13" cstate="print"/>
            <a:stretch>
              <a:fillRect/>
            </a:stretch>
          </p:blipFill>
          <p:spPr>
            <a:xfrm>
              <a:off x="417576" y="2938272"/>
              <a:ext cx="1642872" cy="1461515"/>
            </a:xfrm>
            <a:prstGeom prst="rect">
              <a:avLst/>
            </a:prstGeom>
          </p:spPr>
        </p:pic>
        <p:sp>
          <p:nvSpPr>
            <p:cNvPr id="43" name="object 43"/>
            <p:cNvSpPr/>
            <p:nvPr/>
          </p:nvSpPr>
          <p:spPr>
            <a:xfrm>
              <a:off x="412813" y="2933446"/>
              <a:ext cx="1652905" cy="1471295"/>
            </a:xfrm>
            <a:custGeom>
              <a:avLst/>
              <a:gdLst/>
              <a:ahLst/>
              <a:cxnLst/>
              <a:rect l="l" t="t" r="r" b="b"/>
              <a:pathLst>
                <a:path w="1652905" h="1471295">
                  <a:moveTo>
                    <a:pt x="0" y="1471040"/>
                  </a:moveTo>
                  <a:lnTo>
                    <a:pt x="1652397" y="1471040"/>
                  </a:lnTo>
                  <a:lnTo>
                    <a:pt x="1652397" y="0"/>
                  </a:lnTo>
                  <a:lnTo>
                    <a:pt x="0" y="0"/>
                  </a:lnTo>
                  <a:lnTo>
                    <a:pt x="0" y="1471040"/>
                  </a:lnTo>
                  <a:close/>
                </a:path>
              </a:pathLst>
            </a:custGeom>
            <a:ln w="9525">
              <a:solidFill>
                <a:srgbClr val="000000"/>
              </a:solidFill>
            </a:ln>
          </p:spPr>
          <p:txBody>
            <a:bodyPr wrap="square" lIns="0" tIns="0" rIns="0" bIns="0" rtlCol="0"/>
            <a:lstStyle/>
            <a:p>
              <a:endParaRPr/>
            </a:p>
          </p:txBody>
        </p:sp>
        <p:sp>
          <p:nvSpPr>
            <p:cNvPr id="44" name="object 44"/>
            <p:cNvSpPr/>
            <p:nvPr/>
          </p:nvSpPr>
          <p:spPr>
            <a:xfrm>
              <a:off x="0" y="1937004"/>
              <a:ext cx="2687320" cy="1061085"/>
            </a:xfrm>
            <a:custGeom>
              <a:avLst/>
              <a:gdLst/>
              <a:ahLst/>
              <a:cxnLst/>
              <a:rect l="l" t="t" r="r" b="b"/>
              <a:pathLst>
                <a:path w="2687320" h="1061085">
                  <a:moveTo>
                    <a:pt x="2686812" y="0"/>
                  </a:moveTo>
                  <a:lnTo>
                    <a:pt x="0" y="0"/>
                  </a:lnTo>
                  <a:lnTo>
                    <a:pt x="0" y="1060703"/>
                  </a:lnTo>
                  <a:lnTo>
                    <a:pt x="2686812" y="1060703"/>
                  </a:lnTo>
                  <a:lnTo>
                    <a:pt x="2686812" y="0"/>
                  </a:lnTo>
                  <a:close/>
                </a:path>
              </a:pathLst>
            </a:custGeom>
            <a:solidFill>
              <a:srgbClr val="FFFFFF">
                <a:alpha val="69802"/>
              </a:srgbClr>
            </a:solidFill>
          </p:spPr>
          <p:txBody>
            <a:bodyPr wrap="square" lIns="0" tIns="0" rIns="0" bIns="0" rtlCol="0"/>
            <a:lstStyle/>
            <a:p>
              <a:endParaRPr/>
            </a:p>
          </p:txBody>
        </p:sp>
      </p:grpSp>
      <p:sp>
        <p:nvSpPr>
          <p:cNvPr id="45" name="object 45"/>
          <p:cNvSpPr txBox="1"/>
          <p:nvPr/>
        </p:nvSpPr>
        <p:spPr>
          <a:xfrm>
            <a:off x="1150722" y="1961211"/>
            <a:ext cx="2453005" cy="965835"/>
          </a:xfrm>
          <a:prstGeom prst="rect">
            <a:avLst/>
          </a:prstGeom>
        </p:spPr>
        <p:txBody>
          <a:bodyPr vert="horz" wrap="square" lIns="0" tIns="12065" rIns="0" bIns="0" rtlCol="0">
            <a:spAutoFit/>
          </a:bodyPr>
          <a:lstStyle/>
          <a:p>
            <a:pPr marL="200660" algn="ctr">
              <a:spcBef>
                <a:spcPts val="95"/>
              </a:spcBef>
            </a:pPr>
            <a:r>
              <a:rPr sz="1600" b="1" spc="-30" dirty="0">
                <a:latin typeface="Meiryo UI"/>
                <a:cs typeface="Meiryo UI"/>
              </a:rPr>
              <a:t>食品残渣のコンポスト化</a:t>
            </a:r>
            <a:endParaRPr sz="1600">
              <a:latin typeface="Meiryo UI"/>
              <a:cs typeface="Meiryo UI"/>
            </a:endParaRPr>
          </a:p>
          <a:p>
            <a:pPr marL="202565" algn="ctr">
              <a:spcBef>
                <a:spcPts val="5"/>
              </a:spcBef>
            </a:pPr>
            <a:r>
              <a:rPr sz="1600" b="1" spc="-30" dirty="0">
                <a:latin typeface="Meiryo UI"/>
                <a:cs typeface="Meiryo UI"/>
              </a:rPr>
              <a:t>＋魚のエサ製造</a:t>
            </a:r>
            <a:endParaRPr sz="1600">
              <a:latin typeface="Meiryo UI"/>
              <a:cs typeface="Meiryo UI"/>
            </a:endParaRPr>
          </a:p>
          <a:p>
            <a:pPr marL="12700">
              <a:lnSpc>
                <a:spcPts val="1440"/>
              </a:lnSpc>
              <a:spcBef>
                <a:spcPts val="280"/>
              </a:spcBef>
            </a:pPr>
            <a:r>
              <a:rPr sz="1200" b="1" dirty="0">
                <a:latin typeface="Meiryo UI"/>
                <a:cs typeface="Meiryo UI"/>
              </a:rPr>
              <a:t>（</a:t>
            </a:r>
            <a:r>
              <a:rPr sz="1200" b="1" spc="-25" dirty="0">
                <a:latin typeface="Meiryo UI"/>
                <a:cs typeface="Meiryo UI"/>
              </a:rPr>
              <a:t>フェニックスワーム/ミルワーム等</a:t>
            </a:r>
            <a:r>
              <a:rPr sz="1200" b="1" spc="-50" dirty="0">
                <a:latin typeface="Meiryo UI"/>
                <a:cs typeface="Meiryo UI"/>
              </a:rPr>
              <a:t>）</a:t>
            </a:r>
            <a:endParaRPr sz="1200">
              <a:latin typeface="Meiryo UI"/>
              <a:cs typeface="Meiryo UI"/>
            </a:endParaRPr>
          </a:p>
          <a:p>
            <a:pPr marL="12700">
              <a:lnSpc>
                <a:spcPts val="840"/>
              </a:lnSpc>
            </a:pPr>
            <a:r>
              <a:rPr sz="700" u="sng" spc="-10" dirty="0">
                <a:solidFill>
                  <a:srgbClr val="6B9F24"/>
                </a:solidFill>
                <a:uFill>
                  <a:solidFill>
                    <a:srgbClr val="6B9F24"/>
                  </a:solidFill>
                </a:uFill>
                <a:latin typeface="Meiryo UI"/>
                <a:cs typeface="Meiryo UI"/>
                <a:hlinkClick r:id="rId14"/>
              </a:rPr>
              <a:t>https://voiceofyouth.jp/archives/941</a:t>
            </a:r>
            <a:endParaRPr sz="700">
              <a:latin typeface="Meiryo UI"/>
              <a:cs typeface="Meiryo UI"/>
            </a:endParaRPr>
          </a:p>
          <a:p>
            <a:pPr marL="12700">
              <a:spcBef>
                <a:spcPts val="165"/>
              </a:spcBef>
            </a:pPr>
            <a:r>
              <a:rPr sz="700" u="sng" spc="-10" dirty="0">
                <a:solidFill>
                  <a:srgbClr val="6B9F24"/>
                </a:solidFill>
                <a:uFill>
                  <a:solidFill>
                    <a:srgbClr val="6B9F24"/>
                  </a:solidFill>
                </a:uFill>
                <a:latin typeface="Meiryo UI"/>
                <a:cs typeface="Meiryo UI"/>
                <a:hlinkClick r:id="rId15"/>
              </a:rPr>
              <a:t>https://thehiveexplorer.com/pages/mealworm-life-</a:t>
            </a:r>
            <a:r>
              <a:rPr sz="700" u="sng" spc="-20" dirty="0">
                <a:solidFill>
                  <a:srgbClr val="6B9F24"/>
                </a:solidFill>
                <a:uFill>
                  <a:solidFill>
                    <a:srgbClr val="6B9F24"/>
                  </a:solidFill>
                </a:uFill>
                <a:latin typeface="Meiryo UI"/>
                <a:cs typeface="Meiryo UI"/>
                <a:hlinkClick r:id="rId15"/>
              </a:rPr>
              <a:t>cycle</a:t>
            </a:r>
            <a:endParaRPr sz="700">
              <a:latin typeface="Meiryo UI"/>
              <a:cs typeface="Meiryo UI"/>
            </a:endParaRPr>
          </a:p>
        </p:txBody>
      </p:sp>
      <p:sp>
        <p:nvSpPr>
          <p:cNvPr id="46" name="object 46"/>
          <p:cNvSpPr txBox="1"/>
          <p:nvPr/>
        </p:nvSpPr>
        <p:spPr>
          <a:xfrm>
            <a:off x="2865248" y="4404740"/>
            <a:ext cx="353695" cy="258404"/>
          </a:xfrm>
          <a:prstGeom prst="rect">
            <a:avLst/>
          </a:prstGeom>
        </p:spPr>
        <p:txBody>
          <a:bodyPr vert="horz" wrap="square" lIns="0" tIns="12065" rIns="0" bIns="0" rtlCol="0">
            <a:spAutoFit/>
          </a:bodyPr>
          <a:lstStyle/>
          <a:p>
            <a:pPr marL="12700">
              <a:spcBef>
                <a:spcPts val="95"/>
              </a:spcBef>
            </a:pPr>
            <a:r>
              <a:rPr sz="1600" b="1" spc="-35" dirty="0">
                <a:latin typeface="Meiryo UI"/>
                <a:cs typeface="Meiryo UI"/>
              </a:rPr>
              <a:t>エサ</a:t>
            </a:r>
            <a:endParaRPr sz="1600">
              <a:latin typeface="Meiryo UI"/>
              <a:cs typeface="Meiryo UI"/>
            </a:endParaRPr>
          </a:p>
        </p:txBody>
      </p:sp>
      <p:grpSp>
        <p:nvGrpSpPr>
          <p:cNvPr id="47" name="object 47"/>
          <p:cNvGrpSpPr/>
          <p:nvPr/>
        </p:nvGrpSpPr>
        <p:grpSpPr>
          <a:xfrm>
            <a:off x="1185671" y="2013217"/>
            <a:ext cx="9851390" cy="3088005"/>
            <a:chOff x="42671" y="2013216"/>
            <a:chExt cx="9851390" cy="3088005"/>
          </a:xfrm>
        </p:grpSpPr>
        <p:pic>
          <p:nvPicPr>
            <p:cNvPr id="48" name="object 48"/>
            <p:cNvPicPr/>
            <p:nvPr/>
          </p:nvPicPr>
          <p:blipFill>
            <a:blip r:embed="rId16" cstate="print"/>
            <a:stretch>
              <a:fillRect/>
            </a:stretch>
          </p:blipFill>
          <p:spPr>
            <a:xfrm>
              <a:off x="8005571" y="2013216"/>
              <a:ext cx="1888235" cy="1022591"/>
            </a:xfrm>
            <a:prstGeom prst="rect">
              <a:avLst/>
            </a:prstGeom>
          </p:spPr>
        </p:pic>
        <p:pic>
          <p:nvPicPr>
            <p:cNvPr id="49" name="object 49"/>
            <p:cNvPicPr/>
            <p:nvPr/>
          </p:nvPicPr>
          <p:blipFill>
            <a:blip r:embed="rId17" cstate="print"/>
            <a:stretch>
              <a:fillRect/>
            </a:stretch>
          </p:blipFill>
          <p:spPr>
            <a:xfrm>
              <a:off x="8042148" y="2049779"/>
              <a:ext cx="1766316" cy="900684"/>
            </a:xfrm>
            <a:prstGeom prst="rect">
              <a:avLst/>
            </a:prstGeom>
          </p:spPr>
        </p:pic>
        <p:sp>
          <p:nvSpPr>
            <p:cNvPr id="50" name="object 50"/>
            <p:cNvSpPr/>
            <p:nvPr/>
          </p:nvSpPr>
          <p:spPr>
            <a:xfrm>
              <a:off x="8037321" y="2045080"/>
              <a:ext cx="1776095" cy="910590"/>
            </a:xfrm>
            <a:custGeom>
              <a:avLst/>
              <a:gdLst/>
              <a:ahLst/>
              <a:cxnLst/>
              <a:rect l="l" t="t" r="r" b="b"/>
              <a:pathLst>
                <a:path w="1776095" h="910589">
                  <a:moveTo>
                    <a:pt x="0" y="910209"/>
                  </a:moveTo>
                  <a:lnTo>
                    <a:pt x="1775841" y="910209"/>
                  </a:lnTo>
                  <a:lnTo>
                    <a:pt x="1775841" y="0"/>
                  </a:lnTo>
                  <a:lnTo>
                    <a:pt x="0" y="0"/>
                  </a:lnTo>
                  <a:lnTo>
                    <a:pt x="0" y="910209"/>
                  </a:lnTo>
                  <a:close/>
                </a:path>
              </a:pathLst>
            </a:custGeom>
            <a:ln w="9525">
              <a:solidFill>
                <a:srgbClr val="000000"/>
              </a:solidFill>
            </a:ln>
          </p:spPr>
          <p:txBody>
            <a:bodyPr wrap="square" lIns="0" tIns="0" rIns="0" bIns="0" rtlCol="0"/>
            <a:lstStyle/>
            <a:p>
              <a:endParaRPr/>
            </a:p>
          </p:txBody>
        </p:sp>
        <p:pic>
          <p:nvPicPr>
            <p:cNvPr id="51" name="object 51"/>
            <p:cNvPicPr/>
            <p:nvPr/>
          </p:nvPicPr>
          <p:blipFill>
            <a:blip r:embed="rId18" cstate="print"/>
            <a:stretch>
              <a:fillRect/>
            </a:stretch>
          </p:blipFill>
          <p:spPr>
            <a:xfrm>
              <a:off x="42671" y="4209288"/>
              <a:ext cx="864108" cy="891539"/>
            </a:xfrm>
            <a:prstGeom prst="rect">
              <a:avLst/>
            </a:prstGeom>
          </p:spPr>
        </p:pic>
        <p:pic>
          <p:nvPicPr>
            <p:cNvPr id="52" name="object 52"/>
            <p:cNvPicPr/>
            <p:nvPr/>
          </p:nvPicPr>
          <p:blipFill>
            <a:blip r:embed="rId19" cstate="print"/>
            <a:stretch>
              <a:fillRect/>
            </a:stretch>
          </p:blipFill>
          <p:spPr>
            <a:xfrm>
              <a:off x="79248" y="4245863"/>
              <a:ext cx="742187" cy="769619"/>
            </a:xfrm>
            <a:prstGeom prst="rect">
              <a:avLst/>
            </a:prstGeom>
          </p:spPr>
        </p:pic>
        <p:sp>
          <p:nvSpPr>
            <p:cNvPr id="53" name="object 53"/>
            <p:cNvSpPr/>
            <p:nvPr/>
          </p:nvSpPr>
          <p:spPr>
            <a:xfrm>
              <a:off x="74485" y="4241038"/>
              <a:ext cx="751840" cy="779145"/>
            </a:xfrm>
            <a:custGeom>
              <a:avLst/>
              <a:gdLst/>
              <a:ahLst/>
              <a:cxnLst/>
              <a:rect l="l" t="t" r="r" b="b"/>
              <a:pathLst>
                <a:path w="751840" h="779145">
                  <a:moveTo>
                    <a:pt x="0" y="779144"/>
                  </a:moveTo>
                  <a:lnTo>
                    <a:pt x="751712" y="779144"/>
                  </a:lnTo>
                  <a:lnTo>
                    <a:pt x="751712" y="0"/>
                  </a:lnTo>
                  <a:lnTo>
                    <a:pt x="0" y="0"/>
                  </a:lnTo>
                  <a:lnTo>
                    <a:pt x="0" y="779144"/>
                  </a:lnTo>
                  <a:close/>
                </a:path>
              </a:pathLst>
            </a:custGeom>
            <a:ln w="9525">
              <a:solidFill>
                <a:srgbClr val="000000"/>
              </a:solidFill>
            </a:ln>
          </p:spPr>
          <p:txBody>
            <a:bodyPr wrap="square" lIns="0" tIns="0" rIns="0" bIns="0" rtlCol="0"/>
            <a:lstStyle/>
            <a:p>
              <a:endParaRPr/>
            </a:p>
          </p:txBody>
        </p:sp>
      </p:grpSp>
      <p:sp>
        <p:nvSpPr>
          <p:cNvPr id="54" name="object 54"/>
          <p:cNvSpPr txBox="1"/>
          <p:nvPr/>
        </p:nvSpPr>
        <p:spPr>
          <a:xfrm>
            <a:off x="1204366" y="5018278"/>
            <a:ext cx="740410" cy="422275"/>
          </a:xfrm>
          <a:prstGeom prst="rect">
            <a:avLst/>
          </a:prstGeom>
        </p:spPr>
        <p:txBody>
          <a:bodyPr vert="horz" wrap="square" lIns="0" tIns="12700" rIns="0" bIns="0" rtlCol="0">
            <a:spAutoFit/>
          </a:bodyPr>
          <a:lstStyle/>
          <a:p>
            <a:pPr algn="ctr">
              <a:lnSpc>
                <a:spcPts val="1680"/>
              </a:lnSpc>
              <a:spcBef>
                <a:spcPts val="100"/>
              </a:spcBef>
            </a:pPr>
            <a:r>
              <a:rPr sz="1400" b="1" spc="-15" dirty="0">
                <a:latin typeface="Meiryo UI"/>
                <a:cs typeface="Meiryo UI"/>
              </a:rPr>
              <a:t>農福連携</a:t>
            </a:r>
            <a:endParaRPr sz="1400">
              <a:latin typeface="Meiryo UI"/>
              <a:cs typeface="Meiryo UI"/>
            </a:endParaRPr>
          </a:p>
          <a:p>
            <a:pPr algn="ctr">
              <a:lnSpc>
                <a:spcPts val="720"/>
              </a:lnSpc>
            </a:pPr>
            <a:r>
              <a:rPr sz="600" u="sng" spc="-10" dirty="0">
                <a:solidFill>
                  <a:srgbClr val="6B9F24"/>
                </a:solidFill>
                <a:uFill>
                  <a:solidFill>
                    <a:srgbClr val="6B9F24"/>
                  </a:solidFill>
                </a:uFill>
                <a:latin typeface="Meiryo UI"/>
                <a:cs typeface="Meiryo UI"/>
                <a:hlinkClick r:id="rId20"/>
              </a:rPr>
              <a:t>https://www.t-</a:t>
            </a:r>
            <a:endParaRPr sz="600">
              <a:latin typeface="Meiryo UI"/>
              <a:cs typeface="Meiryo UI"/>
            </a:endParaRPr>
          </a:p>
          <a:p>
            <a:pPr algn="ctr">
              <a:lnSpc>
                <a:spcPct val="100000"/>
              </a:lnSpc>
            </a:pPr>
            <a:r>
              <a:rPr sz="600" u="sng" spc="-10" dirty="0">
                <a:solidFill>
                  <a:srgbClr val="6B9F24"/>
                </a:solidFill>
                <a:uFill>
                  <a:solidFill>
                    <a:srgbClr val="6B9F24"/>
                  </a:solidFill>
                </a:uFill>
                <a:latin typeface="Meiryo UI"/>
                <a:cs typeface="Meiryo UI"/>
                <a:hlinkClick r:id="rId20"/>
              </a:rPr>
              <a:t>humming.co.jp/</a:t>
            </a:r>
            <a:endParaRPr sz="600">
              <a:latin typeface="Meiryo UI"/>
              <a:cs typeface="Meiryo UI"/>
            </a:endParaRPr>
          </a:p>
        </p:txBody>
      </p:sp>
      <p:grpSp>
        <p:nvGrpSpPr>
          <p:cNvPr id="55" name="object 55"/>
          <p:cNvGrpSpPr/>
          <p:nvPr/>
        </p:nvGrpSpPr>
        <p:grpSpPr>
          <a:xfrm>
            <a:off x="3471673" y="1592580"/>
            <a:ext cx="5509895" cy="3187700"/>
            <a:chOff x="2328672" y="1592580"/>
            <a:chExt cx="5509895" cy="3187700"/>
          </a:xfrm>
        </p:grpSpPr>
        <p:sp>
          <p:nvSpPr>
            <p:cNvPr id="56" name="object 56"/>
            <p:cNvSpPr/>
            <p:nvPr/>
          </p:nvSpPr>
          <p:spPr>
            <a:xfrm>
              <a:off x="4949189" y="2543555"/>
              <a:ext cx="927100" cy="1383665"/>
            </a:xfrm>
            <a:custGeom>
              <a:avLst/>
              <a:gdLst/>
              <a:ahLst/>
              <a:cxnLst/>
              <a:rect l="l" t="t" r="r" b="b"/>
              <a:pathLst>
                <a:path w="927100" h="1383664">
                  <a:moveTo>
                    <a:pt x="114300" y="1268857"/>
                  </a:moveTo>
                  <a:lnTo>
                    <a:pt x="0" y="1326007"/>
                  </a:lnTo>
                  <a:lnTo>
                    <a:pt x="114300" y="1383157"/>
                  </a:lnTo>
                  <a:lnTo>
                    <a:pt x="114300" y="1345057"/>
                  </a:lnTo>
                  <a:lnTo>
                    <a:pt x="95250" y="1345057"/>
                  </a:lnTo>
                  <a:lnTo>
                    <a:pt x="95250" y="1306957"/>
                  </a:lnTo>
                  <a:lnTo>
                    <a:pt x="114300" y="1306957"/>
                  </a:lnTo>
                  <a:lnTo>
                    <a:pt x="114300" y="1268857"/>
                  </a:lnTo>
                  <a:close/>
                </a:path>
                <a:path w="927100" h="1383664">
                  <a:moveTo>
                    <a:pt x="114300" y="1306957"/>
                  </a:moveTo>
                  <a:lnTo>
                    <a:pt x="95250" y="1306957"/>
                  </a:lnTo>
                  <a:lnTo>
                    <a:pt x="95250" y="1345057"/>
                  </a:lnTo>
                  <a:lnTo>
                    <a:pt x="114300" y="1345057"/>
                  </a:lnTo>
                  <a:lnTo>
                    <a:pt x="114300" y="1306957"/>
                  </a:lnTo>
                  <a:close/>
                </a:path>
                <a:path w="927100" h="1383664">
                  <a:moveTo>
                    <a:pt x="444373" y="1306957"/>
                  </a:moveTo>
                  <a:lnTo>
                    <a:pt x="114300" y="1306957"/>
                  </a:lnTo>
                  <a:lnTo>
                    <a:pt x="114300" y="1345057"/>
                  </a:lnTo>
                  <a:lnTo>
                    <a:pt x="482473" y="1345057"/>
                  </a:lnTo>
                  <a:lnTo>
                    <a:pt x="482473" y="1326007"/>
                  </a:lnTo>
                  <a:lnTo>
                    <a:pt x="444373" y="1326007"/>
                  </a:lnTo>
                  <a:lnTo>
                    <a:pt x="444373" y="1306957"/>
                  </a:lnTo>
                  <a:close/>
                </a:path>
                <a:path w="927100" h="1383664">
                  <a:moveTo>
                    <a:pt x="926846" y="0"/>
                  </a:moveTo>
                  <a:lnTo>
                    <a:pt x="444373" y="0"/>
                  </a:lnTo>
                  <a:lnTo>
                    <a:pt x="444373" y="1326007"/>
                  </a:lnTo>
                  <a:lnTo>
                    <a:pt x="463423" y="1306957"/>
                  </a:lnTo>
                  <a:lnTo>
                    <a:pt x="482473" y="1306957"/>
                  </a:lnTo>
                  <a:lnTo>
                    <a:pt x="482473" y="38100"/>
                  </a:lnTo>
                  <a:lnTo>
                    <a:pt x="463423" y="38100"/>
                  </a:lnTo>
                  <a:lnTo>
                    <a:pt x="482473" y="19050"/>
                  </a:lnTo>
                  <a:lnTo>
                    <a:pt x="926846" y="19050"/>
                  </a:lnTo>
                  <a:lnTo>
                    <a:pt x="926846" y="0"/>
                  </a:lnTo>
                  <a:close/>
                </a:path>
                <a:path w="927100" h="1383664">
                  <a:moveTo>
                    <a:pt x="482473" y="1306957"/>
                  </a:moveTo>
                  <a:lnTo>
                    <a:pt x="463423" y="1306957"/>
                  </a:lnTo>
                  <a:lnTo>
                    <a:pt x="444373" y="1326007"/>
                  </a:lnTo>
                  <a:lnTo>
                    <a:pt x="482473" y="1326007"/>
                  </a:lnTo>
                  <a:lnTo>
                    <a:pt x="482473" y="1306957"/>
                  </a:lnTo>
                  <a:close/>
                </a:path>
                <a:path w="927100" h="1383664">
                  <a:moveTo>
                    <a:pt x="482473" y="19050"/>
                  </a:moveTo>
                  <a:lnTo>
                    <a:pt x="463423" y="38100"/>
                  </a:lnTo>
                  <a:lnTo>
                    <a:pt x="482473" y="38100"/>
                  </a:lnTo>
                  <a:lnTo>
                    <a:pt x="482473" y="19050"/>
                  </a:lnTo>
                  <a:close/>
                </a:path>
                <a:path w="927100" h="1383664">
                  <a:moveTo>
                    <a:pt x="926846" y="19050"/>
                  </a:moveTo>
                  <a:lnTo>
                    <a:pt x="482473" y="19050"/>
                  </a:lnTo>
                  <a:lnTo>
                    <a:pt x="482473" y="38100"/>
                  </a:lnTo>
                  <a:lnTo>
                    <a:pt x="926846" y="38100"/>
                  </a:lnTo>
                  <a:lnTo>
                    <a:pt x="926846" y="19050"/>
                  </a:lnTo>
                  <a:close/>
                </a:path>
              </a:pathLst>
            </a:custGeom>
            <a:solidFill>
              <a:srgbClr val="3399FF"/>
            </a:solidFill>
          </p:spPr>
          <p:txBody>
            <a:bodyPr wrap="square" lIns="0" tIns="0" rIns="0" bIns="0" rtlCol="0"/>
            <a:lstStyle/>
            <a:p>
              <a:endParaRPr/>
            </a:p>
          </p:txBody>
        </p:sp>
        <p:pic>
          <p:nvPicPr>
            <p:cNvPr id="57" name="object 57"/>
            <p:cNvPicPr/>
            <p:nvPr/>
          </p:nvPicPr>
          <p:blipFill>
            <a:blip r:embed="rId21" cstate="print"/>
            <a:stretch>
              <a:fillRect/>
            </a:stretch>
          </p:blipFill>
          <p:spPr>
            <a:xfrm>
              <a:off x="3209496" y="2011527"/>
              <a:ext cx="1714571" cy="1161509"/>
            </a:xfrm>
            <a:prstGeom prst="rect">
              <a:avLst/>
            </a:prstGeom>
          </p:spPr>
        </p:pic>
        <p:pic>
          <p:nvPicPr>
            <p:cNvPr id="58" name="object 58"/>
            <p:cNvPicPr/>
            <p:nvPr/>
          </p:nvPicPr>
          <p:blipFill>
            <a:blip r:embed="rId22" cstate="print"/>
            <a:stretch>
              <a:fillRect/>
            </a:stretch>
          </p:blipFill>
          <p:spPr>
            <a:xfrm>
              <a:off x="3227832" y="2029968"/>
              <a:ext cx="1620012" cy="1066800"/>
            </a:xfrm>
            <a:prstGeom prst="rect">
              <a:avLst/>
            </a:prstGeom>
          </p:spPr>
        </p:pic>
        <p:sp>
          <p:nvSpPr>
            <p:cNvPr id="59" name="object 59"/>
            <p:cNvSpPr/>
            <p:nvPr/>
          </p:nvSpPr>
          <p:spPr>
            <a:xfrm>
              <a:off x="3223005" y="2025142"/>
              <a:ext cx="1630045" cy="1076325"/>
            </a:xfrm>
            <a:custGeom>
              <a:avLst/>
              <a:gdLst/>
              <a:ahLst/>
              <a:cxnLst/>
              <a:rect l="l" t="t" r="r" b="b"/>
              <a:pathLst>
                <a:path w="1630045" h="1076325">
                  <a:moveTo>
                    <a:pt x="0" y="1076325"/>
                  </a:moveTo>
                  <a:lnTo>
                    <a:pt x="1629537" y="1076325"/>
                  </a:lnTo>
                  <a:lnTo>
                    <a:pt x="1629537" y="0"/>
                  </a:lnTo>
                  <a:lnTo>
                    <a:pt x="0" y="0"/>
                  </a:lnTo>
                  <a:lnTo>
                    <a:pt x="0" y="1076325"/>
                  </a:lnTo>
                  <a:close/>
                </a:path>
              </a:pathLst>
            </a:custGeom>
            <a:ln w="9525">
              <a:solidFill>
                <a:srgbClr val="000000"/>
              </a:solidFill>
            </a:ln>
          </p:spPr>
          <p:txBody>
            <a:bodyPr wrap="square" lIns="0" tIns="0" rIns="0" bIns="0" rtlCol="0"/>
            <a:lstStyle/>
            <a:p>
              <a:endParaRPr/>
            </a:p>
          </p:txBody>
        </p:sp>
        <p:pic>
          <p:nvPicPr>
            <p:cNvPr id="60" name="object 60"/>
            <p:cNvPicPr/>
            <p:nvPr/>
          </p:nvPicPr>
          <p:blipFill>
            <a:blip r:embed="rId23" cstate="print"/>
            <a:stretch>
              <a:fillRect/>
            </a:stretch>
          </p:blipFill>
          <p:spPr>
            <a:xfrm>
              <a:off x="5839968" y="1941576"/>
              <a:ext cx="1511808" cy="1289303"/>
            </a:xfrm>
            <a:prstGeom prst="rect">
              <a:avLst/>
            </a:prstGeom>
          </p:spPr>
        </p:pic>
        <p:pic>
          <p:nvPicPr>
            <p:cNvPr id="61" name="object 61"/>
            <p:cNvPicPr/>
            <p:nvPr/>
          </p:nvPicPr>
          <p:blipFill>
            <a:blip r:embed="rId24" cstate="print"/>
            <a:stretch>
              <a:fillRect/>
            </a:stretch>
          </p:blipFill>
          <p:spPr>
            <a:xfrm>
              <a:off x="5876543" y="1978152"/>
              <a:ext cx="1389888" cy="1167384"/>
            </a:xfrm>
            <a:prstGeom prst="rect">
              <a:avLst/>
            </a:prstGeom>
          </p:spPr>
        </p:pic>
        <p:sp>
          <p:nvSpPr>
            <p:cNvPr id="62" name="object 62"/>
            <p:cNvSpPr/>
            <p:nvPr/>
          </p:nvSpPr>
          <p:spPr>
            <a:xfrm>
              <a:off x="5871718" y="1973326"/>
              <a:ext cx="1399540" cy="1177290"/>
            </a:xfrm>
            <a:custGeom>
              <a:avLst/>
              <a:gdLst/>
              <a:ahLst/>
              <a:cxnLst/>
              <a:rect l="l" t="t" r="r" b="b"/>
              <a:pathLst>
                <a:path w="1399540" h="1177289">
                  <a:moveTo>
                    <a:pt x="0" y="1176909"/>
                  </a:moveTo>
                  <a:lnTo>
                    <a:pt x="1399413" y="1176909"/>
                  </a:lnTo>
                  <a:lnTo>
                    <a:pt x="1399413" y="0"/>
                  </a:lnTo>
                  <a:lnTo>
                    <a:pt x="0" y="0"/>
                  </a:lnTo>
                  <a:lnTo>
                    <a:pt x="0" y="1176909"/>
                  </a:lnTo>
                  <a:close/>
                </a:path>
              </a:pathLst>
            </a:custGeom>
            <a:ln w="9525">
              <a:solidFill>
                <a:srgbClr val="000000"/>
              </a:solidFill>
            </a:ln>
          </p:spPr>
          <p:txBody>
            <a:bodyPr wrap="square" lIns="0" tIns="0" rIns="0" bIns="0" rtlCol="0"/>
            <a:lstStyle/>
            <a:p>
              <a:endParaRPr/>
            </a:p>
          </p:txBody>
        </p:sp>
        <p:sp>
          <p:nvSpPr>
            <p:cNvPr id="63" name="object 63"/>
            <p:cNvSpPr/>
            <p:nvPr/>
          </p:nvSpPr>
          <p:spPr>
            <a:xfrm>
              <a:off x="7267193" y="2505455"/>
              <a:ext cx="570865" cy="2274570"/>
            </a:xfrm>
            <a:custGeom>
              <a:avLst/>
              <a:gdLst/>
              <a:ahLst/>
              <a:cxnLst/>
              <a:rect l="l" t="t" r="r" b="b"/>
              <a:pathLst>
                <a:path w="570865" h="2274570">
                  <a:moveTo>
                    <a:pt x="266446" y="57150"/>
                  </a:moveTo>
                  <a:lnTo>
                    <a:pt x="266446" y="2274443"/>
                  </a:lnTo>
                  <a:lnTo>
                    <a:pt x="570864" y="2274443"/>
                  </a:lnTo>
                  <a:lnTo>
                    <a:pt x="570864" y="2255393"/>
                  </a:lnTo>
                  <a:lnTo>
                    <a:pt x="304546" y="2255393"/>
                  </a:lnTo>
                  <a:lnTo>
                    <a:pt x="285496" y="2236343"/>
                  </a:lnTo>
                  <a:lnTo>
                    <a:pt x="304546" y="2236343"/>
                  </a:lnTo>
                  <a:lnTo>
                    <a:pt x="304546" y="76200"/>
                  </a:lnTo>
                  <a:lnTo>
                    <a:pt x="285496" y="76200"/>
                  </a:lnTo>
                  <a:lnTo>
                    <a:pt x="266446" y="57150"/>
                  </a:lnTo>
                  <a:close/>
                </a:path>
                <a:path w="570865" h="2274570">
                  <a:moveTo>
                    <a:pt x="304546" y="2236343"/>
                  </a:moveTo>
                  <a:lnTo>
                    <a:pt x="285496" y="2236343"/>
                  </a:lnTo>
                  <a:lnTo>
                    <a:pt x="304546" y="2255393"/>
                  </a:lnTo>
                  <a:lnTo>
                    <a:pt x="304546" y="2236343"/>
                  </a:lnTo>
                  <a:close/>
                </a:path>
                <a:path w="570865" h="2274570">
                  <a:moveTo>
                    <a:pt x="570864" y="2236343"/>
                  </a:moveTo>
                  <a:lnTo>
                    <a:pt x="304546" y="2236343"/>
                  </a:lnTo>
                  <a:lnTo>
                    <a:pt x="304546" y="2255393"/>
                  </a:lnTo>
                  <a:lnTo>
                    <a:pt x="570864" y="2255393"/>
                  </a:lnTo>
                  <a:lnTo>
                    <a:pt x="570864" y="2236343"/>
                  </a:lnTo>
                  <a:close/>
                </a:path>
                <a:path w="570865" h="2274570">
                  <a:moveTo>
                    <a:pt x="114300" y="0"/>
                  </a:moveTo>
                  <a:lnTo>
                    <a:pt x="0" y="57150"/>
                  </a:lnTo>
                  <a:lnTo>
                    <a:pt x="114300" y="114300"/>
                  </a:lnTo>
                  <a:lnTo>
                    <a:pt x="114300" y="76200"/>
                  </a:lnTo>
                  <a:lnTo>
                    <a:pt x="95250" y="76200"/>
                  </a:lnTo>
                  <a:lnTo>
                    <a:pt x="95250" y="38100"/>
                  </a:lnTo>
                  <a:lnTo>
                    <a:pt x="114300" y="38100"/>
                  </a:lnTo>
                  <a:lnTo>
                    <a:pt x="114300" y="0"/>
                  </a:lnTo>
                  <a:close/>
                </a:path>
                <a:path w="570865" h="2274570">
                  <a:moveTo>
                    <a:pt x="114300" y="38100"/>
                  </a:moveTo>
                  <a:lnTo>
                    <a:pt x="95250" y="38100"/>
                  </a:lnTo>
                  <a:lnTo>
                    <a:pt x="95250" y="76200"/>
                  </a:lnTo>
                  <a:lnTo>
                    <a:pt x="114300" y="76200"/>
                  </a:lnTo>
                  <a:lnTo>
                    <a:pt x="114300" y="38100"/>
                  </a:lnTo>
                  <a:close/>
                </a:path>
                <a:path w="570865" h="2274570">
                  <a:moveTo>
                    <a:pt x="304546" y="38100"/>
                  </a:moveTo>
                  <a:lnTo>
                    <a:pt x="114300" y="38100"/>
                  </a:lnTo>
                  <a:lnTo>
                    <a:pt x="114300" y="76200"/>
                  </a:lnTo>
                  <a:lnTo>
                    <a:pt x="266446" y="76200"/>
                  </a:lnTo>
                  <a:lnTo>
                    <a:pt x="266446" y="57150"/>
                  </a:lnTo>
                  <a:lnTo>
                    <a:pt x="304546" y="57150"/>
                  </a:lnTo>
                  <a:lnTo>
                    <a:pt x="304546" y="38100"/>
                  </a:lnTo>
                  <a:close/>
                </a:path>
                <a:path w="570865" h="2274570">
                  <a:moveTo>
                    <a:pt x="304546" y="57150"/>
                  </a:moveTo>
                  <a:lnTo>
                    <a:pt x="266446" y="57150"/>
                  </a:lnTo>
                  <a:lnTo>
                    <a:pt x="285496" y="76200"/>
                  </a:lnTo>
                  <a:lnTo>
                    <a:pt x="304546" y="76200"/>
                  </a:lnTo>
                  <a:lnTo>
                    <a:pt x="304546" y="57150"/>
                  </a:lnTo>
                  <a:close/>
                </a:path>
              </a:pathLst>
            </a:custGeom>
            <a:solidFill>
              <a:srgbClr val="FF6600"/>
            </a:solidFill>
          </p:spPr>
          <p:txBody>
            <a:bodyPr wrap="square" lIns="0" tIns="0" rIns="0" bIns="0" rtlCol="0"/>
            <a:lstStyle/>
            <a:p>
              <a:endParaRPr/>
            </a:p>
          </p:txBody>
        </p:sp>
        <p:sp>
          <p:nvSpPr>
            <p:cNvPr id="64" name="object 64"/>
            <p:cNvSpPr/>
            <p:nvPr/>
          </p:nvSpPr>
          <p:spPr>
            <a:xfrm>
              <a:off x="4848605" y="2506852"/>
              <a:ext cx="1028065" cy="114300"/>
            </a:xfrm>
            <a:custGeom>
              <a:avLst/>
              <a:gdLst/>
              <a:ahLst/>
              <a:cxnLst/>
              <a:rect l="l" t="t" r="r" b="b"/>
              <a:pathLst>
                <a:path w="1028064" h="114300">
                  <a:moveTo>
                    <a:pt x="114300" y="0"/>
                  </a:moveTo>
                  <a:lnTo>
                    <a:pt x="0" y="57150"/>
                  </a:lnTo>
                  <a:lnTo>
                    <a:pt x="114300" y="114300"/>
                  </a:lnTo>
                  <a:lnTo>
                    <a:pt x="114300" y="76200"/>
                  </a:lnTo>
                  <a:lnTo>
                    <a:pt x="95250" y="76200"/>
                  </a:lnTo>
                  <a:lnTo>
                    <a:pt x="95250" y="38100"/>
                  </a:lnTo>
                  <a:lnTo>
                    <a:pt x="114300" y="38100"/>
                  </a:lnTo>
                  <a:lnTo>
                    <a:pt x="114300" y="0"/>
                  </a:lnTo>
                  <a:close/>
                </a:path>
                <a:path w="1028064" h="114300">
                  <a:moveTo>
                    <a:pt x="114300" y="38100"/>
                  </a:moveTo>
                  <a:lnTo>
                    <a:pt x="95250" y="38100"/>
                  </a:lnTo>
                  <a:lnTo>
                    <a:pt x="95250" y="76200"/>
                  </a:lnTo>
                  <a:lnTo>
                    <a:pt x="114300" y="76200"/>
                  </a:lnTo>
                  <a:lnTo>
                    <a:pt x="114300" y="38100"/>
                  </a:lnTo>
                  <a:close/>
                </a:path>
                <a:path w="1028064" h="114300">
                  <a:moveTo>
                    <a:pt x="494792" y="38100"/>
                  </a:moveTo>
                  <a:lnTo>
                    <a:pt x="114300" y="38100"/>
                  </a:lnTo>
                  <a:lnTo>
                    <a:pt x="114300" y="76200"/>
                  </a:lnTo>
                  <a:lnTo>
                    <a:pt x="532892" y="76200"/>
                  </a:lnTo>
                  <a:lnTo>
                    <a:pt x="532892" y="74802"/>
                  </a:lnTo>
                  <a:lnTo>
                    <a:pt x="513842" y="74802"/>
                  </a:lnTo>
                  <a:lnTo>
                    <a:pt x="531495" y="57150"/>
                  </a:lnTo>
                  <a:lnTo>
                    <a:pt x="494792" y="57150"/>
                  </a:lnTo>
                  <a:lnTo>
                    <a:pt x="494792" y="38100"/>
                  </a:lnTo>
                  <a:close/>
                </a:path>
                <a:path w="1028064" h="114300">
                  <a:moveTo>
                    <a:pt x="532892" y="55752"/>
                  </a:moveTo>
                  <a:lnTo>
                    <a:pt x="513842" y="74802"/>
                  </a:lnTo>
                  <a:lnTo>
                    <a:pt x="532892" y="74802"/>
                  </a:lnTo>
                  <a:lnTo>
                    <a:pt x="532892" y="55752"/>
                  </a:lnTo>
                  <a:close/>
                </a:path>
                <a:path w="1028064" h="114300">
                  <a:moveTo>
                    <a:pt x="1027684" y="55752"/>
                  </a:moveTo>
                  <a:lnTo>
                    <a:pt x="532892" y="55752"/>
                  </a:lnTo>
                  <a:lnTo>
                    <a:pt x="532892" y="74802"/>
                  </a:lnTo>
                  <a:lnTo>
                    <a:pt x="1027684" y="74802"/>
                  </a:lnTo>
                  <a:lnTo>
                    <a:pt x="1027684" y="55752"/>
                  </a:lnTo>
                  <a:close/>
                </a:path>
                <a:path w="1028064" h="114300">
                  <a:moveTo>
                    <a:pt x="1027684" y="36702"/>
                  </a:moveTo>
                  <a:lnTo>
                    <a:pt x="494792" y="36702"/>
                  </a:lnTo>
                  <a:lnTo>
                    <a:pt x="494792" y="57150"/>
                  </a:lnTo>
                  <a:lnTo>
                    <a:pt x="513842" y="38100"/>
                  </a:lnTo>
                  <a:lnTo>
                    <a:pt x="1027684" y="38100"/>
                  </a:lnTo>
                  <a:lnTo>
                    <a:pt x="1027684" y="36702"/>
                  </a:lnTo>
                  <a:close/>
                </a:path>
                <a:path w="1028064" h="114300">
                  <a:moveTo>
                    <a:pt x="1027684" y="38100"/>
                  </a:moveTo>
                  <a:lnTo>
                    <a:pt x="513842" y="38100"/>
                  </a:lnTo>
                  <a:lnTo>
                    <a:pt x="494792" y="57150"/>
                  </a:lnTo>
                  <a:lnTo>
                    <a:pt x="531495" y="57150"/>
                  </a:lnTo>
                  <a:lnTo>
                    <a:pt x="532892" y="55752"/>
                  </a:lnTo>
                  <a:lnTo>
                    <a:pt x="1027684" y="55752"/>
                  </a:lnTo>
                  <a:lnTo>
                    <a:pt x="1027684" y="38100"/>
                  </a:lnTo>
                  <a:close/>
                </a:path>
              </a:pathLst>
            </a:custGeom>
            <a:solidFill>
              <a:srgbClr val="3399FF"/>
            </a:solidFill>
          </p:spPr>
          <p:txBody>
            <a:bodyPr wrap="square" lIns="0" tIns="0" rIns="0" bIns="0" rtlCol="0"/>
            <a:lstStyle/>
            <a:p>
              <a:endParaRPr/>
            </a:p>
          </p:txBody>
        </p:sp>
        <p:sp>
          <p:nvSpPr>
            <p:cNvPr id="65" name="object 65"/>
            <p:cNvSpPr/>
            <p:nvPr/>
          </p:nvSpPr>
          <p:spPr>
            <a:xfrm>
              <a:off x="2728722" y="2215134"/>
              <a:ext cx="510540" cy="364490"/>
            </a:xfrm>
            <a:custGeom>
              <a:avLst/>
              <a:gdLst/>
              <a:ahLst/>
              <a:cxnLst/>
              <a:rect l="l" t="t" r="r" b="b"/>
              <a:pathLst>
                <a:path w="510539" h="364489">
                  <a:moveTo>
                    <a:pt x="104654" y="49774"/>
                  </a:moveTo>
                  <a:lnTo>
                    <a:pt x="82811" y="81014"/>
                  </a:lnTo>
                  <a:lnTo>
                    <a:pt x="488695" y="364363"/>
                  </a:lnTo>
                  <a:lnTo>
                    <a:pt x="510413" y="333120"/>
                  </a:lnTo>
                  <a:lnTo>
                    <a:pt x="104654" y="49774"/>
                  </a:lnTo>
                  <a:close/>
                </a:path>
                <a:path w="510539" h="364489">
                  <a:moveTo>
                    <a:pt x="0" y="0"/>
                  </a:moveTo>
                  <a:lnTo>
                    <a:pt x="60959" y="112267"/>
                  </a:lnTo>
                  <a:lnTo>
                    <a:pt x="82811" y="81014"/>
                  </a:lnTo>
                  <a:lnTo>
                    <a:pt x="67182" y="70103"/>
                  </a:lnTo>
                  <a:lnTo>
                    <a:pt x="89026" y="38862"/>
                  </a:lnTo>
                  <a:lnTo>
                    <a:pt x="112284" y="38862"/>
                  </a:lnTo>
                  <a:lnTo>
                    <a:pt x="126491" y="18541"/>
                  </a:lnTo>
                  <a:lnTo>
                    <a:pt x="0" y="0"/>
                  </a:lnTo>
                  <a:close/>
                </a:path>
                <a:path w="510539" h="364489">
                  <a:moveTo>
                    <a:pt x="89026" y="38862"/>
                  </a:moveTo>
                  <a:lnTo>
                    <a:pt x="67182" y="70103"/>
                  </a:lnTo>
                  <a:lnTo>
                    <a:pt x="82811" y="81014"/>
                  </a:lnTo>
                  <a:lnTo>
                    <a:pt x="104654" y="49774"/>
                  </a:lnTo>
                  <a:lnTo>
                    <a:pt x="89026" y="38862"/>
                  </a:lnTo>
                  <a:close/>
                </a:path>
                <a:path w="510539" h="364489">
                  <a:moveTo>
                    <a:pt x="112284" y="38862"/>
                  </a:moveTo>
                  <a:lnTo>
                    <a:pt x="89026" y="38862"/>
                  </a:lnTo>
                  <a:lnTo>
                    <a:pt x="104654" y="49774"/>
                  </a:lnTo>
                  <a:lnTo>
                    <a:pt x="112284" y="38862"/>
                  </a:lnTo>
                  <a:close/>
                </a:path>
              </a:pathLst>
            </a:custGeom>
            <a:solidFill>
              <a:srgbClr val="A6A6A6"/>
            </a:solidFill>
          </p:spPr>
          <p:txBody>
            <a:bodyPr wrap="square" lIns="0" tIns="0" rIns="0" bIns="0" rtlCol="0"/>
            <a:lstStyle/>
            <a:p>
              <a:endParaRPr/>
            </a:p>
          </p:txBody>
        </p:sp>
        <p:pic>
          <p:nvPicPr>
            <p:cNvPr id="66" name="object 66"/>
            <p:cNvPicPr/>
            <p:nvPr/>
          </p:nvPicPr>
          <p:blipFill>
            <a:blip r:embed="rId25" cstate="print"/>
            <a:stretch>
              <a:fillRect/>
            </a:stretch>
          </p:blipFill>
          <p:spPr>
            <a:xfrm>
              <a:off x="2328672" y="1592580"/>
              <a:ext cx="798576" cy="621791"/>
            </a:xfrm>
            <a:prstGeom prst="rect">
              <a:avLst/>
            </a:prstGeom>
          </p:spPr>
        </p:pic>
      </p:grpSp>
      <p:sp>
        <p:nvSpPr>
          <p:cNvPr id="67" name="object 67"/>
          <p:cNvSpPr txBox="1"/>
          <p:nvPr/>
        </p:nvSpPr>
        <p:spPr>
          <a:xfrm>
            <a:off x="6290184" y="2167508"/>
            <a:ext cx="471805" cy="258404"/>
          </a:xfrm>
          <a:prstGeom prst="rect">
            <a:avLst/>
          </a:prstGeom>
        </p:spPr>
        <p:txBody>
          <a:bodyPr vert="horz" wrap="square" lIns="0" tIns="12065" rIns="0" bIns="0" rtlCol="0">
            <a:spAutoFit/>
          </a:bodyPr>
          <a:lstStyle/>
          <a:p>
            <a:pPr marL="38100">
              <a:spcBef>
                <a:spcPts val="95"/>
              </a:spcBef>
            </a:pPr>
            <a:r>
              <a:rPr sz="1600" b="1" spc="-25" dirty="0">
                <a:latin typeface="Meiryo UI"/>
                <a:cs typeface="Meiryo UI"/>
              </a:rPr>
              <a:t>CO</a:t>
            </a:r>
            <a:r>
              <a:rPr sz="1575" b="1" spc="-37" baseline="-21164" dirty="0">
                <a:latin typeface="Meiryo UI"/>
                <a:cs typeface="Meiryo UI"/>
              </a:rPr>
              <a:t>2</a:t>
            </a:r>
            <a:endParaRPr sz="1575" baseline="-21164">
              <a:latin typeface="Meiryo UI"/>
              <a:cs typeface="Meiryo UI"/>
            </a:endParaRPr>
          </a:p>
        </p:txBody>
      </p:sp>
      <p:sp>
        <p:nvSpPr>
          <p:cNvPr id="68" name="object 68"/>
          <p:cNvSpPr txBox="1"/>
          <p:nvPr/>
        </p:nvSpPr>
        <p:spPr>
          <a:xfrm>
            <a:off x="4576953" y="1638680"/>
            <a:ext cx="1270000" cy="372346"/>
          </a:xfrm>
          <a:prstGeom prst="rect">
            <a:avLst/>
          </a:prstGeom>
        </p:spPr>
        <p:txBody>
          <a:bodyPr vert="horz" wrap="square" lIns="0" tIns="12065" rIns="0" bIns="0" rtlCol="0">
            <a:spAutoFit/>
          </a:bodyPr>
          <a:lstStyle/>
          <a:p>
            <a:pPr algn="ctr">
              <a:lnSpc>
                <a:spcPts val="1920"/>
              </a:lnSpc>
              <a:spcBef>
                <a:spcPts val="95"/>
              </a:spcBef>
            </a:pPr>
            <a:r>
              <a:rPr sz="1600" b="1" spc="-30" dirty="0">
                <a:latin typeface="Meiryo UI"/>
                <a:cs typeface="Meiryo UI"/>
              </a:rPr>
              <a:t>溶融塩電解</a:t>
            </a:r>
            <a:endParaRPr sz="1600">
              <a:latin typeface="Meiryo UI"/>
              <a:cs typeface="Meiryo UI"/>
            </a:endParaRPr>
          </a:p>
          <a:p>
            <a:pPr algn="ctr">
              <a:lnSpc>
                <a:spcPts val="960"/>
              </a:lnSpc>
            </a:pPr>
            <a:r>
              <a:rPr sz="800" u="sng" spc="-10" dirty="0">
                <a:solidFill>
                  <a:srgbClr val="6B9F24"/>
                </a:solidFill>
                <a:uFill>
                  <a:solidFill>
                    <a:srgbClr val="6B9F24"/>
                  </a:solidFill>
                </a:uFill>
                <a:latin typeface="Meiryo UI"/>
                <a:cs typeface="Meiryo UI"/>
                <a:hlinkClick r:id="rId26"/>
              </a:rPr>
              <a:t>http://www.imsep.co.jp/</a:t>
            </a:r>
            <a:endParaRPr sz="800">
              <a:latin typeface="Meiryo UI"/>
              <a:cs typeface="Meiryo UI"/>
            </a:endParaRPr>
          </a:p>
        </p:txBody>
      </p:sp>
      <p:sp>
        <p:nvSpPr>
          <p:cNvPr id="69" name="object 69"/>
          <p:cNvSpPr txBox="1"/>
          <p:nvPr/>
        </p:nvSpPr>
        <p:spPr>
          <a:xfrm>
            <a:off x="1183683" y="537518"/>
            <a:ext cx="9810115" cy="919098"/>
          </a:xfrm>
          <a:prstGeom prst="rect">
            <a:avLst/>
          </a:prstGeom>
          <a:solidFill>
            <a:srgbClr val="F1F1F1"/>
          </a:solidFill>
          <a:ln w="9525">
            <a:solidFill>
              <a:srgbClr val="000000"/>
            </a:solidFill>
          </a:ln>
        </p:spPr>
        <p:txBody>
          <a:bodyPr vert="horz" wrap="square" lIns="0" tIns="45720" rIns="0" bIns="0" rtlCol="0">
            <a:spAutoFit/>
          </a:bodyPr>
          <a:lstStyle/>
          <a:p>
            <a:pPr marL="1905" algn="ctr">
              <a:spcBef>
                <a:spcPts val="360"/>
              </a:spcBef>
              <a:tabLst>
                <a:tab pos="3886835" algn="l"/>
              </a:tabLst>
            </a:pPr>
            <a:r>
              <a:rPr sz="2000" b="1" dirty="0">
                <a:latin typeface="Meiryo UI"/>
                <a:cs typeface="Meiryo UI"/>
              </a:rPr>
              <a:t>【再エ</a:t>
            </a:r>
            <a:r>
              <a:rPr sz="2000" b="1" spc="-15" dirty="0">
                <a:latin typeface="Meiryo UI"/>
                <a:cs typeface="Meiryo UI"/>
              </a:rPr>
              <a:t>ネ</a:t>
            </a:r>
            <a:r>
              <a:rPr sz="2000" b="1" dirty="0">
                <a:latin typeface="Meiryo UI"/>
                <a:cs typeface="Meiryo UI"/>
              </a:rPr>
              <a:t>電力</a:t>
            </a:r>
            <a:r>
              <a:rPr sz="2000" b="1" spc="-15" dirty="0">
                <a:latin typeface="Meiryo UI"/>
                <a:cs typeface="Meiryo UI"/>
              </a:rPr>
              <a:t> </a:t>
            </a:r>
            <a:r>
              <a:rPr sz="2000" b="1" dirty="0">
                <a:latin typeface="Meiryo UI"/>
                <a:cs typeface="Meiryo UI"/>
              </a:rPr>
              <a:t>+</a:t>
            </a:r>
            <a:r>
              <a:rPr sz="2000" b="1" spc="-5" dirty="0">
                <a:latin typeface="Meiryo UI"/>
                <a:cs typeface="Meiryo UI"/>
              </a:rPr>
              <a:t> </a:t>
            </a:r>
            <a:r>
              <a:rPr sz="2000" b="1" spc="-10" dirty="0">
                <a:latin typeface="Meiryo UI"/>
                <a:cs typeface="Meiryo UI"/>
              </a:rPr>
              <a:t>空</a:t>
            </a:r>
            <a:r>
              <a:rPr sz="2000" b="1" dirty="0">
                <a:latin typeface="Meiryo UI"/>
                <a:cs typeface="Meiryo UI"/>
              </a:rPr>
              <a:t>気</a:t>
            </a:r>
            <a:r>
              <a:rPr sz="2000" b="1" spc="-5" dirty="0">
                <a:latin typeface="Meiryo UI"/>
                <a:cs typeface="Meiryo UI"/>
              </a:rPr>
              <a:t> </a:t>
            </a:r>
            <a:r>
              <a:rPr sz="2000" b="1" dirty="0">
                <a:latin typeface="Meiryo UI"/>
                <a:cs typeface="Meiryo UI"/>
              </a:rPr>
              <a:t>+ </a:t>
            </a:r>
            <a:r>
              <a:rPr sz="2000" b="1" spc="-10" dirty="0">
                <a:latin typeface="Meiryo UI"/>
                <a:cs typeface="Meiryo UI"/>
              </a:rPr>
              <a:t>食品残渣</a:t>
            </a:r>
            <a:r>
              <a:rPr sz="2000" b="1" spc="-50" dirty="0">
                <a:latin typeface="Meiryo UI"/>
                <a:cs typeface="Meiryo UI"/>
              </a:rPr>
              <a:t>】</a:t>
            </a:r>
            <a:r>
              <a:rPr sz="2000" b="1" dirty="0">
                <a:latin typeface="Meiryo UI"/>
                <a:cs typeface="Meiryo UI"/>
              </a:rPr>
              <a:t>	</a:t>
            </a:r>
            <a:r>
              <a:rPr sz="2000" b="1" spc="-50" dirty="0">
                <a:latin typeface="Meiryo UI"/>
                <a:cs typeface="Meiryo UI"/>
              </a:rPr>
              <a:t>✖</a:t>
            </a:r>
            <a:endParaRPr sz="2000">
              <a:latin typeface="Meiryo UI"/>
              <a:cs typeface="Meiryo UI"/>
            </a:endParaRPr>
          </a:p>
          <a:p>
            <a:pPr marL="1905" algn="ctr">
              <a:lnSpc>
                <a:spcPts val="2400"/>
              </a:lnSpc>
              <a:spcBef>
                <a:spcPts val="5"/>
              </a:spcBef>
            </a:pPr>
            <a:r>
              <a:rPr sz="2000" b="1" spc="-10" dirty="0">
                <a:latin typeface="Meiryo UI"/>
                <a:cs typeface="Meiryo UI"/>
              </a:rPr>
              <a:t>【マイニング + </a:t>
            </a:r>
            <a:r>
              <a:rPr sz="2000" b="1" dirty="0">
                <a:latin typeface="Meiryo UI"/>
                <a:cs typeface="Meiryo UI"/>
              </a:rPr>
              <a:t>DAC</a:t>
            </a:r>
            <a:r>
              <a:rPr sz="2000" b="1" spc="-35" dirty="0">
                <a:latin typeface="Meiryo UI"/>
                <a:cs typeface="Meiryo UI"/>
              </a:rPr>
              <a:t> + 溶融塩電解 + アクアポニックス + ハスクレイ + コンポスト】</a:t>
            </a:r>
            <a:endParaRPr sz="2000">
              <a:latin typeface="Meiryo UI"/>
              <a:cs typeface="Meiryo UI"/>
            </a:endParaRPr>
          </a:p>
          <a:p>
            <a:pPr marL="635" algn="ctr">
              <a:lnSpc>
                <a:spcPts val="2160"/>
              </a:lnSpc>
              <a:tabLst>
                <a:tab pos="381635" algn="l"/>
              </a:tabLst>
            </a:pPr>
            <a:r>
              <a:rPr b="1" spc="-50" dirty="0">
                <a:latin typeface="Meiryo UI"/>
                <a:cs typeface="Meiryo UI"/>
              </a:rPr>
              <a:t>＝</a:t>
            </a:r>
            <a:r>
              <a:rPr b="1" dirty="0">
                <a:latin typeface="Meiryo UI"/>
                <a:cs typeface="Meiryo UI"/>
              </a:rPr>
              <a:t>	</a:t>
            </a:r>
            <a:r>
              <a:rPr b="1" spc="-10" dirty="0">
                <a:latin typeface="Meiryo UI"/>
                <a:cs typeface="Meiryo UI"/>
              </a:rPr>
              <a:t>ビットコイン ＋ ダイヤ + 魚・キャビア</a:t>
            </a:r>
            <a:r>
              <a:rPr sz="1200" b="1" spc="5" dirty="0">
                <a:latin typeface="Meiryo UI"/>
                <a:cs typeface="Meiryo UI"/>
              </a:rPr>
              <a:t>(黒いダイヤ) </a:t>
            </a:r>
            <a:r>
              <a:rPr b="1" spc="-25" dirty="0">
                <a:latin typeface="Meiryo UI"/>
                <a:cs typeface="Meiryo UI"/>
              </a:rPr>
              <a:t>＋ 野菜・ブルーベリー</a:t>
            </a:r>
            <a:r>
              <a:rPr sz="1200" b="1" spc="-20" dirty="0">
                <a:latin typeface="Meiryo UI"/>
                <a:cs typeface="Meiryo UI"/>
              </a:rPr>
              <a:t>(青いダイヤ) </a:t>
            </a:r>
            <a:r>
              <a:rPr b="1" spc="-15" dirty="0">
                <a:latin typeface="Meiryo UI"/>
                <a:cs typeface="Meiryo UI"/>
              </a:rPr>
              <a:t>+ カーボンネガティブ</a:t>
            </a:r>
            <a:endParaRPr>
              <a:latin typeface="Meiryo UI"/>
              <a:cs typeface="Meiryo UI"/>
            </a:endParaRPr>
          </a:p>
        </p:txBody>
      </p:sp>
      <p:grpSp>
        <p:nvGrpSpPr>
          <p:cNvPr id="70" name="object 70"/>
          <p:cNvGrpSpPr/>
          <p:nvPr/>
        </p:nvGrpSpPr>
        <p:grpSpPr>
          <a:xfrm>
            <a:off x="5582412" y="4184903"/>
            <a:ext cx="1470025" cy="2498090"/>
            <a:chOff x="4439411" y="4184903"/>
            <a:chExt cx="1470025" cy="2498090"/>
          </a:xfrm>
        </p:grpSpPr>
        <p:pic>
          <p:nvPicPr>
            <p:cNvPr id="71" name="object 71"/>
            <p:cNvPicPr/>
            <p:nvPr/>
          </p:nvPicPr>
          <p:blipFill>
            <a:blip r:embed="rId27" cstate="print"/>
            <a:stretch>
              <a:fillRect/>
            </a:stretch>
          </p:blipFill>
          <p:spPr>
            <a:xfrm>
              <a:off x="4439411" y="6138671"/>
              <a:ext cx="563879" cy="544068"/>
            </a:xfrm>
            <a:prstGeom prst="rect">
              <a:avLst/>
            </a:prstGeom>
          </p:spPr>
        </p:pic>
        <p:pic>
          <p:nvPicPr>
            <p:cNvPr id="72" name="object 72"/>
            <p:cNvPicPr/>
            <p:nvPr/>
          </p:nvPicPr>
          <p:blipFill>
            <a:blip r:embed="rId28" cstate="print"/>
            <a:stretch>
              <a:fillRect/>
            </a:stretch>
          </p:blipFill>
          <p:spPr>
            <a:xfrm>
              <a:off x="5116067" y="4184903"/>
              <a:ext cx="793176" cy="684979"/>
            </a:xfrm>
            <a:prstGeom prst="rect">
              <a:avLst/>
            </a:prstGeom>
          </p:spPr>
        </p:pic>
      </p:grpSp>
      <p:sp>
        <p:nvSpPr>
          <p:cNvPr id="73" name="object 73"/>
          <p:cNvSpPr txBox="1"/>
          <p:nvPr/>
        </p:nvSpPr>
        <p:spPr>
          <a:xfrm>
            <a:off x="6905372" y="1594230"/>
            <a:ext cx="1614805" cy="372346"/>
          </a:xfrm>
          <a:prstGeom prst="rect">
            <a:avLst/>
          </a:prstGeom>
        </p:spPr>
        <p:txBody>
          <a:bodyPr vert="horz" wrap="square" lIns="0" tIns="12065" rIns="0" bIns="0" rtlCol="0">
            <a:spAutoFit/>
          </a:bodyPr>
          <a:lstStyle/>
          <a:p>
            <a:pPr algn="ctr">
              <a:lnSpc>
                <a:spcPts val="1920"/>
              </a:lnSpc>
              <a:spcBef>
                <a:spcPts val="95"/>
              </a:spcBef>
            </a:pPr>
            <a:r>
              <a:rPr sz="1600" b="1" spc="-25" dirty="0">
                <a:latin typeface="Meiryo UI"/>
                <a:cs typeface="Meiryo UI"/>
              </a:rPr>
              <a:t>DAC</a:t>
            </a:r>
            <a:endParaRPr sz="1600">
              <a:latin typeface="Meiryo UI"/>
              <a:cs typeface="Meiryo UI"/>
            </a:endParaRPr>
          </a:p>
          <a:p>
            <a:pPr algn="ctr">
              <a:lnSpc>
                <a:spcPts val="960"/>
              </a:lnSpc>
            </a:pPr>
            <a:r>
              <a:rPr sz="800" u="sng" spc="-10" dirty="0">
                <a:solidFill>
                  <a:srgbClr val="6B9F24"/>
                </a:solidFill>
                <a:uFill>
                  <a:solidFill>
                    <a:srgbClr val="6B9F24"/>
                  </a:solidFill>
                </a:uFill>
                <a:latin typeface="Meiryo UI"/>
                <a:cs typeface="Meiryo UI"/>
                <a:hlinkClick r:id="rId29"/>
              </a:rPr>
              <a:t>https://syncmof.com/company/</a:t>
            </a:r>
            <a:endParaRPr sz="800">
              <a:latin typeface="Meiryo UI"/>
              <a:cs typeface="Meiryo UI"/>
            </a:endParaRPr>
          </a:p>
        </p:txBody>
      </p:sp>
      <p:sp>
        <p:nvSpPr>
          <p:cNvPr id="74" name="object 74"/>
          <p:cNvSpPr txBox="1"/>
          <p:nvPr/>
        </p:nvSpPr>
        <p:spPr>
          <a:xfrm>
            <a:off x="4165220" y="6420103"/>
            <a:ext cx="1313815" cy="258404"/>
          </a:xfrm>
          <a:prstGeom prst="rect">
            <a:avLst/>
          </a:prstGeom>
        </p:spPr>
        <p:txBody>
          <a:bodyPr vert="horz" wrap="square" lIns="0" tIns="12065" rIns="0" bIns="0" rtlCol="0">
            <a:spAutoFit/>
          </a:bodyPr>
          <a:lstStyle/>
          <a:p>
            <a:pPr marL="12700">
              <a:spcBef>
                <a:spcPts val="95"/>
              </a:spcBef>
            </a:pPr>
            <a:r>
              <a:rPr sz="1600" b="1" spc="-30" dirty="0">
                <a:latin typeface="Meiryo UI"/>
                <a:cs typeface="Meiryo UI"/>
              </a:rPr>
              <a:t>アクアポニックス</a:t>
            </a:r>
            <a:endParaRPr sz="1600">
              <a:latin typeface="Meiryo UI"/>
              <a:cs typeface="Meiryo UI"/>
            </a:endParaRPr>
          </a:p>
        </p:txBody>
      </p:sp>
      <p:grpSp>
        <p:nvGrpSpPr>
          <p:cNvPr id="75" name="object 75"/>
          <p:cNvGrpSpPr/>
          <p:nvPr/>
        </p:nvGrpSpPr>
        <p:grpSpPr>
          <a:xfrm>
            <a:off x="2199132" y="4394453"/>
            <a:ext cx="3106420" cy="2463800"/>
            <a:chOff x="1056132" y="4394453"/>
            <a:chExt cx="3106420" cy="2463800"/>
          </a:xfrm>
        </p:grpSpPr>
        <p:pic>
          <p:nvPicPr>
            <p:cNvPr id="76" name="object 76"/>
            <p:cNvPicPr/>
            <p:nvPr/>
          </p:nvPicPr>
          <p:blipFill>
            <a:blip r:embed="rId30" cstate="print"/>
            <a:stretch>
              <a:fillRect/>
            </a:stretch>
          </p:blipFill>
          <p:spPr>
            <a:xfrm>
              <a:off x="1056132" y="4760975"/>
              <a:ext cx="1912620" cy="2097024"/>
            </a:xfrm>
            <a:prstGeom prst="rect">
              <a:avLst/>
            </a:prstGeom>
          </p:spPr>
        </p:pic>
        <p:pic>
          <p:nvPicPr>
            <p:cNvPr id="77" name="object 77"/>
            <p:cNvPicPr/>
            <p:nvPr/>
          </p:nvPicPr>
          <p:blipFill>
            <a:blip r:embed="rId31" cstate="print"/>
            <a:stretch>
              <a:fillRect/>
            </a:stretch>
          </p:blipFill>
          <p:spPr>
            <a:xfrm>
              <a:off x="1092708" y="4797550"/>
              <a:ext cx="1790700" cy="2022346"/>
            </a:xfrm>
            <a:prstGeom prst="rect">
              <a:avLst/>
            </a:prstGeom>
          </p:spPr>
        </p:pic>
        <p:sp>
          <p:nvSpPr>
            <p:cNvPr id="78" name="object 78"/>
            <p:cNvSpPr/>
            <p:nvPr/>
          </p:nvSpPr>
          <p:spPr>
            <a:xfrm>
              <a:off x="1087945" y="4792789"/>
              <a:ext cx="1800225" cy="2032000"/>
            </a:xfrm>
            <a:custGeom>
              <a:avLst/>
              <a:gdLst/>
              <a:ahLst/>
              <a:cxnLst/>
              <a:rect l="l" t="t" r="r" b="b"/>
              <a:pathLst>
                <a:path w="1800225" h="2032000">
                  <a:moveTo>
                    <a:pt x="0" y="2031873"/>
                  </a:moveTo>
                  <a:lnTo>
                    <a:pt x="1800225" y="2031873"/>
                  </a:lnTo>
                  <a:lnTo>
                    <a:pt x="1800225" y="0"/>
                  </a:lnTo>
                  <a:lnTo>
                    <a:pt x="0" y="0"/>
                  </a:lnTo>
                  <a:lnTo>
                    <a:pt x="0" y="2031873"/>
                  </a:lnTo>
                  <a:close/>
                </a:path>
              </a:pathLst>
            </a:custGeom>
            <a:ln w="9524">
              <a:solidFill>
                <a:srgbClr val="000000"/>
              </a:solidFill>
            </a:ln>
          </p:spPr>
          <p:txBody>
            <a:bodyPr wrap="square" lIns="0" tIns="0" rIns="0" bIns="0" rtlCol="0"/>
            <a:lstStyle/>
            <a:p>
              <a:endParaRPr/>
            </a:p>
          </p:txBody>
        </p:sp>
        <p:sp>
          <p:nvSpPr>
            <p:cNvPr id="79" name="object 79"/>
            <p:cNvSpPr/>
            <p:nvPr/>
          </p:nvSpPr>
          <p:spPr>
            <a:xfrm>
              <a:off x="1624711" y="4394453"/>
              <a:ext cx="2538095" cy="1344295"/>
            </a:xfrm>
            <a:custGeom>
              <a:avLst/>
              <a:gdLst/>
              <a:ahLst/>
              <a:cxnLst/>
              <a:rect l="l" t="t" r="r" b="b"/>
              <a:pathLst>
                <a:path w="2538095" h="1344295">
                  <a:moveTo>
                    <a:pt x="2471767" y="1248576"/>
                  </a:moveTo>
                  <a:lnTo>
                    <a:pt x="2435098" y="1266444"/>
                  </a:lnTo>
                  <a:lnTo>
                    <a:pt x="2536571" y="1344168"/>
                  </a:lnTo>
                  <a:lnTo>
                    <a:pt x="2537343" y="1266444"/>
                  </a:lnTo>
                  <a:lnTo>
                    <a:pt x="2537365" y="1264272"/>
                  </a:lnTo>
                  <a:lnTo>
                    <a:pt x="2476754" y="1264272"/>
                  </a:lnTo>
                  <a:lnTo>
                    <a:pt x="2471767" y="1248576"/>
                  </a:lnTo>
                  <a:close/>
                </a:path>
                <a:path w="2538095" h="1344295">
                  <a:moveTo>
                    <a:pt x="2506378" y="1231711"/>
                  </a:moveTo>
                  <a:lnTo>
                    <a:pt x="2471767" y="1248576"/>
                  </a:lnTo>
                  <a:lnTo>
                    <a:pt x="2476754" y="1264272"/>
                  </a:lnTo>
                  <a:lnTo>
                    <a:pt x="2513076" y="1252791"/>
                  </a:lnTo>
                  <a:lnTo>
                    <a:pt x="2506378" y="1231711"/>
                  </a:lnTo>
                  <a:close/>
                </a:path>
                <a:path w="2538095" h="1344295">
                  <a:moveTo>
                    <a:pt x="2537841" y="1216380"/>
                  </a:moveTo>
                  <a:lnTo>
                    <a:pt x="2506378" y="1231711"/>
                  </a:lnTo>
                  <a:lnTo>
                    <a:pt x="2513076" y="1252791"/>
                  </a:lnTo>
                  <a:lnTo>
                    <a:pt x="2476754" y="1264272"/>
                  </a:lnTo>
                  <a:lnTo>
                    <a:pt x="2537365" y="1264272"/>
                  </a:lnTo>
                  <a:lnTo>
                    <a:pt x="2537688" y="1231711"/>
                  </a:lnTo>
                  <a:lnTo>
                    <a:pt x="2537803" y="1220183"/>
                  </a:lnTo>
                  <a:lnTo>
                    <a:pt x="2537841" y="1216380"/>
                  </a:lnTo>
                  <a:close/>
                </a:path>
                <a:path w="2538095" h="1344295">
                  <a:moveTo>
                    <a:pt x="28575" y="0"/>
                  </a:moveTo>
                  <a:lnTo>
                    <a:pt x="14224" y="45720"/>
                  </a:lnTo>
                  <a:lnTo>
                    <a:pt x="4825" y="89789"/>
                  </a:lnTo>
                  <a:lnTo>
                    <a:pt x="253" y="131699"/>
                  </a:lnTo>
                  <a:lnTo>
                    <a:pt x="0" y="151892"/>
                  </a:lnTo>
                  <a:lnTo>
                    <a:pt x="702" y="169799"/>
                  </a:lnTo>
                  <a:lnTo>
                    <a:pt x="761" y="171323"/>
                  </a:lnTo>
                  <a:lnTo>
                    <a:pt x="9778" y="226949"/>
                  </a:lnTo>
                  <a:lnTo>
                    <a:pt x="28066" y="278003"/>
                  </a:lnTo>
                  <a:lnTo>
                    <a:pt x="54737" y="324612"/>
                  </a:lnTo>
                  <a:lnTo>
                    <a:pt x="88264" y="367157"/>
                  </a:lnTo>
                  <a:lnTo>
                    <a:pt x="127507" y="406273"/>
                  </a:lnTo>
                  <a:lnTo>
                    <a:pt x="171450" y="442468"/>
                  </a:lnTo>
                  <a:lnTo>
                    <a:pt x="203072" y="465582"/>
                  </a:lnTo>
                  <a:lnTo>
                    <a:pt x="235965" y="487934"/>
                  </a:lnTo>
                  <a:lnTo>
                    <a:pt x="270001" y="509651"/>
                  </a:lnTo>
                  <a:lnTo>
                    <a:pt x="307720" y="530733"/>
                  </a:lnTo>
                  <a:lnTo>
                    <a:pt x="349757" y="550164"/>
                  </a:lnTo>
                  <a:lnTo>
                    <a:pt x="395096" y="567817"/>
                  </a:lnTo>
                  <a:lnTo>
                    <a:pt x="443738" y="583946"/>
                  </a:lnTo>
                  <a:lnTo>
                    <a:pt x="495300" y="598678"/>
                  </a:lnTo>
                  <a:lnTo>
                    <a:pt x="549275" y="612140"/>
                  </a:lnTo>
                  <a:lnTo>
                    <a:pt x="605155" y="624459"/>
                  </a:lnTo>
                  <a:lnTo>
                    <a:pt x="662939" y="635762"/>
                  </a:lnTo>
                  <a:lnTo>
                    <a:pt x="721994" y="646303"/>
                  </a:lnTo>
                  <a:lnTo>
                    <a:pt x="781938" y="656082"/>
                  </a:lnTo>
                  <a:lnTo>
                    <a:pt x="842390" y="665099"/>
                  </a:lnTo>
                  <a:lnTo>
                    <a:pt x="1137793" y="705104"/>
                  </a:lnTo>
                  <a:lnTo>
                    <a:pt x="1198626" y="711835"/>
                  </a:lnTo>
                  <a:lnTo>
                    <a:pt x="1303655" y="718947"/>
                  </a:lnTo>
                  <a:lnTo>
                    <a:pt x="1677669" y="732536"/>
                  </a:lnTo>
                  <a:lnTo>
                    <a:pt x="1765173" y="737108"/>
                  </a:lnTo>
                  <a:lnTo>
                    <a:pt x="1851660" y="743204"/>
                  </a:lnTo>
                  <a:lnTo>
                    <a:pt x="1894077" y="747014"/>
                  </a:lnTo>
                  <a:lnTo>
                    <a:pt x="1935861" y="751332"/>
                  </a:lnTo>
                  <a:lnTo>
                    <a:pt x="1976754" y="756285"/>
                  </a:lnTo>
                  <a:lnTo>
                    <a:pt x="2016760" y="761873"/>
                  </a:lnTo>
                  <a:lnTo>
                    <a:pt x="2055240" y="768223"/>
                  </a:lnTo>
                  <a:lnTo>
                    <a:pt x="2092705" y="775335"/>
                  </a:lnTo>
                  <a:lnTo>
                    <a:pt x="2162683" y="792099"/>
                  </a:lnTo>
                  <a:lnTo>
                    <a:pt x="2225421" y="812546"/>
                  </a:lnTo>
                  <a:lnTo>
                    <a:pt x="2266441" y="830326"/>
                  </a:lnTo>
                  <a:lnTo>
                    <a:pt x="2302510" y="850519"/>
                  </a:lnTo>
                  <a:lnTo>
                    <a:pt x="2342261" y="881126"/>
                  </a:lnTo>
                  <a:lnTo>
                    <a:pt x="2374391" y="913384"/>
                  </a:lnTo>
                  <a:lnTo>
                    <a:pt x="2399538" y="946150"/>
                  </a:lnTo>
                  <a:lnTo>
                    <a:pt x="2418841" y="979297"/>
                  </a:lnTo>
                  <a:lnTo>
                    <a:pt x="2439035" y="1029589"/>
                  </a:lnTo>
                  <a:lnTo>
                    <a:pt x="2450846" y="1080008"/>
                  </a:lnTo>
                  <a:lnTo>
                    <a:pt x="2457196" y="1130300"/>
                  </a:lnTo>
                  <a:lnTo>
                    <a:pt x="2462276" y="1194930"/>
                  </a:lnTo>
                  <a:lnTo>
                    <a:pt x="2465197" y="1227226"/>
                  </a:lnTo>
                  <a:lnTo>
                    <a:pt x="2465451" y="1228585"/>
                  </a:lnTo>
                  <a:lnTo>
                    <a:pt x="2465831" y="1229893"/>
                  </a:lnTo>
                  <a:lnTo>
                    <a:pt x="2471767" y="1248576"/>
                  </a:lnTo>
                  <a:lnTo>
                    <a:pt x="2506378" y="1231711"/>
                  </a:lnTo>
                  <a:lnTo>
                    <a:pt x="2503433" y="1222438"/>
                  </a:lnTo>
                  <a:lnTo>
                    <a:pt x="2502916" y="1222438"/>
                  </a:lnTo>
                  <a:lnTo>
                    <a:pt x="2502154" y="1218412"/>
                  </a:lnTo>
                  <a:lnTo>
                    <a:pt x="2502560" y="1218412"/>
                  </a:lnTo>
                  <a:lnTo>
                    <a:pt x="2500249" y="1192276"/>
                  </a:lnTo>
                  <a:lnTo>
                    <a:pt x="2497963" y="1159891"/>
                  </a:lnTo>
                  <a:lnTo>
                    <a:pt x="2491104" y="1090930"/>
                  </a:lnTo>
                  <a:lnTo>
                    <a:pt x="2480310" y="1036066"/>
                  </a:lnTo>
                  <a:lnTo>
                    <a:pt x="2468753" y="998474"/>
                  </a:lnTo>
                  <a:lnTo>
                    <a:pt x="2452369" y="961136"/>
                  </a:lnTo>
                  <a:lnTo>
                    <a:pt x="2430526" y="923798"/>
                  </a:lnTo>
                  <a:lnTo>
                    <a:pt x="2402204" y="887222"/>
                  </a:lnTo>
                  <a:lnTo>
                    <a:pt x="2366644" y="851789"/>
                  </a:lnTo>
                  <a:lnTo>
                    <a:pt x="2334514" y="826262"/>
                  </a:lnTo>
                  <a:lnTo>
                    <a:pt x="2296541" y="802894"/>
                  </a:lnTo>
                  <a:lnTo>
                    <a:pt x="2238121" y="776605"/>
                  </a:lnTo>
                  <a:lnTo>
                    <a:pt x="2172208" y="755142"/>
                  </a:lnTo>
                  <a:lnTo>
                    <a:pt x="2099817" y="737870"/>
                  </a:lnTo>
                  <a:lnTo>
                    <a:pt x="2061590" y="730631"/>
                  </a:lnTo>
                  <a:lnTo>
                    <a:pt x="2021966" y="724027"/>
                  </a:lnTo>
                  <a:lnTo>
                    <a:pt x="1981327" y="718439"/>
                  </a:lnTo>
                  <a:lnTo>
                    <a:pt x="1939798" y="713486"/>
                  </a:lnTo>
                  <a:lnTo>
                    <a:pt x="1897506" y="709041"/>
                  </a:lnTo>
                  <a:lnTo>
                    <a:pt x="1854327" y="705231"/>
                  </a:lnTo>
                  <a:lnTo>
                    <a:pt x="1767204" y="699008"/>
                  </a:lnTo>
                  <a:lnTo>
                    <a:pt x="1679193" y="694436"/>
                  </a:lnTo>
                  <a:lnTo>
                    <a:pt x="1343406" y="682625"/>
                  </a:lnTo>
                  <a:lnTo>
                    <a:pt x="1269619" y="678942"/>
                  </a:lnTo>
                  <a:lnTo>
                    <a:pt x="1202563" y="673989"/>
                  </a:lnTo>
                  <a:lnTo>
                    <a:pt x="1143000" y="667385"/>
                  </a:lnTo>
                  <a:lnTo>
                    <a:pt x="848106" y="627380"/>
                  </a:lnTo>
                  <a:lnTo>
                    <a:pt x="788034" y="618363"/>
                  </a:lnTo>
                  <a:lnTo>
                    <a:pt x="728599" y="608711"/>
                  </a:lnTo>
                  <a:lnTo>
                    <a:pt x="670306" y="598424"/>
                  </a:lnTo>
                  <a:lnTo>
                    <a:pt x="613409" y="587121"/>
                  </a:lnTo>
                  <a:lnTo>
                    <a:pt x="558291" y="575056"/>
                  </a:lnTo>
                  <a:lnTo>
                    <a:pt x="505332" y="561848"/>
                  </a:lnTo>
                  <a:lnTo>
                    <a:pt x="455294" y="547624"/>
                  </a:lnTo>
                  <a:lnTo>
                    <a:pt x="408431" y="532130"/>
                  </a:lnTo>
                  <a:lnTo>
                    <a:pt x="364997" y="515239"/>
                  </a:lnTo>
                  <a:lnTo>
                    <a:pt x="325627" y="497205"/>
                  </a:lnTo>
                  <a:lnTo>
                    <a:pt x="290575" y="477520"/>
                  </a:lnTo>
                  <a:lnTo>
                    <a:pt x="257301" y="456438"/>
                  </a:lnTo>
                  <a:lnTo>
                    <a:pt x="225551" y="434848"/>
                  </a:lnTo>
                  <a:lnTo>
                    <a:pt x="166750" y="390017"/>
                  </a:lnTo>
                  <a:lnTo>
                    <a:pt x="128524" y="354584"/>
                  </a:lnTo>
                  <a:lnTo>
                    <a:pt x="96138" y="316992"/>
                  </a:lnTo>
                  <a:lnTo>
                    <a:pt x="70103" y="276987"/>
                  </a:lnTo>
                  <a:lnTo>
                    <a:pt x="51434" y="233807"/>
                  </a:lnTo>
                  <a:lnTo>
                    <a:pt x="40512" y="186563"/>
                  </a:lnTo>
                  <a:lnTo>
                    <a:pt x="38100" y="152527"/>
                  </a:lnTo>
                  <a:lnTo>
                    <a:pt x="38353" y="134620"/>
                  </a:lnTo>
                  <a:lnTo>
                    <a:pt x="45974" y="76962"/>
                  </a:lnTo>
                  <a:lnTo>
                    <a:pt x="57022" y="35052"/>
                  </a:lnTo>
                  <a:lnTo>
                    <a:pt x="64643" y="12192"/>
                  </a:lnTo>
                  <a:lnTo>
                    <a:pt x="28575" y="0"/>
                  </a:lnTo>
                  <a:close/>
                </a:path>
                <a:path w="2538095" h="1344295">
                  <a:moveTo>
                    <a:pt x="2502154" y="1218412"/>
                  </a:moveTo>
                  <a:lnTo>
                    <a:pt x="2502916" y="1222438"/>
                  </a:lnTo>
                  <a:lnTo>
                    <a:pt x="2502716" y="1220183"/>
                  </a:lnTo>
                  <a:lnTo>
                    <a:pt x="2502154" y="1218412"/>
                  </a:lnTo>
                  <a:close/>
                </a:path>
                <a:path w="2538095" h="1344295">
                  <a:moveTo>
                    <a:pt x="2502716" y="1220183"/>
                  </a:moveTo>
                  <a:lnTo>
                    <a:pt x="2502916" y="1222438"/>
                  </a:lnTo>
                  <a:lnTo>
                    <a:pt x="2503433" y="1222438"/>
                  </a:lnTo>
                  <a:lnTo>
                    <a:pt x="2502716" y="1220183"/>
                  </a:lnTo>
                  <a:close/>
                </a:path>
                <a:path w="2538095" h="1344295">
                  <a:moveTo>
                    <a:pt x="2502560" y="1218412"/>
                  </a:moveTo>
                  <a:lnTo>
                    <a:pt x="2502154" y="1218412"/>
                  </a:lnTo>
                  <a:lnTo>
                    <a:pt x="2502716" y="1220183"/>
                  </a:lnTo>
                  <a:lnTo>
                    <a:pt x="2502560" y="1218412"/>
                  </a:lnTo>
                  <a:close/>
                </a:path>
              </a:pathLst>
            </a:custGeom>
            <a:solidFill>
              <a:srgbClr val="FFFF00"/>
            </a:solidFill>
          </p:spPr>
          <p:txBody>
            <a:bodyPr wrap="square" lIns="0" tIns="0" rIns="0" bIns="0" rtlCol="0"/>
            <a:lstStyle/>
            <a:p>
              <a:endParaRPr/>
            </a:p>
          </p:txBody>
        </p:sp>
      </p:grpSp>
      <p:sp>
        <p:nvSpPr>
          <p:cNvPr id="81" name="object 81"/>
          <p:cNvSpPr txBox="1">
            <a:spLocks noGrp="1"/>
          </p:cNvSpPr>
          <p:nvPr>
            <p:ph type="ftr" sz="quarter" idx="5"/>
          </p:nvPr>
        </p:nvSpPr>
        <p:spPr>
          <a:xfrm>
            <a:off x="3330974" y="6696370"/>
            <a:ext cx="4114800" cy="173766"/>
          </a:xfrm>
          <a:prstGeom prst="rect">
            <a:avLst/>
          </a:prstGeom>
        </p:spPr>
        <p:txBody>
          <a:bodyPr vert="horz" wrap="square" lIns="0" tIns="19685" rIns="0" bIns="0" rtlCol="0" anchor="ctr">
            <a:spAutoFit/>
          </a:bodyPr>
          <a:lstStyle/>
          <a:p>
            <a:pPr marL="12700">
              <a:spcBef>
                <a:spcPts val="155"/>
              </a:spcBef>
            </a:pPr>
            <a:r>
              <a:rPr dirty="0"/>
              <a:t>©</a:t>
            </a:r>
            <a:r>
              <a:rPr spc="-35" dirty="0"/>
              <a:t> </a:t>
            </a:r>
            <a:r>
              <a:rPr dirty="0"/>
              <a:t>2024</a:t>
            </a:r>
            <a:r>
              <a:rPr spc="-15" dirty="0"/>
              <a:t> </a:t>
            </a:r>
            <a:r>
              <a:rPr dirty="0"/>
              <a:t>Agile</a:t>
            </a:r>
            <a:r>
              <a:rPr spc="-20" dirty="0"/>
              <a:t> </a:t>
            </a:r>
            <a:r>
              <a:rPr dirty="0"/>
              <a:t>Energy</a:t>
            </a:r>
            <a:r>
              <a:rPr spc="-20" dirty="0"/>
              <a:t> </a:t>
            </a:r>
            <a:r>
              <a:rPr dirty="0"/>
              <a:t>X,</a:t>
            </a:r>
            <a:r>
              <a:rPr spc="-15" dirty="0"/>
              <a:t> </a:t>
            </a:r>
            <a:r>
              <a:rPr spc="-20" dirty="0"/>
              <a:t>Inc.</a:t>
            </a:r>
          </a:p>
        </p:txBody>
      </p:sp>
      <p:sp>
        <p:nvSpPr>
          <p:cNvPr id="82" name="正方形/長方形 81">
            <a:extLst>
              <a:ext uri="{FF2B5EF4-FFF2-40B4-BE49-F238E27FC236}">
                <a16:creationId xmlns:a16="http://schemas.microsoft.com/office/drawing/2014/main" id="{8399122F-AF8D-413F-3D76-E010145870F4}"/>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色々組合せ</a:t>
            </a:r>
          </a:p>
        </p:txBody>
      </p:sp>
      <p:pic>
        <p:nvPicPr>
          <p:cNvPr id="83" name="object 7">
            <a:extLst>
              <a:ext uri="{FF2B5EF4-FFF2-40B4-BE49-F238E27FC236}">
                <a16:creationId xmlns:a16="http://schemas.microsoft.com/office/drawing/2014/main" id="{3E5812CD-60F7-54E7-49BE-425987B33E2A}"/>
              </a:ext>
            </a:extLst>
          </p:cNvPr>
          <p:cNvPicPr/>
          <p:nvPr/>
        </p:nvPicPr>
        <p:blipFill>
          <a:blip r:embed="rId32" cstate="print"/>
          <a:stretch>
            <a:fillRect/>
          </a:stretch>
        </p:blipFill>
        <p:spPr>
          <a:xfrm>
            <a:off x="528943" y="5687230"/>
            <a:ext cx="1027323" cy="10270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転ぶ作業員のイラスト（男性）">
            <a:extLst>
              <a:ext uri="{FF2B5EF4-FFF2-40B4-BE49-F238E27FC236}">
                <a16:creationId xmlns:a16="http://schemas.microsoft.com/office/drawing/2014/main" id="{657C2104-6727-35EB-E18B-D8B9B1F07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58" y="1567542"/>
            <a:ext cx="3671197" cy="4306389"/>
          </a:xfrm>
          <a:prstGeom prst="rect">
            <a:avLst/>
          </a:prstGeom>
          <a:noFill/>
          <a:extLst>
            <a:ext uri="{909E8E84-426E-40DD-AFC4-6F175D3DCCD1}">
              <a14:hiddenFill xmlns:a14="http://schemas.microsoft.com/office/drawing/2010/main">
                <a:solidFill>
                  <a:srgbClr val="FFFFFF"/>
                </a:solidFill>
              </a14:hiddenFill>
            </a:ext>
          </a:extLst>
        </p:spPr>
      </p:pic>
      <p:sp>
        <p:nvSpPr>
          <p:cNvPr id="141" name="正方形/長方形 140">
            <a:extLst>
              <a:ext uri="{FF2B5EF4-FFF2-40B4-BE49-F238E27FC236}">
                <a16:creationId xmlns:a16="http://schemas.microsoft.com/office/drawing/2014/main" id="{FE307552-5CB2-66D1-70F5-C277FEE43E83}"/>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唐突ですが、これでオシマイです・・・</a:t>
            </a:r>
          </a:p>
        </p:txBody>
      </p:sp>
      <p:pic>
        <p:nvPicPr>
          <p:cNvPr id="1026" name="Picture 2" descr="お辞儀をしている猫のイラスト（工事中）">
            <a:extLst>
              <a:ext uri="{FF2B5EF4-FFF2-40B4-BE49-F238E27FC236}">
                <a16:creationId xmlns:a16="http://schemas.microsoft.com/office/drawing/2014/main" id="{CF8CDD4F-104D-40D8-51A8-3F2E3F8CC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874" y="1355855"/>
            <a:ext cx="3021330" cy="43787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工事用フェンスのイラスト">
            <a:extLst>
              <a:ext uri="{FF2B5EF4-FFF2-40B4-BE49-F238E27FC236}">
                <a16:creationId xmlns:a16="http://schemas.microsoft.com/office/drawing/2014/main" id="{80D82BC3-01C1-E072-1355-C63385527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798" y="4034980"/>
            <a:ext cx="3507379" cy="2884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工事用フェンスのイラスト">
            <a:extLst>
              <a:ext uri="{FF2B5EF4-FFF2-40B4-BE49-F238E27FC236}">
                <a16:creationId xmlns:a16="http://schemas.microsoft.com/office/drawing/2014/main" id="{7822C5A7-A4D6-D2AF-A5A9-4EEF5B969C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419" y="4034980"/>
            <a:ext cx="3507379" cy="2884819"/>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4" descr="工事用フェンスのイラスト">
            <a:extLst>
              <a:ext uri="{FF2B5EF4-FFF2-40B4-BE49-F238E27FC236}">
                <a16:creationId xmlns:a16="http://schemas.microsoft.com/office/drawing/2014/main" id="{9FAC4252-30E0-DE8D-53C1-D7DE02378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3322" y="4034979"/>
            <a:ext cx="3507379" cy="288481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D0ECA11-1426-F652-410D-135B72E28254}"/>
              </a:ext>
            </a:extLst>
          </p:cNvPr>
          <p:cNvSpPr txBox="1"/>
          <p:nvPr/>
        </p:nvSpPr>
        <p:spPr>
          <a:xfrm>
            <a:off x="7624079" y="1238602"/>
            <a:ext cx="4465864" cy="2031325"/>
          </a:xfrm>
          <a:prstGeom prst="rect">
            <a:avLst/>
          </a:prstGeom>
          <a:solidFill>
            <a:schemeClr val="accent4">
              <a:lumMod val="40000"/>
              <a:lumOff val="60000"/>
            </a:schemeClr>
          </a:solidFill>
        </p:spPr>
        <p:txBody>
          <a:bodyPr wrap="square" rtlCol="0">
            <a:spAutoFit/>
          </a:bodyPr>
          <a:lstStyle/>
          <a:p>
            <a:r>
              <a:rPr kumimoji="1" lang="ja-JP" altLang="en-US" dirty="0">
                <a:latin typeface="UD デジタル 教科書体 NK-B" panose="02020700000000000000" pitchFamily="18" charset="-128"/>
                <a:ea typeface="UD デジタル 教科書体 NK-B" panose="02020700000000000000" pitchFamily="18" charset="-128"/>
              </a:rPr>
              <a:t>●東京電力</a:t>
            </a:r>
            <a:r>
              <a:rPr kumimoji="1" lang="en-US" altLang="ja-JP" dirty="0">
                <a:latin typeface="UD デジタル 教科書体 NK-B" panose="02020700000000000000" pitchFamily="18" charset="-128"/>
                <a:ea typeface="UD デジタル 教科書体 NK-B" panose="02020700000000000000" pitchFamily="18" charset="-128"/>
              </a:rPr>
              <a:t>OB</a:t>
            </a:r>
            <a:r>
              <a:rPr kumimoji="1" lang="ja-JP" altLang="en-US" dirty="0">
                <a:latin typeface="UD デジタル 教科書体 NK-B" panose="02020700000000000000" pitchFamily="18" charset="-128"/>
                <a:ea typeface="UD デジタル 教科書体 NK-B" panose="02020700000000000000" pitchFamily="18" charset="-128"/>
              </a:rPr>
              <a:t>が浮体式原子力発電に注目</a:t>
            </a:r>
            <a:endParaRPr kumimoji="1" lang="en-US" altLang="ja-JP" dirty="0">
              <a:latin typeface="UD デジタル 教科書体 NK-B" panose="02020700000000000000" pitchFamily="18" charset="-128"/>
              <a:ea typeface="UD デジタル 教科書体 NK-B" panose="02020700000000000000" pitchFamily="18" charset="-128"/>
            </a:endParaRPr>
          </a:p>
          <a:p>
            <a:endParaRPr lang="en-US" altLang="ja-JP" dirty="0">
              <a:latin typeface="UD デジタル 教科書体 NK-B" panose="02020700000000000000" pitchFamily="18" charset="-128"/>
              <a:ea typeface="UD デジタル 教科書体 NK-B" panose="02020700000000000000" pitchFamily="18" charset="-128"/>
            </a:endParaRPr>
          </a:p>
          <a:p>
            <a:r>
              <a:rPr kumimoji="1" lang="ja-JP" altLang="en-US" dirty="0">
                <a:latin typeface="UD デジタル 教科書体 NK-B" panose="02020700000000000000" pitchFamily="18" charset="-128"/>
                <a:ea typeface="UD デジタル 教科書体 NK-B" panose="02020700000000000000" pitchFamily="18" charset="-128"/>
              </a:rPr>
              <a:t>●三井海洋開発の新規事業にマッチする</a:t>
            </a:r>
            <a:endParaRPr kumimoji="1" lang="en-US" altLang="ja-JP" dirty="0">
              <a:latin typeface="UD デジタル 教科書体 NK-B" panose="02020700000000000000" pitchFamily="18" charset="-128"/>
              <a:ea typeface="UD デジタル 教科書体 NK-B" panose="02020700000000000000" pitchFamily="18" charset="-128"/>
            </a:endParaRPr>
          </a:p>
          <a:p>
            <a:endParaRPr lang="en-US" altLang="ja-JP" dirty="0">
              <a:latin typeface="UD デジタル 教科書体 NK-B" panose="02020700000000000000" pitchFamily="18" charset="-128"/>
              <a:ea typeface="UD デジタル 教科書体 NK-B" panose="02020700000000000000" pitchFamily="18" charset="-128"/>
            </a:endParaRPr>
          </a:p>
          <a:p>
            <a:r>
              <a:rPr kumimoji="1" lang="ja-JP" altLang="en-US" dirty="0">
                <a:latin typeface="UD デジタル 教科書体 NK-B" panose="02020700000000000000" pitchFamily="18" charset="-128"/>
                <a:ea typeface="UD デジタル 教科書体 NK-B" panose="02020700000000000000" pitchFamily="18" charset="-128"/>
              </a:rPr>
              <a:t>●民生用もイイが、軍用もイイかも</a:t>
            </a:r>
            <a:endParaRPr kumimoji="1" lang="en-US" altLang="ja-JP" dirty="0">
              <a:latin typeface="UD デジタル 教科書体 NK-B" panose="02020700000000000000" pitchFamily="18" charset="-128"/>
              <a:ea typeface="UD デジタル 教科書体 NK-B" panose="02020700000000000000" pitchFamily="18" charset="-128"/>
            </a:endParaRPr>
          </a:p>
          <a:p>
            <a:endParaRPr lang="en-US" altLang="ja-JP" dirty="0">
              <a:latin typeface="UD デジタル 教科書体 NK-B" panose="02020700000000000000" pitchFamily="18" charset="-128"/>
              <a:ea typeface="UD デジタル 教科書体 NK-B" panose="02020700000000000000" pitchFamily="18" charset="-128"/>
            </a:endParaRPr>
          </a:p>
          <a:p>
            <a:r>
              <a:rPr kumimoji="1" lang="ja-JP" altLang="en-US" dirty="0">
                <a:latin typeface="UD デジタル 教科書体 NK-B" panose="02020700000000000000" pitchFamily="18" charset="-128"/>
                <a:ea typeface="UD デジタル 教科書体 NK-B" panose="02020700000000000000" pitchFamily="18" charset="-128"/>
              </a:rPr>
              <a:t>●原子力マイニングなど需要創出も併用</a:t>
            </a:r>
          </a:p>
        </p:txBody>
      </p:sp>
    </p:spTree>
    <p:extLst>
      <p:ext uri="{BB962C8B-B14F-4D97-AF65-F5344CB8AC3E}">
        <p14:creationId xmlns:p14="http://schemas.microsoft.com/office/powerpoint/2010/main" val="4213354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CA8344D-BB1A-6F5E-0E30-4829231FE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36"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50546">
            <a:off x="247690" y="596576"/>
            <a:ext cx="2452605" cy="2452605"/>
          </a:xfrm>
          <a:prstGeom prst="rect">
            <a:avLst/>
          </a:prstGeom>
          <a:noFill/>
          <a:extLst>
            <a:ext uri="{909E8E84-426E-40DD-AFC4-6F175D3DCCD1}">
              <a14:hiddenFill xmlns:a14="http://schemas.microsoft.com/office/drawing/2010/main">
                <a:solidFill>
                  <a:srgbClr val="FFFFFF"/>
                </a:solidFill>
              </a14:hiddenFill>
            </a:ext>
          </a:extLst>
        </p:spPr>
      </p:pic>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rPr>
              <a:t>ポチッ</a:t>
            </a:r>
          </a:p>
        </p:txBody>
      </p:sp>
      <p:sp>
        <p:nvSpPr>
          <p:cNvPr id="3" name="テキスト ボックス 2">
            <a:extLst>
              <a:ext uri="{FF2B5EF4-FFF2-40B4-BE49-F238E27FC236}">
                <a16:creationId xmlns:a16="http://schemas.microsoft.com/office/drawing/2014/main" id="{70372E2E-3317-56C7-294B-203F13DD6EF2}"/>
              </a:ext>
            </a:extLst>
          </p:cNvPr>
          <p:cNvSpPr txBox="1"/>
          <p:nvPr/>
        </p:nvSpPr>
        <p:spPr>
          <a:xfrm rot="284627">
            <a:off x="990826" y="3091891"/>
            <a:ext cx="10137322" cy="830997"/>
          </a:xfrm>
          <a:prstGeom prst="rect">
            <a:avLst/>
          </a:prstGeom>
          <a:solidFill>
            <a:schemeClr val="accent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n-cs"/>
              </a:rPr>
              <a:t>最後にアンケートにご協力下さい！</a:t>
            </a:r>
          </a:p>
        </p:txBody>
      </p:sp>
      <p:pic>
        <p:nvPicPr>
          <p:cNvPr id="4" name="Picture 8" descr="QRコードが表示されたスマートフォンのイラスト">
            <a:extLst>
              <a:ext uri="{FF2B5EF4-FFF2-40B4-BE49-F238E27FC236}">
                <a16:creationId xmlns:a16="http://schemas.microsoft.com/office/drawing/2014/main" id="{D276F7AF-67D8-312F-FDFA-61850593C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0678" y="195436"/>
            <a:ext cx="1688937" cy="287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53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495333"/>
            <a:ext cx="12191999" cy="2215991"/>
          </a:xfrm>
          <a:prstGeom prst="rect">
            <a:avLst/>
          </a:prstGeom>
          <a:solidFill>
            <a:schemeClr val="tx2">
              <a:lumMod val="75000"/>
            </a:schemeClr>
          </a:solidFill>
        </p:spPr>
        <p:txBody>
          <a:bodyPr wrap="square" rtlCol="0">
            <a:spAutoFit/>
          </a:bodyPr>
          <a:lstStyle/>
          <a:p>
            <a:pPr algn="ctr"/>
            <a:r>
              <a:rPr kumimoji="1" lang="en-US" altLang="ja-JP" sz="13800" dirty="0">
                <a:solidFill>
                  <a:schemeClr val="bg1"/>
                </a:solidFill>
                <a:latin typeface="Cooper Black" panose="0208090404030B020404" pitchFamily="18" charset="0"/>
                <a:ea typeface="UD デジタル 教科書体 NK-B" panose="02020700000000000000" pitchFamily="18" charset="-128"/>
              </a:rPr>
              <a:t>B</a:t>
            </a:r>
            <a:r>
              <a:rPr kumimoji="1" lang="en-US" altLang="ja-JP" sz="9600" dirty="0">
                <a:solidFill>
                  <a:schemeClr val="bg1"/>
                </a:solidFill>
                <a:latin typeface="Cooper Black" panose="0208090404030B020404" pitchFamily="18" charset="0"/>
                <a:ea typeface="UD デジタル 教科書体 NK-B" panose="02020700000000000000" pitchFamily="18" charset="-128"/>
              </a:rPr>
              <a:t>ackup </a:t>
            </a:r>
            <a:r>
              <a:rPr kumimoji="1" lang="en-US" altLang="ja-JP" sz="13800" dirty="0">
                <a:solidFill>
                  <a:schemeClr val="bg1"/>
                </a:solidFill>
                <a:latin typeface="Cooper Black" panose="0208090404030B020404" pitchFamily="18" charset="0"/>
                <a:ea typeface="UD デジタル 教科書体 NK-B" panose="02020700000000000000" pitchFamily="18" charset="-128"/>
              </a:rPr>
              <a:t>S</a:t>
            </a:r>
            <a:r>
              <a:rPr kumimoji="1" lang="en-US" altLang="ja-JP" sz="9600" dirty="0">
                <a:solidFill>
                  <a:schemeClr val="bg1"/>
                </a:solidFill>
                <a:latin typeface="Cooper Black" panose="0208090404030B020404" pitchFamily="18" charset="0"/>
                <a:ea typeface="UD デジタル 教科書体 NK-B" panose="02020700000000000000" pitchFamily="18" charset="-128"/>
              </a:rPr>
              <a:t>lide</a:t>
            </a:r>
            <a:endParaRPr kumimoji="1" lang="ja-JP" altLang="en-US" sz="9600" dirty="0">
              <a:solidFill>
                <a:schemeClr val="bg1"/>
              </a:solidFill>
              <a:latin typeface="Cooper Black" panose="0208090404030B020404" pitchFamily="18" charset="0"/>
              <a:ea typeface="UD デジタル 教科書体 NK-B" panose="02020700000000000000" pitchFamily="18" charset="-128"/>
            </a:endParaRPr>
          </a:p>
        </p:txBody>
      </p:sp>
    </p:spTree>
    <p:extLst>
      <p:ext uri="{BB962C8B-B14F-4D97-AF65-F5344CB8AC3E}">
        <p14:creationId xmlns:p14="http://schemas.microsoft.com/office/powerpoint/2010/main" val="784437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ボックス 30">
            <a:extLst>
              <a:ext uri="{FF2B5EF4-FFF2-40B4-BE49-F238E27FC236}">
                <a16:creationId xmlns:a16="http://schemas.microsoft.com/office/drawing/2014/main" id="{F8E5A497-76AE-47D0-AAF2-9E7D375D5BCD}"/>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イノベーションには安価で安定した電力が必要</a:t>
            </a:r>
          </a:p>
        </p:txBody>
      </p:sp>
      <p:sp>
        <p:nvSpPr>
          <p:cNvPr id="2" name="Oval 3">
            <a:extLst>
              <a:ext uri="{FF2B5EF4-FFF2-40B4-BE49-F238E27FC236}">
                <a16:creationId xmlns:a16="http://schemas.microsoft.com/office/drawing/2014/main" id="{8F1C6C4A-CAD8-CDD6-E10A-0E994CB9EE10}"/>
              </a:ext>
            </a:extLst>
          </p:cNvPr>
          <p:cNvSpPr>
            <a:spLocks noChangeArrowheads="1"/>
          </p:cNvSpPr>
          <p:nvPr/>
        </p:nvSpPr>
        <p:spPr bwMode="auto">
          <a:xfrm>
            <a:off x="4619625" y="1355725"/>
            <a:ext cx="2011363" cy="2014538"/>
          </a:xfrm>
          <a:prstGeom prst="ellipse">
            <a:avLst/>
          </a:prstGeom>
          <a:gradFill rotWithShape="1">
            <a:gsLst>
              <a:gs pos="0">
                <a:srgbClr val="CCECFF"/>
              </a:gs>
              <a:gs pos="100000">
                <a:srgbClr val="CCECFF">
                  <a:gamma/>
                  <a:shade val="46275"/>
                  <a:invGamma/>
                </a:srgb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r>
              <a:rPr lang="ja-JP" altLang="en-US">
                <a:effectLst>
                  <a:outerShdw blurRad="38100" dist="38100" dir="2700000" algn="tl">
                    <a:srgbClr val="000000"/>
                  </a:outerShdw>
                </a:effectLst>
              </a:rPr>
              <a:t>核兵器廃絶</a:t>
            </a:r>
          </a:p>
          <a:p>
            <a:pPr algn="ctr"/>
            <a:r>
              <a:rPr lang="ja-JP" altLang="en-US">
                <a:effectLst>
                  <a:outerShdw blurRad="38100" dist="38100" dir="2700000" algn="tl">
                    <a:srgbClr val="000000"/>
                  </a:outerShdw>
                </a:effectLst>
              </a:rPr>
              <a:t>（プルトニウム処分）</a:t>
            </a:r>
          </a:p>
        </p:txBody>
      </p:sp>
      <p:sp>
        <p:nvSpPr>
          <p:cNvPr id="3" name="Oval 4">
            <a:extLst>
              <a:ext uri="{FF2B5EF4-FFF2-40B4-BE49-F238E27FC236}">
                <a16:creationId xmlns:a16="http://schemas.microsoft.com/office/drawing/2014/main" id="{AF1777BB-6383-0A48-9832-E38FB0F7A043}"/>
              </a:ext>
            </a:extLst>
          </p:cNvPr>
          <p:cNvSpPr>
            <a:spLocks noChangeArrowheads="1"/>
          </p:cNvSpPr>
          <p:nvPr/>
        </p:nvSpPr>
        <p:spPr bwMode="auto">
          <a:xfrm>
            <a:off x="2892425" y="2436813"/>
            <a:ext cx="2011363" cy="2014537"/>
          </a:xfrm>
          <a:prstGeom prst="ellipse">
            <a:avLst/>
          </a:prstGeom>
          <a:gradFill rotWithShape="1">
            <a:gsLst>
              <a:gs pos="0">
                <a:srgbClr val="99CCFF"/>
              </a:gs>
              <a:gs pos="100000">
                <a:srgbClr val="99CCFF">
                  <a:gamma/>
                  <a:shade val="46275"/>
                  <a:invGamma/>
                </a:srgb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r>
              <a:rPr lang="ja-JP" altLang="en-US" dirty="0">
                <a:solidFill>
                  <a:schemeClr val="bg1">
                    <a:lumMod val="95000"/>
                  </a:schemeClr>
                </a:solidFill>
                <a:effectLst>
                  <a:outerShdw blurRad="38100" dist="38100" dir="2700000" algn="tl">
                    <a:srgbClr val="000000"/>
                  </a:outerShdw>
                </a:effectLst>
              </a:rPr>
              <a:t>軽水炉運用支援</a:t>
            </a:r>
          </a:p>
          <a:p>
            <a:pPr algn="ctr"/>
            <a:r>
              <a:rPr lang="ja-JP" altLang="en-US" dirty="0">
                <a:solidFill>
                  <a:schemeClr val="bg1">
                    <a:lumMod val="95000"/>
                  </a:schemeClr>
                </a:solidFill>
                <a:effectLst>
                  <a:outerShdw blurRad="38100" dist="38100" dir="2700000" algn="tl">
                    <a:srgbClr val="000000"/>
                  </a:outerShdw>
                </a:effectLst>
              </a:rPr>
              <a:t>（放射性廃棄物）</a:t>
            </a:r>
          </a:p>
        </p:txBody>
      </p:sp>
      <p:sp>
        <p:nvSpPr>
          <p:cNvPr id="4" name="Oval 5">
            <a:extLst>
              <a:ext uri="{FF2B5EF4-FFF2-40B4-BE49-F238E27FC236}">
                <a16:creationId xmlns:a16="http://schemas.microsoft.com/office/drawing/2014/main" id="{4C11E610-85E7-8264-E67D-C938AAF0265D}"/>
              </a:ext>
            </a:extLst>
          </p:cNvPr>
          <p:cNvSpPr>
            <a:spLocks noChangeArrowheads="1"/>
          </p:cNvSpPr>
          <p:nvPr/>
        </p:nvSpPr>
        <p:spPr bwMode="auto">
          <a:xfrm>
            <a:off x="6488113" y="2365375"/>
            <a:ext cx="2011362" cy="2014538"/>
          </a:xfrm>
          <a:prstGeom prst="ellipse">
            <a:avLst/>
          </a:prstGeom>
          <a:gradFill rotWithShape="1">
            <a:gsLst>
              <a:gs pos="0">
                <a:srgbClr val="66FF66"/>
              </a:gs>
              <a:gs pos="100000">
                <a:srgbClr val="66FF66">
                  <a:gamma/>
                  <a:shade val="46275"/>
                  <a:invGamma/>
                </a:srgb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r>
              <a:rPr lang="ja-JP" altLang="en-US" dirty="0">
                <a:effectLst>
                  <a:outerShdw blurRad="38100" dist="38100" dir="2700000" algn="tl">
                    <a:srgbClr val="000000"/>
                  </a:outerShdw>
                </a:effectLst>
              </a:rPr>
              <a:t>再生可能エネ・</a:t>
            </a:r>
          </a:p>
          <a:p>
            <a:pPr algn="ctr"/>
            <a:r>
              <a:rPr lang="ja-JP" altLang="en-US" dirty="0">
                <a:effectLst>
                  <a:outerShdw blurRad="38100" dist="38100" dir="2700000" algn="tl">
                    <a:srgbClr val="000000"/>
                  </a:outerShdw>
                </a:effectLst>
              </a:rPr>
              <a:t>モビリティ</a:t>
            </a:r>
          </a:p>
          <a:p>
            <a:pPr algn="ctr"/>
            <a:r>
              <a:rPr lang="ja-JP" altLang="en-US" dirty="0">
                <a:effectLst>
                  <a:outerShdw blurRad="38100" dist="38100" dir="2700000" algn="tl">
                    <a:srgbClr val="000000"/>
                  </a:outerShdw>
                </a:effectLst>
              </a:rPr>
              <a:t>（希土類確保）</a:t>
            </a:r>
          </a:p>
        </p:txBody>
      </p:sp>
      <p:sp>
        <p:nvSpPr>
          <p:cNvPr id="6" name="Oval 6">
            <a:extLst>
              <a:ext uri="{FF2B5EF4-FFF2-40B4-BE49-F238E27FC236}">
                <a16:creationId xmlns:a16="http://schemas.microsoft.com/office/drawing/2014/main" id="{5C1D55FF-71B9-1474-0162-8EEEA0F24A72}"/>
              </a:ext>
            </a:extLst>
          </p:cNvPr>
          <p:cNvSpPr>
            <a:spLocks noChangeArrowheads="1"/>
          </p:cNvSpPr>
          <p:nvPr/>
        </p:nvSpPr>
        <p:spPr bwMode="auto">
          <a:xfrm>
            <a:off x="3681413" y="4308475"/>
            <a:ext cx="2011362" cy="2014538"/>
          </a:xfrm>
          <a:prstGeom prst="ellipse">
            <a:avLst/>
          </a:prstGeom>
          <a:gradFill rotWithShape="1">
            <a:gsLst>
              <a:gs pos="0">
                <a:srgbClr val="FF6600"/>
              </a:gs>
              <a:gs pos="100000">
                <a:srgbClr val="FF6600">
                  <a:gamma/>
                  <a:shade val="46275"/>
                  <a:invGamma/>
                </a:srgb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r>
              <a:rPr lang="ja-JP" altLang="en-US" dirty="0">
                <a:solidFill>
                  <a:schemeClr val="bg1">
                    <a:lumMod val="95000"/>
                  </a:schemeClr>
                </a:solidFill>
                <a:effectLst>
                  <a:outerShdw blurRad="38100" dist="38100" dir="2700000" algn="tl">
                    <a:srgbClr val="000000"/>
                  </a:outerShdw>
                </a:effectLst>
              </a:rPr>
              <a:t>産業振興</a:t>
            </a:r>
          </a:p>
          <a:p>
            <a:pPr algn="ctr"/>
            <a:r>
              <a:rPr lang="en-US" altLang="ja-JP" dirty="0">
                <a:solidFill>
                  <a:schemeClr val="bg1">
                    <a:lumMod val="95000"/>
                  </a:schemeClr>
                </a:solidFill>
                <a:effectLst>
                  <a:outerShdw blurRad="38100" dist="38100" dir="2700000" algn="tl">
                    <a:srgbClr val="000000"/>
                  </a:outerShdw>
                </a:effectLst>
              </a:rPr>
              <a:t>AI</a:t>
            </a:r>
            <a:r>
              <a:rPr lang="ja-JP" altLang="en-US" dirty="0">
                <a:solidFill>
                  <a:schemeClr val="bg1">
                    <a:lumMod val="95000"/>
                  </a:schemeClr>
                </a:solidFill>
                <a:effectLst>
                  <a:outerShdw blurRad="38100" dist="38100" dir="2700000" algn="tl">
                    <a:srgbClr val="000000"/>
                  </a:outerShdw>
                </a:effectLst>
              </a:rPr>
              <a:t>学習・推論</a:t>
            </a:r>
            <a:endParaRPr lang="en-US" altLang="ja-JP" dirty="0">
              <a:solidFill>
                <a:schemeClr val="bg1">
                  <a:lumMod val="95000"/>
                </a:schemeClr>
              </a:solidFill>
              <a:effectLst>
                <a:outerShdw blurRad="38100" dist="38100" dir="2700000" algn="tl">
                  <a:srgbClr val="000000"/>
                </a:outerShdw>
              </a:effectLst>
            </a:endParaRPr>
          </a:p>
        </p:txBody>
      </p:sp>
      <p:sp>
        <p:nvSpPr>
          <p:cNvPr id="7" name="Oval 7">
            <a:extLst>
              <a:ext uri="{FF2B5EF4-FFF2-40B4-BE49-F238E27FC236}">
                <a16:creationId xmlns:a16="http://schemas.microsoft.com/office/drawing/2014/main" id="{2BEBD024-A058-BF46-1ABD-4ABD2F723C41}"/>
              </a:ext>
            </a:extLst>
          </p:cNvPr>
          <p:cNvSpPr>
            <a:spLocks noChangeArrowheads="1"/>
          </p:cNvSpPr>
          <p:nvPr/>
        </p:nvSpPr>
        <p:spPr bwMode="auto">
          <a:xfrm>
            <a:off x="5700713" y="4308475"/>
            <a:ext cx="2011362" cy="2014538"/>
          </a:xfrm>
          <a:prstGeom prst="ellipse">
            <a:avLst/>
          </a:prstGeom>
          <a:gradFill rotWithShape="1">
            <a:gsLst>
              <a:gs pos="0">
                <a:srgbClr val="FFCC00"/>
              </a:gs>
              <a:gs pos="100000">
                <a:srgbClr val="FFCC00">
                  <a:gamma/>
                  <a:shade val="46275"/>
                  <a:invGamma/>
                </a:srgb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r>
              <a:rPr lang="ja-JP" altLang="en-US" dirty="0">
                <a:solidFill>
                  <a:schemeClr val="bg1">
                    <a:lumMod val="95000"/>
                  </a:schemeClr>
                </a:solidFill>
                <a:effectLst>
                  <a:outerShdw blurRad="38100" dist="38100" dir="2700000" algn="tl">
                    <a:srgbClr val="000000"/>
                  </a:outerShdw>
                </a:effectLst>
              </a:rPr>
              <a:t>温暖化対策</a:t>
            </a:r>
          </a:p>
          <a:p>
            <a:pPr algn="ctr"/>
            <a:r>
              <a:rPr lang="ja-JP" altLang="en-US" dirty="0">
                <a:solidFill>
                  <a:schemeClr val="bg1">
                    <a:lumMod val="95000"/>
                  </a:schemeClr>
                </a:solidFill>
                <a:effectLst>
                  <a:outerShdw blurRad="38100" dist="38100" dir="2700000" algn="tl">
                    <a:srgbClr val="000000"/>
                  </a:outerShdw>
                </a:effectLst>
              </a:rPr>
              <a:t>（エネルギー技術）</a:t>
            </a:r>
          </a:p>
        </p:txBody>
      </p:sp>
      <p:sp>
        <p:nvSpPr>
          <p:cNvPr id="8" name="Oval 8">
            <a:extLst>
              <a:ext uri="{FF2B5EF4-FFF2-40B4-BE49-F238E27FC236}">
                <a16:creationId xmlns:a16="http://schemas.microsoft.com/office/drawing/2014/main" id="{A66DAD33-DD2C-E818-2482-75EF3DF92F1B}"/>
              </a:ext>
            </a:extLst>
          </p:cNvPr>
          <p:cNvSpPr>
            <a:spLocks noChangeArrowheads="1"/>
          </p:cNvSpPr>
          <p:nvPr/>
        </p:nvSpPr>
        <p:spPr bwMode="auto">
          <a:xfrm>
            <a:off x="4692650" y="2867025"/>
            <a:ext cx="2014538" cy="2017713"/>
          </a:xfrm>
          <a:prstGeom prst="ellipse">
            <a:avLst/>
          </a:prstGeom>
          <a:gradFill rotWithShape="1">
            <a:gsLst>
              <a:gs pos="0">
                <a:schemeClr val="bg1"/>
              </a:gs>
              <a:gs pos="100000">
                <a:schemeClr val="bg1">
                  <a:gamma/>
                  <a:shade val="46275"/>
                  <a:invGamma/>
                </a:scheme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lang="en-US" altLang="ja-JP" b="1" dirty="0"/>
          </a:p>
          <a:p>
            <a:pPr algn="ctr"/>
            <a:r>
              <a:rPr lang="ja-JP" altLang="en-US" b="1" dirty="0"/>
              <a:t>洋上原子炉</a:t>
            </a:r>
            <a:endParaRPr lang="en-US" altLang="ja-JP" b="1" dirty="0"/>
          </a:p>
          <a:p>
            <a:pPr algn="ctr"/>
            <a:r>
              <a:rPr lang="ja-JP" altLang="en-US" b="1" dirty="0"/>
              <a:t>溶融塩炉</a:t>
            </a:r>
            <a:endParaRPr lang="en-US" altLang="ja-JP" b="1" dirty="0"/>
          </a:p>
          <a:p>
            <a:pPr algn="ctr"/>
            <a:endParaRPr lang="en-US" altLang="ja-JP" b="1" dirty="0"/>
          </a:p>
        </p:txBody>
      </p:sp>
    </p:spTree>
    <p:extLst>
      <p:ext uri="{BB962C8B-B14F-4D97-AF65-F5344CB8AC3E}">
        <p14:creationId xmlns:p14="http://schemas.microsoft.com/office/powerpoint/2010/main" val="3729166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497" y="1642262"/>
            <a:ext cx="11069955" cy="5215890"/>
            <a:chOff x="86497" y="1642262"/>
            <a:chExt cx="11069955" cy="5215890"/>
          </a:xfrm>
        </p:grpSpPr>
        <p:sp>
          <p:nvSpPr>
            <p:cNvPr id="3" name="object 3"/>
            <p:cNvSpPr/>
            <p:nvPr/>
          </p:nvSpPr>
          <p:spPr>
            <a:xfrm>
              <a:off x="983432" y="1642262"/>
              <a:ext cx="10173335" cy="4830445"/>
            </a:xfrm>
            <a:custGeom>
              <a:avLst/>
              <a:gdLst/>
              <a:ahLst/>
              <a:cxnLst/>
              <a:rect l="l" t="t" r="r" b="b"/>
              <a:pathLst>
                <a:path w="10173335" h="4830445">
                  <a:moveTo>
                    <a:pt x="10173015" y="0"/>
                  </a:moveTo>
                  <a:lnTo>
                    <a:pt x="0" y="0"/>
                  </a:lnTo>
                  <a:lnTo>
                    <a:pt x="0" y="4830415"/>
                  </a:lnTo>
                  <a:lnTo>
                    <a:pt x="10173015" y="4830415"/>
                  </a:lnTo>
                  <a:lnTo>
                    <a:pt x="10173015" y="0"/>
                  </a:lnTo>
                  <a:close/>
                </a:path>
              </a:pathLst>
            </a:custGeom>
            <a:solidFill>
              <a:srgbClr val="FFFFFF"/>
            </a:solidFill>
          </p:spPr>
          <p:txBody>
            <a:bodyPr wrap="square" lIns="0" tIns="0" rIns="0" bIns="0" rtlCol="0"/>
            <a:lstStyle/>
            <a:p>
              <a:endParaRPr/>
            </a:p>
          </p:txBody>
        </p:sp>
        <p:sp>
          <p:nvSpPr>
            <p:cNvPr id="4" name="object 4"/>
            <p:cNvSpPr/>
            <p:nvPr/>
          </p:nvSpPr>
          <p:spPr>
            <a:xfrm>
              <a:off x="1615777" y="2660903"/>
              <a:ext cx="8820785" cy="2536190"/>
            </a:xfrm>
            <a:custGeom>
              <a:avLst/>
              <a:gdLst/>
              <a:ahLst/>
              <a:cxnLst/>
              <a:rect l="l" t="t" r="r" b="b"/>
              <a:pathLst>
                <a:path w="8820785" h="2536190">
                  <a:moveTo>
                    <a:pt x="0" y="2535936"/>
                  </a:moveTo>
                  <a:lnTo>
                    <a:pt x="112760" y="2535936"/>
                  </a:lnTo>
                </a:path>
                <a:path w="8820785" h="2536190">
                  <a:moveTo>
                    <a:pt x="758614" y="2535936"/>
                  </a:moveTo>
                  <a:lnTo>
                    <a:pt x="816526" y="2535936"/>
                  </a:lnTo>
                </a:path>
                <a:path w="8820785" h="2536190">
                  <a:moveTo>
                    <a:pt x="914062" y="2535936"/>
                  </a:moveTo>
                  <a:lnTo>
                    <a:pt x="975022" y="2535936"/>
                  </a:lnTo>
                </a:path>
                <a:path w="8820785" h="2536190">
                  <a:moveTo>
                    <a:pt x="1072558" y="2535936"/>
                  </a:moveTo>
                  <a:lnTo>
                    <a:pt x="1133518" y="2535936"/>
                  </a:lnTo>
                </a:path>
                <a:path w="8820785" h="2536190">
                  <a:moveTo>
                    <a:pt x="1231054" y="2535936"/>
                  </a:moveTo>
                  <a:lnTo>
                    <a:pt x="1288966" y="2535936"/>
                  </a:lnTo>
                </a:path>
                <a:path w="8820785" h="2536190">
                  <a:moveTo>
                    <a:pt x="1386502" y="2535936"/>
                  </a:moveTo>
                  <a:lnTo>
                    <a:pt x="1447462" y="2535936"/>
                  </a:lnTo>
                </a:path>
                <a:path w="8820785" h="2536190">
                  <a:moveTo>
                    <a:pt x="1544998" y="2535936"/>
                  </a:moveTo>
                  <a:lnTo>
                    <a:pt x="1605958" y="2535936"/>
                  </a:lnTo>
                </a:path>
                <a:path w="8820785" h="2536190">
                  <a:moveTo>
                    <a:pt x="1703494" y="2535936"/>
                  </a:moveTo>
                  <a:lnTo>
                    <a:pt x="1761406" y="2535936"/>
                  </a:lnTo>
                </a:path>
                <a:path w="8820785" h="2536190">
                  <a:moveTo>
                    <a:pt x="1861990" y="2535936"/>
                  </a:moveTo>
                  <a:lnTo>
                    <a:pt x="1919902" y="2535936"/>
                  </a:lnTo>
                </a:path>
                <a:path w="8820785" h="2536190">
                  <a:moveTo>
                    <a:pt x="2017438" y="2535936"/>
                  </a:moveTo>
                  <a:lnTo>
                    <a:pt x="2078398" y="2535936"/>
                  </a:lnTo>
                </a:path>
                <a:path w="8820785" h="2536190">
                  <a:moveTo>
                    <a:pt x="2175934" y="2535936"/>
                  </a:moveTo>
                  <a:lnTo>
                    <a:pt x="2233846" y="2535936"/>
                  </a:lnTo>
                </a:path>
                <a:path w="8820785" h="2536190">
                  <a:moveTo>
                    <a:pt x="2334430" y="2535936"/>
                  </a:moveTo>
                  <a:lnTo>
                    <a:pt x="2392342" y="2535936"/>
                  </a:lnTo>
                </a:path>
                <a:path w="8820785" h="2536190">
                  <a:moveTo>
                    <a:pt x="2489878" y="2535936"/>
                  </a:moveTo>
                  <a:lnTo>
                    <a:pt x="2550838" y="2535936"/>
                  </a:lnTo>
                </a:path>
                <a:path w="8820785" h="2536190">
                  <a:moveTo>
                    <a:pt x="2648374" y="2535936"/>
                  </a:moveTo>
                  <a:lnTo>
                    <a:pt x="2706286" y="2535936"/>
                  </a:lnTo>
                </a:path>
                <a:path w="8820785" h="2536190">
                  <a:moveTo>
                    <a:pt x="2806870" y="2535936"/>
                  </a:moveTo>
                  <a:lnTo>
                    <a:pt x="2864782" y="2535936"/>
                  </a:lnTo>
                </a:path>
                <a:path w="8820785" h="2536190">
                  <a:moveTo>
                    <a:pt x="2962318" y="2535936"/>
                  </a:moveTo>
                  <a:lnTo>
                    <a:pt x="3023278" y="2535936"/>
                  </a:lnTo>
                </a:path>
                <a:path w="8820785" h="2536190">
                  <a:moveTo>
                    <a:pt x="3120814" y="2535936"/>
                  </a:moveTo>
                  <a:lnTo>
                    <a:pt x="3178726" y="2535936"/>
                  </a:lnTo>
                </a:path>
                <a:path w="8820785" h="2536190">
                  <a:moveTo>
                    <a:pt x="3279310" y="2535936"/>
                  </a:moveTo>
                  <a:lnTo>
                    <a:pt x="3337222" y="2535936"/>
                  </a:lnTo>
                </a:path>
                <a:path w="8820785" h="2536190">
                  <a:moveTo>
                    <a:pt x="3434758" y="2535936"/>
                  </a:moveTo>
                  <a:lnTo>
                    <a:pt x="3495718" y="2535936"/>
                  </a:lnTo>
                </a:path>
                <a:path w="8820785" h="2536190">
                  <a:moveTo>
                    <a:pt x="3593254" y="2535936"/>
                  </a:moveTo>
                  <a:lnTo>
                    <a:pt x="3651166" y="2535936"/>
                  </a:lnTo>
                </a:path>
                <a:path w="8820785" h="2536190">
                  <a:moveTo>
                    <a:pt x="3751750" y="2535936"/>
                  </a:moveTo>
                  <a:lnTo>
                    <a:pt x="3968158" y="2535936"/>
                  </a:lnTo>
                </a:path>
                <a:path w="8820785" h="2536190">
                  <a:moveTo>
                    <a:pt x="4065694" y="2535936"/>
                  </a:moveTo>
                  <a:lnTo>
                    <a:pt x="4123606" y="2535936"/>
                  </a:lnTo>
                </a:path>
                <a:path w="8820785" h="2536190">
                  <a:moveTo>
                    <a:pt x="4224190" y="2535936"/>
                  </a:moveTo>
                  <a:lnTo>
                    <a:pt x="4282102" y="2535936"/>
                  </a:lnTo>
                </a:path>
                <a:path w="8820785" h="2536190">
                  <a:moveTo>
                    <a:pt x="4379638" y="2535936"/>
                  </a:moveTo>
                  <a:lnTo>
                    <a:pt x="4440598" y="2535936"/>
                  </a:lnTo>
                </a:path>
                <a:path w="8820785" h="2536190">
                  <a:moveTo>
                    <a:pt x="4538134" y="2535936"/>
                  </a:moveTo>
                  <a:lnTo>
                    <a:pt x="4596046" y="2535936"/>
                  </a:lnTo>
                </a:path>
                <a:path w="8820785" h="2536190">
                  <a:moveTo>
                    <a:pt x="4696630" y="2535936"/>
                  </a:moveTo>
                  <a:lnTo>
                    <a:pt x="4754542" y="2535936"/>
                  </a:lnTo>
                </a:path>
                <a:path w="8820785" h="2536190">
                  <a:moveTo>
                    <a:pt x="4852078" y="2535936"/>
                  </a:moveTo>
                  <a:lnTo>
                    <a:pt x="4913038" y="2535936"/>
                  </a:lnTo>
                </a:path>
                <a:path w="8820785" h="2536190">
                  <a:moveTo>
                    <a:pt x="5010574" y="2535936"/>
                  </a:moveTo>
                  <a:lnTo>
                    <a:pt x="5068486" y="2535936"/>
                  </a:lnTo>
                </a:path>
                <a:path w="8820785" h="2536190">
                  <a:moveTo>
                    <a:pt x="5169070" y="2535936"/>
                  </a:moveTo>
                  <a:lnTo>
                    <a:pt x="5226982" y="2535936"/>
                  </a:lnTo>
                </a:path>
                <a:path w="8820785" h="2536190">
                  <a:moveTo>
                    <a:pt x="5324518" y="2535936"/>
                  </a:moveTo>
                  <a:lnTo>
                    <a:pt x="5385478" y="2535936"/>
                  </a:lnTo>
                </a:path>
                <a:path w="8820785" h="2536190">
                  <a:moveTo>
                    <a:pt x="5483014" y="2535936"/>
                  </a:moveTo>
                  <a:lnTo>
                    <a:pt x="5540926" y="2535936"/>
                  </a:lnTo>
                </a:path>
                <a:path w="8820785" h="2536190">
                  <a:moveTo>
                    <a:pt x="5641510" y="2535936"/>
                  </a:moveTo>
                  <a:lnTo>
                    <a:pt x="5699422" y="2535936"/>
                  </a:lnTo>
                </a:path>
                <a:path w="8820785" h="2536190">
                  <a:moveTo>
                    <a:pt x="5796958" y="2535936"/>
                  </a:moveTo>
                  <a:lnTo>
                    <a:pt x="5857918" y="2535936"/>
                  </a:lnTo>
                </a:path>
                <a:path w="8820785" h="2536190">
                  <a:moveTo>
                    <a:pt x="5955454" y="2535936"/>
                  </a:moveTo>
                  <a:lnTo>
                    <a:pt x="6013366" y="2535936"/>
                  </a:lnTo>
                </a:path>
                <a:path w="8820785" h="2536190">
                  <a:moveTo>
                    <a:pt x="6113950" y="2535936"/>
                  </a:moveTo>
                  <a:lnTo>
                    <a:pt x="6171862" y="2535936"/>
                  </a:lnTo>
                </a:path>
                <a:path w="8820785" h="2536190">
                  <a:moveTo>
                    <a:pt x="6269398" y="2535936"/>
                  </a:moveTo>
                  <a:lnTo>
                    <a:pt x="6330358" y="2535936"/>
                  </a:lnTo>
                </a:path>
                <a:path w="8820785" h="2536190">
                  <a:moveTo>
                    <a:pt x="6427894" y="2535936"/>
                  </a:moveTo>
                  <a:lnTo>
                    <a:pt x="6485806" y="2535936"/>
                  </a:lnTo>
                </a:path>
                <a:path w="8820785" h="2536190">
                  <a:moveTo>
                    <a:pt x="6586390" y="2535936"/>
                  </a:moveTo>
                  <a:lnTo>
                    <a:pt x="6644302" y="2535936"/>
                  </a:lnTo>
                </a:path>
                <a:path w="8820785" h="2536190">
                  <a:moveTo>
                    <a:pt x="6741838" y="2535936"/>
                  </a:moveTo>
                  <a:lnTo>
                    <a:pt x="6802798" y="2535936"/>
                  </a:lnTo>
                </a:path>
                <a:path w="8820785" h="2536190">
                  <a:moveTo>
                    <a:pt x="6900334" y="2535936"/>
                  </a:moveTo>
                  <a:lnTo>
                    <a:pt x="6958246" y="2535936"/>
                  </a:lnTo>
                </a:path>
                <a:path w="8820785" h="2536190">
                  <a:moveTo>
                    <a:pt x="7058830" y="2535936"/>
                  </a:moveTo>
                  <a:lnTo>
                    <a:pt x="7116742" y="2535936"/>
                  </a:lnTo>
                </a:path>
                <a:path w="8820785" h="2536190">
                  <a:moveTo>
                    <a:pt x="7214278" y="2535936"/>
                  </a:moveTo>
                  <a:lnTo>
                    <a:pt x="7275238" y="2535936"/>
                  </a:lnTo>
                </a:path>
                <a:path w="8820785" h="2536190">
                  <a:moveTo>
                    <a:pt x="7372774" y="2535936"/>
                  </a:moveTo>
                  <a:lnTo>
                    <a:pt x="7430686" y="2535936"/>
                  </a:lnTo>
                </a:path>
                <a:path w="8820785" h="2536190">
                  <a:moveTo>
                    <a:pt x="7531270" y="2535936"/>
                  </a:moveTo>
                  <a:lnTo>
                    <a:pt x="7589182" y="2535936"/>
                  </a:lnTo>
                </a:path>
                <a:path w="8820785" h="2536190">
                  <a:moveTo>
                    <a:pt x="7686718" y="2535936"/>
                  </a:moveTo>
                  <a:lnTo>
                    <a:pt x="7747678" y="2535936"/>
                  </a:lnTo>
                </a:path>
                <a:path w="8820785" h="2536190">
                  <a:moveTo>
                    <a:pt x="7845214" y="2535936"/>
                  </a:moveTo>
                  <a:lnTo>
                    <a:pt x="7906174" y="2535936"/>
                  </a:lnTo>
                </a:path>
                <a:path w="8820785" h="2536190">
                  <a:moveTo>
                    <a:pt x="8003710" y="2535936"/>
                  </a:moveTo>
                  <a:lnTo>
                    <a:pt x="8061622" y="2535936"/>
                  </a:lnTo>
                </a:path>
                <a:path w="8820785" h="2536190">
                  <a:moveTo>
                    <a:pt x="8159158" y="2535936"/>
                  </a:moveTo>
                  <a:lnTo>
                    <a:pt x="8220118" y="2535936"/>
                  </a:lnTo>
                </a:path>
                <a:path w="8820785" h="2536190">
                  <a:moveTo>
                    <a:pt x="8317654" y="2535936"/>
                  </a:moveTo>
                  <a:lnTo>
                    <a:pt x="8378614" y="2535936"/>
                  </a:lnTo>
                </a:path>
                <a:path w="8820785" h="2536190">
                  <a:moveTo>
                    <a:pt x="8476150" y="2535936"/>
                  </a:moveTo>
                  <a:lnTo>
                    <a:pt x="8534062" y="2535936"/>
                  </a:lnTo>
                </a:path>
                <a:path w="8820785" h="2536190">
                  <a:moveTo>
                    <a:pt x="8634646" y="2535936"/>
                  </a:moveTo>
                  <a:lnTo>
                    <a:pt x="8692558" y="2535936"/>
                  </a:lnTo>
                </a:path>
                <a:path w="8820785" h="2536190">
                  <a:moveTo>
                    <a:pt x="8790094" y="2535936"/>
                  </a:moveTo>
                  <a:lnTo>
                    <a:pt x="8820197" y="2535936"/>
                  </a:lnTo>
                </a:path>
                <a:path w="8820785" h="2536190">
                  <a:moveTo>
                    <a:pt x="0" y="1901952"/>
                  </a:moveTo>
                  <a:lnTo>
                    <a:pt x="1605958" y="1901952"/>
                  </a:lnTo>
                </a:path>
                <a:path w="8820785" h="2536190">
                  <a:moveTo>
                    <a:pt x="1703494" y="1901952"/>
                  </a:moveTo>
                  <a:lnTo>
                    <a:pt x="1761406" y="1901952"/>
                  </a:lnTo>
                </a:path>
                <a:path w="8820785" h="2536190">
                  <a:moveTo>
                    <a:pt x="1861990" y="1901952"/>
                  </a:moveTo>
                  <a:lnTo>
                    <a:pt x="2078398" y="1901952"/>
                  </a:lnTo>
                </a:path>
                <a:path w="8820785" h="2536190">
                  <a:moveTo>
                    <a:pt x="2175934" y="1901952"/>
                  </a:moveTo>
                  <a:lnTo>
                    <a:pt x="2392342" y="1901952"/>
                  </a:lnTo>
                </a:path>
                <a:path w="8820785" h="2536190">
                  <a:moveTo>
                    <a:pt x="2489878" y="1901952"/>
                  </a:moveTo>
                  <a:lnTo>
                    <a:pt x="2550838" y="1901952"/>
                  </a:lnTo>
                </a:path>
                <a:path w="8820785" h="2536190">
                  <a:moveTo>
                    <a:pt x="2648374" y="1901952"/>
                  </a:moveTo>
                  <a:lnTo>
                    <a:pt x="2706286" y="1901952"/>
                  </a:lnTo>
                </a:path>
                <a:path w="8820785" h="2536190">
                  <a:moveTo>
                    <a:pt x="2806870" y="1901952"/>
                  </a:moveTo>
                  <a:lnTo>
                    <a:pt x="2864782" y="1901952"/>
                  </a:lnTo>
                </a:path>
                <a:path w="8820785" h="2536190">
                  <a:moveTo>
                    <a:pt x="2962318" y="1901952"/>
                  </a:moveTo>
                  <a:lnTo>
                    <a:pt x="3023278" y="1901952"/>
                  </a:lnTo>
                </a:path>
                <a:path w="8820785" h="2536190">
                  <a:moveTo>
                    <a:pt x="3120814" y="1901952"/>
                  </a:moveTo>
                  <a:lnTo>
                    <a:pt x="3178726" y="1901952"/>
                  </a:lnTo>
                </a:path>
                <a:path w="8820785" h="2536190">
                  <a:moveTo>
                    <a:pt x="3279310" y="1901952"/>
                  </a:moveTo>
                  <a:lnTo>
                    <a:pt x="3337222" y="1901952"/>
                  </a:lnTo>
                </a:path>
                <a:path w="8820785" h="2536190">
                  <a:moveTo>
                    <a:pt x="3434758" y="1901952"/>
                  </a:moveTo>
                  <a:lnTo>
                    <a:pt x="3495718" y="1901952"/>
                  </a:lnTo>
                </a:path>
                <a:path w="8820785" h="2536190">
                  <a:moveTo>
                    <a:pt x="3593254" y="1901952"/>
                  </a:moveTo>
                  <a:lnTo>
                    <a:pt x="3651166" y="1901952"/>
                  </a:lnTo>
                </a:path>
                <a:path w="8820785" h="2536190">
                  <a:moveTo>
                    <a:pt x="3751750" y="1901952"/>
                  </a:moveTo>
                  <a:lnTo>
                    <a:pt x="3809662" y="1901952"/>
                  </a:lnTo>
                </a:path>
                <a:path w="8820785" h="2536190">
                  <a:moveTo>
                    <a:pt x="3907198" y="1901952"/>
                  </a:moveTo>
                  <a:lnTo>
                    <a:pt x="3968158" y="1901952"/>
                  </a:lnTo>
                </a:path>
                <a:path w="8820785" h="2536190">
                  <a:moveTo>
                    <a:pt x="4065694" y="1901952"/>
                  </a:moveTo>
                  <a:lnTo>
                    <a:pt x="4123606" y="1901952"/>
                  </a:lnTo>
                </a:path>
                <a:path w="8820785" h="2536190">
                  <a:moveTo>
                    <a:pt x="4224190" y="1901952"/>
                  </a:moveTo>
                  <a:lnTo>
                    <a:pt x="4282102" y="1901952"/>
                  </a:lnTo>
                </a:path>
                <a:path w="8820785" h="2536190">
                  <a:moveTo>
                    <a:pt x="4379638" y="1901952"/>
                  </a:moveTo>
                  <a:lnTo>
                    <a:pt x="4440598" y="1901952"/>
                  </a:lnTo>
                </a:path>
                <a:path w="8820785" h="2536190">
                  <a:moveTo>
                    <a:pt x="4538134" y="1901952"/>
                  </a:moveTo>
                  <a:lnTo>
                    <a:pt x="4596046" y="1901952"/>
                  </a:lnTo>
                </a:path>
                <a:path w="8820785" h="2536190">
                  <a:moveTo>
                    <a:pt x="4696630" y="1901952"/>
                  </a:moveTo>
                  <a:lnTo>
                    <a:pt x="4754542" y="1901952"/>
                  </a:lnTo>
                </a:path>
                <a:path w="8820785" h="2536190">
                  <a:moveTo>
                    <a:pt x="4852078" y="1901952"/>
                  </a:moveTo>
                  <a:lnTo>
                    <a:pt x="4913038" y="1901952"/>
                  </a:lnTo>
                </a:path>
                <a:path w="8820785" h="2536190">
                  <a:moveTo>
                    <a:pt x="5010574" y="1901952"/>
                  </a:moveTo>
                  <a:lnTo>
                    <a:pt x="5068486" y="1901952"/>
                  </a:lnTo>
                </a:path>
                <a:path w="8820785" h="2536190">
                  <a:moveTo>
                    <a:pt x="5169070" y="1901952"/>
                  </a:moveTo>
                  <a:lnTo>
                    <a:pt x="5226982" y="1901952"/>
                  </a:lnTo>
                </a:path>
                <a:path w="8820785" h="2536190">
                  <a:moveTo>
                    <a:pt x="5324518" y="1901952"/>
                  </a:moveTo>
                  <a:lnTo>
                    <a:pt x="5385478" y="1901952"/>
                  </a:lnTo>
                </a:path>
                <a:path w="8820785" h="2536190">
                  <a:moveTo>
                    <a:pt x="5483014" y="1901952"/>
                  </a:moveTo>
                  <a:lnTo>
                    <a:pt x="5540926" y="1901952"/>
                  </a:lnTo>
                </a:path>
                <a:path w="8820785" h="2536190">
                  <a:moveTo>
                    <a:pt x="5641510" y="1901952"/>
                  </a:moveTo>
                  <a:lnTo>
                    <a:pt x="5699422" y="1901952"/>
                  </a:lnTo>
                </a:path>
                <a:path w="8820785" h="2536190">
                  <a:moveTo>
                    <a:pt x="5796958" y="1901952"/>
                  </a:moveTo>
                  <a:lnTo>
                    <a:pt x="5857918" y="1901952"/>
                  </a:lnTo>
                </a:path>
                <a:path w="8820785" h="2536190">
                  <a:moveTo>
                    <a:pt x="5955454" y="1901952"/>
                  </a:moveTo>
                  <a:lnTo>
                    <a:pt x="6013366" y="1901952"/>
                  </a:lnTo>
                </a:path>
                <a:path w="8820785" h="2536190">
                  <a:moveTo>
                    <a:pt x="6113950" y="1901952"/>
                  </a:moveTo>
                  <a:lnTo>
                    <a:pt x="6171862" y="1901952"/>
                  </a:lnTo>
                </a:path>
                <a:path w="8820785" h="2536190">
                  <a:moveTo>
                    <a:pt x="6269398" y="1901952"/>
                  </a:moveTo>
                  <a:lnTo>
                    <a:pt x="6330358" y="1901952"/>
                  </a:lnTo>
                </a:path>
                <a:path w="8820785" h="2536190">
                  <a:moveTo>
                    <a:pt x="6427894" y="1901952"/>
                  </a:moveTo>
                  <a:lnTo>
                    <a:pt x="6485806" y="1901952"/>
                  </a:lnTo>
                </a:path>
                <a:path w="8820785" h="2536190">
                  <a:moveTo>
                    <a:pt x="6586390" y="1901952"/>
                  </a:moveTo>
                  <a:lnTo>
                    <a:pt x="6644302" y="1901952"/>
                  </a:lnTo>
                </a:path>
                <a:path w="8820785" h="2536190">
                  <a:moveTo>
                    <a:pt x="6741838" y="1901952"/>
                  </a:moveTo>
                  <a:lnTo>
                    <a:pt x="6802798" y="1901952"/>
                  </a:lnTo>
                </a:path>
                <a:path w="8820785" h="2536190">
                  <a:moveTo>
                    <a:pt x="6900334" y="1901952"/>
                  </a:moveTo>
                  <a:lnTo>
                    <a:pt x="6958246" y="1901952"/>
                  </a:lnTo>
                </a:path>
                <a:path w="8820785" h="2536190">
                  <a:moveTo>
                    <a:pt x="7058830" y="1901952"/>
                  </a:moveTo>
                  <a:lnTo>
                    <a:pt x="7116742" y="1901952"/>
                  </a:lnTo>
                </a:path>
                <a:path w="8820785" h="2536190">
                  <a:moveTo>
                    <a:pt x="7214278" y="1901952"/>
                  </a:moveTo>
                  <a:lnTo>
                    <a:pt x="7275238" y="1901952"/>
                  </a:lnTo>
                </a:path>
                <a:path w="8820785" h="2536190">
                  <a:moveTo>
                    <a:pt x="7372774" y="1901952"/>
                  </a:moveTo>
                  <a:lnTo>
                    <a:pt x="7430686" y="1901952"/>
                  </a:lnTo>
                </a:path>
                <a:path w="8820785" h="2536190">
                  <a:moveTo>
                    <a:pt x="7531270" y="1901952"/>
                  </a:moveTo>
                  <a:lnTo>
                    <a:pt x="7589182" y="1901952"/>
                  </a:lnTo>
                </a:path>
                <a:path w="8820785" h="2536190">
                  <a:moveTo>
                    <a:pt x="7686718" y="1901952"/>
                  </a:moveTo>
                  <a:lnTo>
                    <a:pt x="7747678" y="1901952"/>
                  </a:lnTo>
                </a:path>
                <a:path w="8820785" h="2536190">
                  <a:moveTo>
                    <a:pt x="7845214" y="1901952"/>
                  </a:moveTo>
                  <a:lnTo>
                    <a:pt x="7906174" y="1901952"/>
                  </a:lnTo>
                </a:path>
                <a:path w="8820785" h="2536190">
                  <a:moveTo>
                    <a:pt x="8003710" y="1901952"/>
                  </a:moveTo>
                  <a:lnTo>
                    <a:pt x="8061622" y="1901952"/>
                  </a:lnTo>
                </a:path>
                <a:path w="8820785" h="2536190">
                  <a:moveTo>
                    <a:pt x="8159158" y="1901952"/>
                  </a:moveTo>
                  <a:lnTo>
                    <a:pt x="8220118" y="1901952"/>
                  </a:lnTo>
                </a:path>
                <a:path w="8820785" h="2536190">
                  <a:moveTo>
                    <a:pt x="8317654" y="1901952"/>
                  </a:moveTo>
                  <a:lnTo>
                    <a:pt x="8378614" y="1901952"/>
                  </a:lnTo>
                </a:path>
                <a:path w="8820785" h="2536190">
                  <a:moveTo>
                    <a:pt x="8476150" y="1901952"/>
                  </a:moveTo>
                  <a:lnTo>
                    <a:pt x="8534062" y="1901952"/>
                  </a:lnTo>
                </a:path>
                <a:path w="8820785" h="2536190">
                  <a:moveTo>
                    <a:pt x="8634646" y="1901952"/>
                  </a:moveTo>
                  <a:lnTo>
                    <a:pt x="8692558" y="1901952"/>
                  </a:lnTo>
                </a:path>
                <a:path w="8820785" h="2536190">
                  <a:moveTo>
                    <a:pt x="8790094" y="1901952"/>
                  </a:moveTo>
                  <a:lnTo>
                    <a:pt x="8820197" y="1901952"/>
                  </a:lnTo>
                </a:path>
                <a:path w="8820785" h="2536190">
                  <a:moveTo>
                    <a:pt x="0" y="1267968"/>
                  </a:moveTo>
                  <a:lnTo>
                    <a:pt x="1782814" y="1267968"/>
                  </a:lnTo>
                </a:path>
                <a:path w="8820785" h="2536190">
                  <a:moveTo>
                    <a:pt x="2642858" y="1267968"/>
                  </a:moveTo>
                  <a:lnTo>
                    <a:pt x="3337222" y="1267968"/>
                  </a:lnTo>
                </a:path>
                <a:path w="8820785" h="2536190">
                  <a:moveTo>
                    <a:pt x="3434758" y="1267968"/>
                  </a:moveTo>
                  <a:lnTo>
                    <a:pt x="3495718" y="1267968"/>
                  </a:lnTo>
                </a:path>
                <a:path w="8820785" h="2536190">
                  <a:moveTo>
                    <a:pt x="3593254" y="1267968"/>
                  </a:moveTo>
                  <a:lnTo>
                    <a:pt x="3651166" y="1267968"/>
                  </a:lnTo>
                </a:path>
                <a:path w="8820785" h="2536190">
                  <a:moveTo>
                    <a:pt x="3751750" y="1267968"/>
                  </a:moveTo>
                  <a:lnTo>
                    <a:pt x="3809662" y="1267968"/>
                  </a:lnTo>
                </a:path>
                <a:path w="8820785" h="2536190">
                  <a:moveTo>
                    <a:pt x="3907198" y="1267968"/>
                  </a:moveTo>
                  <a:lnTo>
                    <a:pt x="3968158" y="1267968"/>
                  </a:lnTo>
                </a:path>
                <a:path w="8820785" h="2536190">
                  <a:moveTo>
                    <a:pt x="4065694" y="1267968"/>
                  </a:moveTo>
                  <a:lnTo>
                    <a:pt x="4123606" y="1267968"/>
                  </a:lnTo>
                </a:path>
                <a:path w="8820785" h="2536190">
                  <a:moveTo>
                    <a:pt x="4224190" y="1267968"/>
                  </a:moveTo>
                  <a:lnTo>
                    <a:pt x="4282102" y="1267968"/>
                  </a:lnTo>
                </a:path>
                <a:path w="8820785" h="2536190">
                  <a:moveTo>
                    <a:pt x="4379638" y="1267968"/>
                  </a:moveTo>
                  <a:lnTo>
                    <a:pt x="4440598" y="1267968"/>
                  </a:lnTo>
                </a:path>
                <a:path w="8820785" h="2536190">
                  <a:moveTo>
                    <a:pt x="4538134" y="1267968"/>
                  </a:moveTo>
                  <a:lnTo>
                    <a:pt x="4754542" y="1267968"/>
                  </a:lnTo>
                </a:path>
                <a:path w="8820785" h="2536190">
                  <a:moveTo>
                    <a:pt x="4852078" y="1267968"/>
                  </a:moveTo>
                  <a:lnTo>
                    <a:pt x="4913038" y="1267968"/>
                  </a:lnTo>
                </a:path>
                <a:path w="8820785" h="2536190">
                  <a:moveTo>
                    <a:pt x="5010574" y="1267968"/>
                  </a:moveTo>
                  <a:lnTo>
                    <a:pt x="5068486" y="1267968"/>
                  </a:lnTo>
                </a:path>
                <a:path w="8820785" h="2536190">
                  <a:moveTo>
                    <a:pt x="5169070" y="1267968"/>
                  </a:moveTo>
                  <a:lnTo>
                    <a:pt x="5226982" y="1267968"/>
                  </a:lnTo>
                </a:path>
                <a:path w="8820785" h="2536190">
                  <a:moveTo>
                    <a:pt x="5324518" y="1267968"/>
                  </a:moveTo>
                  <a:lnTo>
                    <a:pt x="5385478" y="1267968"/>
                  </a:lnTo>
                </a:path>
                <a:path w="8820785" h="2536190">
                  <a:moveTo>
                    <a:pt x="5483014" y="1267968"/>
                  </a:moveTo>
                  <a:lnTo>
                    <a:pt x="5540926" y="1267968"/>
                  </a:lnTo>
                </a:path>
                <a:path w="8820785" h="2536190">
                  <a:moveTo>
                    <a:pt x="5641510" y="1267968"/>
                  </a:moveTo>
                  <a:lnTo>
                    <a:pt x="5699422" y="1267968"/>
                  </a:lnTo>
                </a:path>
                <a:path w="8820785" h="2536190">
                  <a:moveTo>
                    <a:pt x="5796958" y="1267968"/>
                  </a:moveTo>
                  <a:lnTo>
                    <a:pt x="5857918" y="1267968"/>
                  </a:lnTo>
                </a:path>
                <a:path w="8820785" h="2536190">
                  <a:moveTo>
                    <a:pt x="5955454" y="1267968"/>
                  </a:moveTo>
                  <a:lnTo>
                    <a:pt x="6013366" y="1267968"/>
                  </a:lnTo>
                </a:path>
                <a:path w="8820785" h="2536190">
                  <a:moveTo>
                    <a:pt x="6113950" y="1267968"/>
                  </a:moveTo>
                  <a:lnTo>
                    <a:pt x="6171862" y="1267968"/>
                  </a:lnTo>
                </a:path>
                <a:path w="8820785" h="2536190">
                  <a:moveTo>
                    <a:pt x="6269398" y="1267968"/>
                  </a:moveTo>
                  <a:lnTo>
                    <a:pt x="6330358" y="1267968"/>
                  </a:lnTo>
                </a:path>
                <a:path w="8820785" h="2536190">
                  <a:moveTo>
                    <a:pt x="6427894" y="1267968"/>
                  </a:moveTo>
                  <a:lnTo>
                    <a:pt x="6485806" y="1267968"/>
                  </a:lnTo>
                </a:path>
                <a:path w="8820785" h="2536190">
                  <a:moveTo>
                    <a:pt x="6586390" y="1267968"/>
                  </a:moveTo>
                  <a:lnTo>
                    <a:pt x="6644302" y="1267968"/>
                  </a:lnTo>
                </a:path>
                <a:path w="8820785" h="2536190">
                  <a:moveTo>
                    <a:pt x="6741838" y="1267968"/>
                  </a:moveTo>
                  <a:lnTo>
                    <a:pt x="6802798" y="1267968"/>
                  </a:lnTo>
                </a:path>
                <a:path w="8820785" h="2536190">
                  <a:moveTo>
                    <a:pt x="6900334" y="1267968"/>
                  </a:moveTo>
                  <a:lnTo>
                    <a:pt x="6958246" y="1267968"/>
                  </a:lnTo>
                </a:path>
                <a:path w="8820785" h="2536190">
                  <a:moveTo>
                    <a:pt x="7058830" y="1267968"/>
                  </a:moveTo>
                  <a:lnTo>
                    <a:pt x="7116742" y="1267968"/>
                  </a:lnTo>
                </a:path>
                <a:path w="8820785" h="2536190">
                  <a:moveTo>
                    <a:pt x="7214278" y="1267968"/>
                  </a:moveTo>
                  <a:lnTo>
                    <a:pt x="7275238" y="1267968"/>
                  </a:lnTo>
                </a:path>
                <a:path w="8820785" h="2536190">
                  <a:moveTo>
                    <a:pt x="7372774" y="1267968"/>
                  </a:moveTo>
                  <a:lnTo>
                    <a:pt x="7430686" y="1267968"/>
                  </a:lnTo>
                </a:path>
                <a:path w="8820785" h="2536190">
                  <a:moveTo>
                    <a:pt x="7531270" y="1267968"/>
                  </a:moveTo>
                  <a:lnTo>
                    <a:pt x="7589182" y="1267968"/>
                  </a:lnTo>
                </a:path>
                <a:path w="8820785" h="2536190">
                  <a:moveTo>
                    <a:pt x="7686718" y="1267968"/>
                  </a:moveTo>
                  <a:lnTo>
                    <a:pt x="7747678" y="1267968"/>
                  </a:lnTo>
                </a:path>
                <a:path w="8820785" h="2536190">
                  <a:moveTo>
                    <a:pt x="7845214" y="1267968"/>
                  </a:moveTo>
                  <a:lnTo>
                    <a:pt x="7906174" y="1267968"/>
                  </a:lnTo>
                </a:path>
                <a:path w="8820785" h="2536190">
                  <a:moveTo>
                    <a:pt x="8003710" y="1267968"/>
                  </a:moveTo>
                  <a:lnTo>
                    <a:pt x="8061622" y="1267968"/>
                  </a:lnTo>
                </a:path>
                <a:path w="8820785" h="2536190">
                  <a:moveTo>
                    <a:pt x="8159158" y="1267968"/>
                  </a:moveTo>
                  <a:lnTo>
                    <a:pt x="8220118" y="1267968"/>
                  </a:lnTo>
                </a:path>
                <a:path w="8820785" h="2536190">
                  <a:moveTo>
                    <a:pt x="8317654" y="1267968"/>
                  </a:moveTo>
                  <a:lnTo>
                    <a:pt x="8378614" y="1267968"/>
                  </a:lnTo>
                </a:path>
                <a:path w="8820785" h="2536190">
                  <a:moveTo>
                    <a:pt x="8476150" y="1267968"/>
                  </a:moveTo>
                  <a:lnTo>
                    <a:pt x="8534062" y="1267968"/>
                  </a:lnTo>
                </a:path>
                <a:path w="8820785" h="2536190">
                  <a:moveTo>
                    <a:pt x="8634646" y="1267968"/>
                  </a:moveTo>
                  <a:lnTo>
                    <a:pt x="8692558" y="1267968"/>
                  </a:lnTo>
                </a:path>
                <a:path w="8820785" h="2536190">
                  <a:moveTo>
                    <a:pt x="8790094" y="1267968"/>
                  </a:moveTo>
                  <a:lnTo>
                    <a:pt x="8820197" y="1267968"/>
                  </a:lnTo>
                </a:path>
                <a:path w="8820785" h="2536190">
                  <a:moveTo>
                    <a:pt x="0" y="633984"/>
                  </a:moveTo>
                  <a:lnTo>
                    <a:pt x="400321" y="633984"/>
                  </a:lnTo>
                </a:path>
                <a:path w="8820785" h="2536190">
                  <a:moveTo>
                    <a:pt x="1389912" y="633984"/>
                  </a:moveTo>
                  <a:lnTo>
                    <a:pt x="2563346" y="633984"/>
                  </a:lnTo>
                </a:path>
                <a:path w="8820785" h="2536190">
                  <a:moveTo>
                    <a:pt x="3423387" y="633984"/>
                  </a:moveTo>
                  <a:lnTo>
                    <a:pt x="4440598" y="633984"/>
                  </a:lnTo>
                </a:path>
                <a:path w="8820785" h="2536190">
                  <a:moveTo>
                    <a:pt x="4538134" y="633984"/>
                  </a:moveTo>
                  <a:lnTo>
                    <a:pt x="4596046" y="633984"/>
                  </a:lnTo>
                </a:path>
                <a:path w="8820785" h="2536190">
                  <a:moveTo>
                    <a:pt x="4696630" y="633984"/>
                  </a:moveTo>
                  <a:lnTo>
                    <a:pt x="4754542" y="633984"/>
                  </a:lnTo>
                </a:path>
                <a:path w="8820785" h="2536190">
                  <a:moveTo>
                    <a:pt x="4852078" y="633984"/>
                  </a:moveTo>
                  <a:lnTo>
                    <a:pt x="4913038" y="633984"/>
                  </a:lnTo>
                </a:path>
                <a:path w="8820785" h="2536190">
                  <a:moveTo>
                    <a:pt x="5010574" y="633984"/>
                  </a:moveTo>
                  <a:lnTo>
                    <a:pt x="5226982" y="633984"/>
                  </a:lnTo>
                </a:path>
                <a:path w="8820785" h="2536190">
                  <a:moveTo>
                    <a:pt x="5324518" y="633984"/>
                  </a:moveTo>
                  <a:lnTo>
                    <a:pt x="5385478" y="633984"/>
                  </a:lnTo>
                </a:path>
                <a:path w="8820785" h="2536190">
                  <a:moveTo>
                    <a:pt x="5483014" y="633984"/>
                  </a:moveTo>
                  <a:lnTo>
                    <a:pt x="5540926" y="633984"/>
                  </a:lnTo>
                </a:path>
                <a:path w="8820785" h="2536190">
                  <a:moveTo>
                    <a:pt x="5641510" y="633984"/>
                  </a:moveTo>
                  <a:lnTo>
                    <a:pt x="5699422" y="633984"/>
                  </a:lnTo>
                </a:path>
                <a:path w="8820785" h="2536190">
                  <a:moveTo>
                    <a:pt x="5796958" y="633984"/>
                  </a:moveTo>
                  <a:lnTo>
                    <a:pt x="5857918" y="633984"/>
                  </a:lnTo>
                </a:path>
                <a:path w="8820785" h="2536190">
                  <a:moveTo>
                    <a:pt x="5955454" y="633984"/>
                  </a:moveTo>
                  <a:lnTo>
                    <a:pt x="6013366" y="633984"/>
                  </a:lnTo>
                </a:path>
                <a:path w="8820785" h="2536190">
                  <a:moveTo>
                    <a:pt x="6113950" y="633984"/>
                  </a:moveTo>
                  <a:lnTo>
                    <a:pt x="6171862" y="633984"/>
                  </a:lnTo>
                </a:path>
                <a:path w="8820785" h="2536190">
                  <a:moveTo>
                    <a:pt x="6269398" y="633984"/>
                  </a:moveTo>
                  <a:lnTo>
                    <a:pt x="6330358" y="633984"/>
                  </a:lnTo>
                </a:path>
                <a:path w="8820785" h="2536190">
                  <a:moveTo>
                    <a:pt x="6427894" y="633984"/>
                  </a:moveTo>
                  <a:lnTo>
                    <a:pt x="6485806" y="633984"/>
                  </a:lnTo>
                </a:path>
                <a:path w="8820785" h="2536190">
                  <a:moveTo>
                    <a:pt x="6586390" y="633984"/>
                  </a:moveTo>
                  <a:lnTo>
                    <a:pt x="6644302" y="633984"/>
                  </a:lnTo>
                </a:path>
                <a:path w="8820785" h="2536190">
                  <a:moveTo>
                    <a:pt x="6741838" y="633984"/>
                  </a:moveTo>
                  <a:lnTo>
                    <a:pt x="6802798" y="633984"/>
                  </a:lnTo>
                </a:path>
                <a:path w="8820785" h="2536190">
                  <a:moveTo>
                    <a:pt x="6900334" y="633984"/>
                  </a:moveTo>
                  <a:lnTo>
                    <a:pt x="6958246" y="633984"/>
                  </a:lnTo>
                </a:path>
                <a:path w="8820785" h="2536190">
                  <a:moveTo>
                    <a:pt x="7058830" y="633984"/>
                  </a:moveTo>
                  <a:lnTo>
                    <a:pt x="7116742" y="633984"/>
                  </a:lnTo>
                </a:path>
                <a:path w="8820785" h="2536190">
                  <a:moveTo>
                    <a:pt x="7214278" y="633984"/>
                  </a:moveTo>
                  <a:lnTo>
                    <a:pt x="7275238" y="633984"/>
                  </a:lnTo>
                </a:path>
                <a:path w="8820785" h="2536190">
                  <a:moveTo>
                    <a:pt x="7372774" y="633984"/>
                  </a:moveTo>
                  <a:lnTo>
                    <a:pt x="7430686" y="633984"/>
                  </a:lnTo>
                </a:path>
                <a:path w="8820785" h="2536190">
                  <a:moveTo>
                    <a:pt x="7531270" y="633984"/>
                  </a:moveTo>
                  <a:lnTo>
                    <a:pt x="7589182" y="633984"/>
                  </a:lnTo>
                </a:path>
                <a:path w="8820785" h="2536190">
                  <a:moveTo>
                    <a:pt x="7686718" y="633984"/>
                  </a:moveTo>
                  <a:lnTo>
                    <a:pt x="7747678" y="633984"/>
                  </a:lnTo>
                </a:path>
                <a:path w="8820785" h="2536190">
                  <a:moveTo>
                    <a:pt x="7845214" y="633984"/>
                  </a:moveTo>
                  <a:lnTo>
                    <a:pt x="7906174" y="633984"/>
                  </a:lnTo>
                </a:path>
                <a:path w="8820785" h="2536190">
                  <a:moveTo>
                    <a:pt x="8003710" y="633984"/>
                  </a:moveTo>
                  <a:lnTo>
                    <a:pt x="8378614" y="633984"/>
                  </a:lnTo>
                </a:path>
                <a:path w="8820785" h="2536190">
                  <a:moveTo>
                    <a:pt x="8476150" y="633984"/>
                  </a:moveTo>
                  <a:lnTo>
                    <a:pt x="8534062" y="633984"/>
                  </a:lnTo>
                </a:path>
                <a:path w="8820785" h="2536190">
                  <a:moveTo>
                    <a:pt x="8634646" y="633984"/>
                  </a:moveTo>
                  <a:lnTo>
                    <a:pt x="8692558" y="633984"/>
                  </a:lnTo>
                </a:path>
                <a:path w="8820785" h="2536190">
                  <a:moveTo>
                    <a:pt x="8790094" y="633984"/>
                  </a:moveTo>
                  <a:lnTo>
                    <a:pt x="8820197" y="633984"/>
                  </a:lnTo>
                </a:path>
                <a:path w="8820785" h="2536190">
                  <a:moveTo>
                    <a:pt x="0" y="0"/>
                  </a:moveTo>
                  <a:lnTo>
                    <a:pt x="400321" y="0"/>
                  </a:lnTo>
                </a:path>
                <a:path w="8820785" h="2536190">
                  <a:moveTo>
                    <a:pt x="1389912" y="0"/>
                  </a:moveTo>
                  <a:lnTo>
                    <a:pt x="6485806" y="0"/>
                  </a:lnTo>
                </a:path>
                <a:path w="8820785" h="2536190">
                  <a:moveTo>
                    <a:pt x="6586390" y="0"/>
                  </a:moveTo>
                  <a:lnTo>
                    <a:pt x="6958246" y="0"/>
                  </a:lnTo>
                </a:path>
                <a:path w="8820785" h="2536190">
                  <a:moveTo>
                    <a:pt x="7058830" y="0"/>
                  </a:moveTo>
                  <a:lnTo>
                    <a:pt x="7116742" y="0"/>
                  </a:lnTo>
                </a:path>
                <a:path w="8820785" h="2536190">
                  <a:moveTo>
                    <a:pt x="7214278" y="0"/>
                  </a:moveTo>
                  <a:lnTo>
                    <a:pt x="7275238" y="0"/>
                  </a:lnTo>
                </a:path>
                <a:path w="8820785" h="2536190">
                  <a:moveTo>
                    <a:pt x="7372774" y="0"/>
                  </a:moveTo>
                  <a:lnTo>
                    <a:pt x="7430686" y="0"/>
                  </a:lnTo>
                </a:path>
                <a:path w="8820785" h="2536190">
                  <a:moveTo>
                    <a:pt x="7531270" y="0"/>
                  </a:moveTo>
                  <a:lnTo>
                    <a:pt x="7589182" y="0"/>
                  </a:lnTo>
                </a:path>
                <a:path w="8820785" h="2536190">
                  <a:moveTo>
                    <a:pt x="7686718" y="0"/>
                  </a:moveTo>
                  <a:lnTo>
                    <a:pt x="7747678" y="0"/>
                  </a:lnTo>
                </a:path>
                <a:path w="8820785" h="2536190">
                  <a:moveTo>
                    <a:pt x="7845214" y="0"/>
                  </a:moveTo>
                  <a:lnTo>
                    <a:pt x="7906174" y="0"/>
                  </a:lnTo>
                </a:path>
                <a:path w="8820785" h="2536190">
                  <a:moveTo>
                    <a:pt x="8003710" y="0"/>
                  </a:moveTo>
                  <a:lnTo>
                    <a:pt x="8061622" y="0"/>
                  </a:lnTo>
                </a:path>
                <a:path w="8820785" h="2536190">
                  <a:moveTo>
                    <a:pt x="8159158" y="0"/>
                  </a:moveTo>
                  <a:lnTo>
                    <a:pt x="8220118" y="0"/>
                  </a:lnTo>
                </a:path>
                <a:path w="8820785" h="2536190">
                  <a:moveTo>
                    <a:pt x="8317654" y="0"/>
                  </a:moveTo>
                  <a:lnTo>
                    <a:pt x="8378614" y="0"/>
                  </a:lnTo>
                </a:path>
                <a:path w="8820785" h="2536190">
                  <a:moveTo>
                    <a:pt x="8476150" y="0"/>
                  </a:moveTo>
                  <a:lnTo>
                    <a:pt x="8692558" y="0"/>
                  </a:lnTo>
                </a:path>
                <a:path w="8820785" h="2536190">
                  <a:moveTo>
                    <a:pt x="8790094" y="0"/>
                  </a:moveTo>
                  <a:lnTo>
                    <a:pt x="8820197" y="0"/>
                  </a:lnTo>
                </a:path>
              </a:pathLst>
            </a:custGeom>
            <a:ln w="9525">
              <a:solidFill>
                <a:srgbClr val="868686"/>
              </a:solidFill>
            </a:ln>
          </p:spPr>
          <p:txBody>
            <a:bodyPr wrap="square" lIns="0" tIns="0" rIns="0" bIns="0" rtlCol="0"/>
            <a:lstStyle/>
            <a:p>
              <a:endParaRPr/>
            </a:p>
          </p:txBody>
        </p:sp>
        <p:sp>
          <p:nvSpPr>
            <p:cNvPr id="5" name="object 5"/>
            <p:cNvSpPr/>
            <p:nvPr/>
          </p:nvSpPr>
          <p:spPr>
            <a:xfrm>
              <a:off x="1615777" y="2026587"/>
              <a:ext cx="8820785" cy="0"/>
            </a:xfrm>
            <a:custGeom>
              <a:avLst/>
              <a:gdLst/>
              <a:ahLst/>
              <a:cxnLst/>
              <a:rect l="l" t="t" r="r" b="b"/>
              <a:pathLst>
                <a:path w="8820785">
                  <a:moveTo>
                    <a:pt x="0" y="0"/>
                  </a:moveTo>
                  <a:lnTo>
                    <a:pt x="8820197" y="0"/>
                  </a:lnTo>
                </a:path>
              </a:pathLst>
            </a:custGeom>
            <a:ln w="9525">
              <a:solidFill>
                <a:srgbClr val="868686"/>
              </a:solidFill>
            </a:ln>
          </p:spPr>
          <p:txBody>
            <a:bodyPr wrap="square" lIns="0" tIns="0" rIns="0" bIns="0" rtlCol="0"/>
            <a:lstStyle/>
            <a:p>
              <a:endParaRPr/>
            </a:p>
          </p:txBody>
        </p:sp>
        <p:sp>
          <p:nvSpPr>
            <p:cNvPr id="6" name="object 6"/>
            <p:cNvSpPr/>
            <p:nvPr/>
          </p:nvSpPr>
          <p:spPr>
            <a:xfrm>
              <a:off x="2273808" y="4779263"/>
              <a:ext cx="8132445" cy="1049020"/>
            </a:xfrm>
            <a:custGeom>
              <a:avLst/>
              <a:gdLst/>
              <a:ahLst/>
              <a:cxnLst/>
              <a:rect l="l" t="t" r="r" b="b"/>
              <a:pathLst>
                <a:path w="8132445" h="1049020">
                  <a:moveTo>
                    <a:pt x="100584" y="1036320"/>
                  </a:moveTo>
                  <a:lnTo>
                    <a:pt x="0" y="1036320"/>
                  </a:lnTo>
                  <a:lnTo>
                    <a:pt x="0" y="1048512"/>
                  </a:lnTo>
                  <a:lnTo>
                    <a:pt x="100584" y="1048512"/>
                  </a:lnTo>
                  <a:lnTo>
                    <a:pt x="100584" y="1036320"/>
                  </a:lnTo>
                  <a:close/>
                </a:path>
                <a:path w="8132445" h="1049020">
                  <a:moveTo>
                    <a:pt x="256032" y="1027176"/>
                  </a:moveTo>
                  <a:lnTo>
                    <a:pt x="158496" y="1027176"/>
                  </a:lnTo>
                  <a:lnTo>
                    <a:pt x="158496" y="1048512"/>
                  </a:lnTo>
                  <a:lnTo>
                    <a:pt x="256032" y="1048512"/>
                  </a:lnTo>
                  <a:lnTo>
                    <a:pt x="256032" y="1027176"/>
                  </a:lnTo>
                  <a:close/>
                </a:path>
                <a:path w="8132445" h="1049020">
                  <a:moveTo>
                    <a:pt x="414528" y="1021080"/>
                  </a:moveTo>
                  <a:lnTo>
                    <a:pt x="316992" y="1021080"/>
                  </a:lnTo>
                  <a:lnTo>
                    <a:pt x="316992" y="1048512"/>
                  </a:lnTo>
                  <a:lnTo>
                    <a:pt x="414528" y="1048512"/>
                  </a:lnTo>
                  <a:lnTo>
                    <a:pt x="414528" y="1021080"/>
                  </a:lnTo>
                  <a:close/>
                </a:path>
                <a:path w="8132445" h="1049020">
                  <a:moveTo>
                    <a:pt x="573024" y="1021080"/>
                  </a:moveTo>
                  <a:lnTo>
                    <a:pt x="475488" y="1021080"/>
                  </a:lnTo>
                  <a:lnTo>
                    <a:pt x="475488" y="1048512"/>
                  </a:lnTo>
                  <a:lnTo>
                    <a:pt x="573024" y="1048512"/>
                  </a:lnTo>
                  <a:lnTo>
                    <a:pt x="573024" y="1021080"/>
                  </a:lnTo>
                  <a:close/>
                </a:path>
                <a:path w="8132445" h="1049020">
                  <a:moveTo>
                    <a:pt x="728472" y="990600"/>
                  </a:moveTo>
                  <a:lnTo>
                    <a:pt x="630936" y="990600"/>
                  </a:lnTo>
                  <a:lnTo>
                    <a:pt x="630936" y="1048512"/>
                  </a:lnTo>
                  <a:lnTo>
                    <a:pt x="728472" y="1048512"/>
                  </a:lnTo>
                  <a:lnTo>
                    <a:pt x="728472" y="990600"/>
                  </a:lnTo>
                  <a:close/>
                </a:path>
                <a:path w="8132445" h="1049020">
                  <a:moveTo>
                    <a:pt x="886968" y="972312"/>
                  </a:moveTo>
                  <a:lnTo>
                    <a:pt x="789432" y="972312"/>
                  </a:lnTo>
                  <a:lnTo>
                    <a:pt x="789432" y="1048512"/>
                  </a:lnTo>
                  <a:lnTo>
                    <a:pt x="886968" y="1048512"/>
                  </a:lnTo>
                  <a:lnTo>
                    <a:pt x="886968" y="972312"/>
                  </a:lnTo>
                  <a:close/>
                </a:path>
                <a:path w="8132445" h="1049020">
                  <a:moveTo>
                    <a:pt x="1045464" y="944880"/>
                  </a:moveTo>
                  <a:lnTo>
                    <a:pt x="947928" y="944880"/>
                  </a:lnTo>
                  <a:lnTo>
                    <a:pt x="947928" y="1048512"/>
                  </a:lnTo>
                  <a:lnTo>
                    <a:pt x="1045464" y="1048512"/>
                  </a:lnTo>
                  <a:lnTo>
                    <a:pt x="1045464" y="944880"/>
                  </a:lnTo>
                  <a:close/>
                </a:path>
                <a:path w="8132445" h="1049020">
                  <a:moveTo>
                    <a:pt x="1203960" y="950976"/>
                  </a:moveTo>
                  <a:lnTo>
                    <a:pt x="1103376" y="950976"/>
                  </a:lnTo>
                  <a:lnTo>
                    <a:pt x="1103376" y="1048512"/>
                  </a:lnTo>
                  <a:lnTo>
                    <a:pt x="1203960" y="1048512"/>
                  </a:lnTo>
                  <a:lnTo>
                    <a:pt x="1203960" y="950976"/>
                  </a:lnTo>
                  <a:close/>
                </a:path>
                <a:path w="8132445" h="1049020">
                  <a:moveTo>
                    <a:pt x="1359408" y="865632"/>
                  </a:moveTo>
                  <a:lnTo>
                    <a:pt x="1261872" y="865632"/>
                  </a:lnTo>
                  <a:lnTo>
                    <a:pt x="1261872" y="1048512"/>
                  </a:lnTo>
                  <a:lnTo>
                    <a:pt x="1359408" y="1048512"/>
                  </a:lnTo>
                  <a:lnTo>
                    <a:pt x="1359408" y="865632"/>
                  </a:lnTo>
                  <a:close/>
                </a:path>
                <a:path w="8132445" h="1049020">
                  <a:moveTo>
                    <a:pt x="1517904" y="832104"/>
                  </a:moveTo>
                  <a:lnTo>
                    <a:pt x="1420368" y="832104"/>
                  </a:lnTo>
                  <a:lnTo>
                    <a:pt x="1420368" y="1048512"/>
                  </a:lnTo>
                  <a:lnTo>
                    <a:pt x="1517904" y="1048512"/>
                  </a:lnTo>
                  <a:lnTo>
                    <a:pt x="1517904" y="832104"/>
                  </a:lnTo>
                  <a:close/>
                </a:path>
                <a:path w="8132445" h="1049020">
                  <a:moveTo>
                    <a:pt x="1676400" y="792480"/>
                  </a:moveTo>
                  <a:lnTo>
                    <a:pt x="1575816" y="792480"/>
                  </a:lnTo>
                  <a:lnTo>
                    <a:pt x="1575816" y="1048512"/>
                  </a:lnTo>
                  <a:lnTo>
                    <a:pt x="1676400" y="1048512"/>
                  </a:lnTo>
                  <a:lnTo>
                    <a:pt x="1676400" y="792480"/>
                  </a:lnTo>
                  <a:close/>
                </a:path>
                <a:path w="8132445" h="1049020">
                  <a:moveTo>
                    <a:pt x="1831848" y="777240"/>
                  </a:moveTo>
                  <a:lnTo>
                    <a:pt x="1734312" y="777240"/>
                  </a:lnTo>
                  <a:lnTo>
                    <a:pt x="1734312" y="1048512"/>
                  </a:lnTo>
                  <a:lnTo>
                    <a:pt x="1831848" y="1048512"/>
                  </a:lnTo>
                  <a:lnTo>
                    <a:pt x="1831848" y="777240"/>
                  </a:lnTo>
                  <a:close/>
                </a:path>
                <a:path w="8132445" h="1049020">
                  <a:moveTo>
                    <a:pt x="1990344" y="728472"/>
                  </a:moveTo>
                  <a:lnTo>
                    <a:pt x="1892808" y="728472"/>
                  </a:lnTo>
                  <a:lnTo>
                    <a:pt x="1892808" y="1048512"/>
                  </a:lnTo>
                  <a:lnTo>
                    <a:pt x="1990344" y="1048512"/>
                  </a:lnTo>
                  <a:lnTo>
                    <a:pt x="1990344" y="728472"/>
                  </a:lnTo>
                  <a:close/>
                </a:path>
                <a:path w="8132445" h="1049020">
                  <a:moveTo>
                    <a:pt x="2148840" y="694944"/>
                  </a:moveTo>
                  <a:lnTo>
                    <a:pt x="2048256" y="694944"/>
                  </a:lnTo>
                  <a:lnTo>
                    <a:pt x="2048256" y="1048512"/>
                  </a:lnTo>
                  <a:lnTo>
                    <a:pt x="2148840" y="1048512"/>
                  </a:lnTo>
                  <a:lnTo>
                    <a:pt x="2148840" y="694944"/>
                  </a:lnTo>
                  <a:close/>
                </a:path>
                <a:path w="8132445" h="1049020">
                  <a:moveTo>
                    <a:pt x="2304288" y="630936"/>
                  </a:moveTo>
                  <a:lnTo>
                    <a:pt x="2206752" y="630936"/>
                  </a:lnTo>
                  <a:lnTo>
                    <a:pt x="2206752" y="1048512"/>
                  </a:lnTo>
                  <a:lnTo>
                    <a:pt x="2304288" y="1048512"/>
                  </a:lnTo>
                  <a:lnTo>
                    <a:pt x="2304288" y="630936"/>
                  </a:lnTo>
                  <a:close/>
                </a:path>
                <a:path w="8132445" h="1049020">
                  <a:moveTo>
                    <a:pt x="2462784" y="548640"/>
                  </a:moveTo>
                  <a:lnTo>
                    <a:pt x="2365248" y="548640"/>
                  </a:lnTo>
                  <a:lnTo>
                    <a:pt x="2365248" y="1048512"/>
                  </a:lnTo>
                  <a:lnTo>
                    <a:pt x="2462784" y="1048512"/>
                  </a:lnTo>
                  <a:lnTo>
                    <a:pt x="2462784" y="548640"/>
                  </a:lnTo>
                  <a:close/>
                </a:path>
                <a:path w="8132445" h="1049020">
                  <a:moveTo>
                    <a:pt x="2621280" y="521208"/>
                  </a:moveTo>
                  <a:lnTo>
                    <a:pt x="2520696" y="521208"/>
                  </a:lnTo>
                  <a:lnTo>
                    <a:pt x="2520696" y="1048512"/>
                  </a:lnTo>
                  <a:lnTo>
                    <a:pt x="2621280" y="1048512"/>
                  </a:lnTo>
                  <a:lnTo>
                    <a:pt x="2621280" y="521208"/>
                  </a:lnTo>
                  <a:close/>
                </a:path>
                <a:path w="8132445" h="1049020">
                  <a:moveTo>
                    <a:pt x="2776728" y="460248"/>
                  </a:moveTo>
                  <a:lnTo>
                    <a:pt x="2679192" y="460248"/>
                  </a:lnTo>
                  <a:lnTo>
                    <a:pt x="2679192" y="1048512"/>
                  </a:lnTo>
                  <a:lnTo>
                    <a:pt x="2776728" y="1048512"/>
                  </a:lnTo>
                  <a:lnTo>
                    <a:pt x="2776728" y="460248"/>
                  </a:lnTo>
                  <a:close/>
                </a:path>
                <a:path w="8132445" h="1049020">
                  <a:moveTo>
                    <a:pt x="2935224" y="487680"/>
                  </a:moveTo>
                  <a:lnTo>
                    <a:pt x="2837688" y="487680"/>
                  </a:lnTo>
                  <a:lnTo>
                    <a:pt x="2837688" y="1048512"/>
                  </a:lnTo>
                  <a:lnTo>
                    <a:pt x="2935224" y="1048512"/>
                  </a:lnTo>
                  <a:lnTo>
                    <a:pt x="2935224" y="487680"/>
                  </a:lnTo>
                  <a:close/>
                </a:path>
                <a:path w="8132445" h="1049020">
                  <a:moveTo>
                    <a:pt x="3093720" y="475488"/>
                  </a:moveTo>
                  <a:lnTo>
                    <a:pt x="2993136" y="475488"/>
                  </a:lnTo>
                  <a:lnTo>
                    <a:pt x="2993136" y="1048512"/>
                  </a:lnTo>
                  <a:lnTo>
                    <a:pt x="3093720" y="1048512"/>
                  </a:lnTo>
                  <a:lnTo>
                    <a:pt x="3093720" y="475488"/>
                  </a:lnTo>
                  <a:close/>
                </a:path>
                <a:path w="8132445" h="1049020">
                  <a:moveTo>
                    <a:pt x="3249168" y="414540"/>
                  </a:moveTo>
                  <a:lnTo>
                    <a:pt x="3151632" y="414540"/>
                  </a:lnTo>
                  <a:lnTo>
                    <a:pt x="3151632" y="1048512"/>
                  </a:lnTo>
                  <a:lnTo>
                    <a:pt x="3249168" y="1048512"/>
                  </a:lnTo>
                  <a:lnTo>
                    <a:pt x="3249168" y="414540"/>
                  </a:lnTo>
                  <a:close/>
                </a:path>
                <a:path w="8132445" h="1049020">
                  <a:moveTo>
                    <a:pt x="3407664" y="377952"/>
                  </a:moveTo>
                  <a:lnTo>
                    <a:pt x="3310128" y="377952"/>
                  </a:lnTo>
                  <a:lnTo>
                    <a:pt x="3310128" y="1048512"/>
                  </a:lnTo>
                  <a:lnTo>
                    <a:pt x="3407664" y="1048512"/>
                  </a:lnTo>
                  <a:lnTo>
                    <a:pt x="3407664" y="377952"/>
                  </a:lnTo>
                  <a:close/>
                </a:path>
                <a:path w="8132445" h="1049020">
                  <a:moveTo>
                    <a:pt x="3566160" y="344424"/>
                  </a:moveTo>
                  <a:lnTo>
                    <a:pt x="3465576" y="344424"/>
                  </a:lnTo>
                  <a:lnTo>
                    <a:pt x="3465576" y="1048512"/>
                  </a:lnTo>
                  <a:lnTo>
                    <a:pt x="3566160" y="1048512"/>
                  </a:lnTo>
                  <a:lnTo>
                    <a:pt x="3566160" y="344424"/>
                  </a:lnTo>
                  <a:close/>
                </a:path>
                <a:path w="8132445" h="1049020">
                  <a:moveTo>
                    <a:pt x="3721608" y="262128"/>
                  </a:moveTo>
                  <a:lnTo>
                    <a:pt x="3624072" y="262128"/>
                  </a:lnTo>
                  <a:lnTo>
                    <a:pt x="3624072" y="1048512"/>
                  </a:lnTo>
                  <a:lnTo>
                    <a:pt x="3721608" y="1048512"/>
                  </a:lnTo>
                  <a:lnTo>
                    <a:pt x="3721608" y="262128"/>
                  </a:lnTo>
                  <a:close/>
                </a:path>
                <a:path w="8132445" h="1049020">
                  <a:moveTo>
                    <a:pt x="3880104" y="198120"/>
                  </a:moveTo>
                  <a:lnTo>
                    <a:pt x="3782568" y="198120"/>
                  </a:lnTo>
                  <a:lnTo>
                    <a:pt x="3782568" y="1048512"/>
                  </a:lnTo>
                  <a:lnTo>
                    <a:pt x="3880104" y="1048512"/>
                  </a:lnTo>
                  <a:lnTo>
                    <a:pt x="3880104" y="198120"/>
                  </a:lnTo>
                  <a:close/>
                </a:path>
                <a:path w="8132445" h="1049020">
                  <a:moveTo>
                    <a:pt x="4038600" y="128016"/>
                  </a:moveTo>
                  <a:lnTo>
                    <a:pt x="3938016" y="128016"/>
                  </a:lnTo>
                  <a:lnTo>
                    <a:pt x="3938016" y="1048512"/>
                  </a:lnTo>
                  <a:lnTo>
                    <a:pt x="4038600" y="1048512"/>
                  </a:lnTo>
                  <a:lnTo>
                    <a:pt x="4038600" y="128016"/>
                  </a:lnTo>
                  <a:close/>
                </a:path>
                <a:path w="8132445" h="1049020">
                  <a:moveTo>
                    <a:pt x="4194048" y="94488"/>
                  </a:moveTo>
                  <a:lnTo>
                    <a:pt x="4096512" y="94488"/>
                  </a:lnTo>
                  <a:lnTo>
                    <a:pt x="4096512" y="1048512"/>
                  </a:lnTo>
                  <a:lnTo>
                    <a:pt x="4194048" y="1048512"/>
                  </a:lnTo>
                  <a:lnTo>
                    <a:pt x="4194048" y="94488"/>
                  </a:lnTo>
                  <a:close/>
                </a:path>
                <a:path w="8132445" h="1049020">
                  <a:moveTo>
                    <a:pt x="4352544" y="39624"/>
                  </a:moveTo>
                  <a:lnTo>
                    <a:pt x="4255008" y="39624"/>
                  </a:lnTo>
                  <a:lnTo>
                    <a:pt x="4255008" y="1048512"/>
                  </a:lnTo>
                  <a:lnTo>
                    <a:pt x="4352544" y="1048512"/>
                  </a:lnTo>
                  <a:lnTo>
                    <a:pt x="4352544" y="39624"/>
                  </a:lnTo>
                  <a:close/>
                </a:path>
                <a:path w="8132445" h="1049020">
                  <a:moveTo>
                    <a:pt x="4511040" y="0"/>
                  </a:moveTo>
                  <a:lnTo>
                    <a:pt x="4410456" y="0"/>
                  </a:lnTo>
                  <a:lnTo>
                    <a:pt x="4410456" y="1048512"/>
                  </a:lnTo>
                  <a:lnTo>
                    <a:pt x="4511040" y="1048512"/>
                  </a:lnTo>
                  <a:lnTo>
                    <a:pt x="4511040" y="0"/>
                  </a:lnTo>
                  <a:close/>
                </a:path>
                <a:path w="8132445" h="1049020">
                  <a:moveTo>
                    <a:pt x="4666488" y="48768"/>
                  </a:moveTo>
                  <a:lnTo>
                    <a:pt x="4568952" y="48768"/>
                  </a:lnTo>
                  <a:lnTo>
                    <a:pt x="4568952" y="1048512"/>
                  </a:lnTo>
                  <a:lnTo>
                    <a:pt x="4666488" y="1048512"/>
                  </a:lnTo>
                  <a:lnTo>
                    <a:pt x="4666488" y="48768"/>
                  </a:lnTo>
                  <a:close/>
                </a:path>
                <a:path w="8132445" h="1049020">
                  <a:moveTo>
                    <a:pt x="4824984" y="30480"/>
                  </a:moveTo>
                  <a:lnTo>
                    <a:pt x="4727448" y="30480"/>
                  </a:lnTo>
                  <a:lnTo>
                    <a:pt x="4727448" y="1048512"/>
                  </a:lnTo>
                  <a:lnTo>
                    <a:pt x="4824984" y="1048512"/>
                  </a:lnTo>
                  <a:lnTo>
                    <a:pt x="4824984" y="30480"/>
                  </a:lnTo>
                  <a:close/>
                </a:path>
                <a:path w="8132445" h="1049020">
                  <a:moveTo>
                    <a:pt x="4983480" y="39624"/>
                  </a:moveTo>
                  <a:lnTo>
                    <a:pt x="4882896" y="39624"/>
                  </a:lnTo>
                  <a:lnTo>
                    <a:pt x="4882896" y="1048512"/>
                  </a:lnTo>
                  <a:lnTo>
                    <a:pt x="4983480" y="1048512"/>
                  </a:lnTo>
                  <a:lnTo>
                    <a:pt x="4983480" y="39624"/>
                  </a:lnTo>
                  <a:close/>
                </a:path>
                <a:path w="8132445" h="1049020">
                  <a:moveTo>
                    <a:pt x="5138928" y="115824"/>
                  </a:moveTo>
                  <a:lnTo>
                    <a:pt x="5041392" y="115824"/>
                  </a:lnTo>
                  <a:lnTo>
                    <a:pt x="5041392" y="1048512"/>
                  </a:lnTo>
                  <a:lnTo>
                    <a:pt x="5138928" y="1048512"/>
                  </a:lnTo>
                  <a:lnTo>
                    <a:pt x="5138928" y="115824"/>
                  </a:lnTo>
                  <a:close/>
                </a:path>
                <a:path w="8132445" h="1049020">
                  <a:moveTo>
                    <a:pt x="5297424" y="292608"/>
                  </a:moveTo>
                  <a:lnTo>
                    <a:pt x="5199888" y="292608"/>
                  </a:lnTo>
                  <a:lnTo>
                    <a:pt x="5199888" y="1048512"/>
                  </a:lnTo>
                  <a:lnTo>
                    <a:pt x="5297424" y="1048512"/>
                  </a:lnTo>
                  <a:lnTo>
                    <a:pt x="5297424" y="292608"/>
                  </a:lnTo>
                  <a:close/>
                </a:path>
                <a:path w="8132445" h="1049020">
                  <a:moveTo>
                    <a:pt x="5455920" y="155448"/>
                  </a:moveTo>
                  <a:lnTo>
                    <a:pt x="5355336" y="155448"/>
                  </a:lnTo>
                  <a:lnTo>
                    <a:pt x="5355336" y="1048512"/>
                  </a:lnTo>
                  <a:lnTo>
                    <a:pt x="5455920" y="1048512"/>
                  </a:lnTo>
                  <a:lnTo>
                    <a:pt x="5455920" y="155448"/>
                  </a:lnTo>
                  <a:close/>
                </a:path>
                <a:path w="8132445" h="1049020">
                  <a:moveTo>
                    <a:pt x="5611368" y="85344"/>
                  </a:moveTo>
                  <a:lnTo>
                    <a:pt x="5513832" y="85344"/>
                  </a:lnTo>
                  <a:lnTo>
                    <a:pt x="5513832" y="1048512"/>
                  </a:lnTo>
                  <a:lnTo>
                    <a:pt x="5611368" y="1048512"/>
                  </a:lnTo>
                  <a:lnTo>
                    <a:pt x="5611368" y="85344"/>
                  </a:lnTo>
                  <a:close/>
                </a:path>
                <a:path w="8132445" h="1049020">
                  <a:moveTo>
                    <a:pt x="5769864" y="91440"/>
                  </a:moveTo>
                  <a:lnTo>
                    <a:pt x="5672328" y="91440"/>
                  </a:lnTo>
                  <a:lnTo>
                    <a:pt x="5672328" y="1048512"/>
                  </a:lnTo>
                  <a:lnTo>
                    <a:pt x="5769864" y="1048512"/>
                  </a:lnTo>
                  <a:lnTo>
                    <a:pt x="5769864" y="91440"/>
                  </a:lnTo>
                  <a:close/>
                </a:path>
                <a:path w="8132445" h="1049020">
                  <a:moveTo>
                    <a:pt x="5928360" y="216408"/>
                  </a:moveTo>
                  <a:lnTo>
                    <a:pt x="5827776" y="216408"/>
                  </a:lnTo>
                  <a:lnTo>
                    <a:pt x="5827776" y="1048512"/>
                  </a:lnTo>
                  <a:lnTo>
                    <a:pt x="5928360" y="1048512"/>
                  </a:lnTo>
                  <a:lnTo>
                    <a:pt x="5928360" y="216408"/>
                  </a:lnTo>
                  <a:close/>
                </a:path>
                <a:path w="8132445" h="1049020">
                  <a:moveTo>
                    <a:pt x="6083808" y="234696"/>
                  </a:moveTo>
                  <a:lnTo>
                    <a:pt x="5986272" y="234696"/>
                  </a:lnTo>
                  <a:lnTo>
                    <a:pt x="5986272" y="1048512"/>
                  </a:lnTo>
                  <a:lnTo>
                    <a:pt x="6083808" y="1048512"/>
                  </a:lnTo>
                  <a:lnTo>
                    <a:pt x="6083808" y="234696"/>
                  </a:lnTo>
                  <a:close/>
                </a:path>
                <a:path w="8132445" h="1049020">
                  <a:moveTo>
                    <a:pt x="6242304" y="164592"/>
                  </a:moveTo>
                  <a:lnTo>
                    <a:pt x="6144768" y="164592"/>
                  </a:lnTo>
                  <a:lnTo>
                    <a:pt x="6144768" y="1048512"/>
                  </a:lnTo>
                  <a:lnTo>
                    <a:pt x="6242304" y="1048512"/>
                  </a:lnTo>
                  <a:lnTo>
                    <a:pt x="6242304" y="164592"/>
                  </a:lnTo>
                  <a:close/>
                </a:path>
                <a:path w="8132445" h="1049020">
                  <a:moveTo>
                    <a:pt x="6400800" y="137160"/>
                  </a:moveTo>
                  <a:lnTo>
                    <a:pt x="6300216" y="137160"/>
                  </a:lnTo>
                  <a:lnTo>
                    <a:pt x="6300216" y="1048512"/>
                  </a:lnTo>
                  <a:lnTo>
                    <a:pt x="6400800" y="1048512"/>
                  </a:lnTo>
                  <a:lnTo>
                    <a:pt x="6400800" y="137160"/>
                  </a:lnTo>
                  <a:close/>
                </a:path>
                <a:path w="8132445" h="1049020">
                  <a:moveTo>
                    <a:pt x="6556248" y="728472"/>
                  </a:moveTo>
                  <a:lnTo>
                    <a:pt x="6458712" y="728472"/>
                  </a:lnTo>
                  <a:lnTo>
                    <a:pt x="6458712" y="1048512"/>
                  </a:lnTo>
                  <a:lnTo>
                    <a:pt x="6556248" y="1048512"/>
                  </a:lnTo>
                  <a:lnTo>
                    <a:pt x="6556248" y="728472"/>
                  </a:lnTo>
                  <a:close/>
                </a:path>
                <a:path w="8132445" h="1049020">
                  <a:moveTo>
                    <a:pt x="6714744" y="1002792"/>
                  </a:moveTo>
                  <a:lnTo>
                    <a:pt x="6617208" y="1002792"/>
                  </a:lnTo>
                  <a:lnTo>
                    <a:pt x="6617208" y="1048512"/>
                  </a:lnTo>
                  <a:lnTo>
                    <a:pt x="6714744" y="1048512"/>
                  </a:lnTo>
                  <a:lnTo>
                    <a:pt x="6714744" y="1002792"/>
                  </a:lnTo>
                  <a:close/>
                </a:path>
                <a:path w="8132445" h="1049020">
                  <a:moveTo>
                    <a:pt x="6873240" y="1024128"/>
                  </a:moveTo>
                  <a:lnTo>
                    <a:pt x="6772656" y="1024128"/>
                  </a:lnTo>
                  <a:lnTo>
                    <a:pt x="6772656" y="1048512"/>
                  </a:lnTo>
                  <a:lnTo>
                    <a:pt x="6873240" y="1048512"/>
                  </a:lnTo>
                  <a:lnTo>
                    <a:pt x="6873240" y="1024128"/>
                  </a:lnTo>
                  <a:close/>
                </a:path>
                <a:path w="8132445" h="1049020">
                  <a:moveTo>
                    <a:pt x="7187184" y="1021080"/>
                  </a:moveTo>
                  <a:lnTo>
                    <a:pt x="7089648" y="1021080"/>
                  </a:lnTo>
                  <a:lnTo>
                    <a:pt x="7089648" y="1048512"/>
                  </a:lnTo>
                  <a:lnTo>
                    <a:pt x="7187184" y="1048512"/>
                  </a:lnTo>
                  <a:lnTo>
                    <a:pt x="7187184" y="1021080"/>
                  </a:lnTo>
                  <a:close/>
                </a:path>
                <a:path w="8132445" h="1049020">
                  <a:moveTo>
                    <a:pt x="7345680" y="993648"/>
                  </a:moveTo>
                  <a:lnTo>
                    <a:pt x="7248144" y="993648"/>
                  </a:lnTo>
                  <a:lnTo>
                    <a:pt x="7248144" y="1048512"/>
                  </a:lnTo>
                  <a:lnTo>
                    <a:pt x="7345680" y="1048512"/>
                  </a:lnTo>
                  <a:lnTo>
                    <a:pt x="7345680" y="993648"/>
                  </a:lnTo>
                  <a:close/>
                </a:path>
                <a:path w="8132445" h="1049020">
                  <a:moveTo>
                    <a:pt x="7501128" y="947928"/>
                  </a:moveTo>
                  <a:lnTo>
                    <a:pt x="7403592" y="947928"/>
                  </a:lnTo>
                  <a:lnTo>
                    <a:pt x="7403592" y="1048512"/>
                  </a:lnTo>
                  <a:lnTo>
                    <a:pt x="7501128" y="1048512"/>
                  </a:lnTo>
                  <a:lnTo>
                    <a:pt x="7501128" y="947928"/>
                  </a:lnTo>
                  <a:close/>
                </a:path>
                <a:path w="8132445" h="1049020">
                  <a:moveTo>
                    <a:pt x="7659624" y="847344"/>
                  </a:moveTo>
                  <a:lnTo>
                    <a:pt x="7562088" y="847344"/>
                  </a:lnTo>
                  <a:lnTo>
                    <a:pt x="7562088" y="1048512"/>
                  </a:lnTo>
                  <a:lnTo>
                    <a:pt x="7659624" y="1048512"/>
                  </a:lnTo>
                  <a:lnTo>
                    <a:pt x="7659624" y="847344"/>
                  </a:lnTo>
                  <a:close/>
                </a:path>
                <a:path w="8132445" h="1049020">
                  <a:moveTo>
                    <a:pt x="7818120" y="850392"/>
                  </a:moveTo>
                  <a:lnTo>
                    <a:pt x="7720584" y="850392"/>
                  </a:lnTo>
                  <a:lnTo>
                    <a:pt x="7720584" y="1048512"/>
                  </a:lnTo>
                  <a:lnTo>
                    <a:pt x="7818120" y="1048512"/>
                  </a:lnTo>
                  <a:lnTo>
                    <a:pt x="7818120" y="850392"/>
                  </a:lnTo>
                  <a:close/>
                </a:path>
                <a:path w="8132445" h="1049020">
                  <a:moveTo>
                    <a:pt x="7976616" y="929640"/>
                  </a:moveTo>
                  <a:lnTo>
                    <a:pt x="7876032" y="929640"/>
                  </a:lnTo>
                  <a:lnTo>
                    <a:pt x="7876032" y="1048512"/>
                  </a:lnTo>
                  <a:lnTo>
                    <a:pt x="7976616" y="1048512"/>
                  </a:lnTo>
                  <a:lnTo>
                    <a:pt x="7976616" y="929640"/>
                  </a:lnTo>
                  <a:close/>
                </a:path>
                <a:path w="8132445" h="1049020">
                  <a:moveTo>
                    <a:pt x="8132064" y="829056"/>
                  </a:moveTo>
                  <a:lnTo>
                    <a:pt x="8034528" y="829056"/>
                  </a:lnTo>
                  <a:lnTo>
                    <a:pt x="8034528" y="1048512"/>
                  </a:lnTo>
                  <a:lnTo>
                    <a:pt x="8132064" y="1048512"/>
                  </a:lnTo>
                  <a:lnTo>
                    <a:pt x="8132064" y="829056"/>
                  </a:lnTo>
                  <a:close/>
                </a:path>
              </a:pathLst>
            </a:custGeom>
            <a:solidFill>
              <a:srgbClr val="2C4D75"/>
            </a:solidFill>
          </p:spPr>
          <p:txBody>
            <a:bodyPr wrap="square" lIns="0" tIns="0" rIns="0" bIns="0" rtlCol="0"/>
            <a:lstStyle/>
            <a:p>
              <a:endParaRPr/>
            </a:p>
          </p:txBody>
        </p:sp>
        <p:sp>
          <p:nvSpPr>
            <p:cNvPr id="7" name="object 7"/>
            <p:cNvSpPr/>
            <p:nvPr/>
          </p:nvSpPr>
          <p:spPr>
            <a:xfrm>
              <a:off x="1645920" y="3904487"/>
              <a:ext cx="8760460" cy="1923414"/>
            </a:xfrm>
            <a:custGeom>
              <a:avLst/>
              <a:gdLst/>
              <a:ahLst/>
              <a:cxnLst/>
              <a:rect l="l" t="t" r="r" b="b"/>
              <a:pathLst>
                <a:path w="8760460" h="1923414">
                  <a:moveTo>
                    <a:pt x="97536" y="1901952"/>
                  </a:moveTo>
                  <a:lnTo>
                    <a:pt x="0" y="1901952"/>
                  </a:lnTo>
                  <a:lnTo>
                    <a:pt x="0" y="1923288"/>
                  </a:lnTo>
                  <a:lnTo>
                    <a:pt x="97536" y="1923288"/>
                  </a:lnTo>
                  <a:lnTo>
                    <a:pt x="97536" y="1901952"/>
                  </a:lnTo>
                  <a:close/>
                </a:path>
                <a:path w="8760460" h="1923414">
                  <a:moveTo>
                    <a:pt x="256032" y="1892808"/>
                  </a:moveTo>
                  <a:lnTo>
                    <a:pt x="155448" y="1892808"/>
                  </a:lnTo>
                  <a:lnTo>
                    <a:pt x="155448" y="1923288"/>
                  </a:lnTo>
                  <a:lnTo>
                    <a:pt x="256032" y="1923288"/>
                  </a:lnTo>
                  <a:lnTo>
                    <a:pt x="256032" y="1892808"/>
                  </a:lnTo>
                  <a:close/>
                </a:path>
                <a:path w="8760460" h="1923414">
                  <a:moveTo>
                    <a:pt x="411480" y="1834896"/>
                  </a:moveTo>
                  <a:lnTo>
                    <a:pt x="313944" y="1834896"/>
                  </a:lnTo>
                  <a:lnTo>
                    <a:pt x="313944" y="1923288"/>
                  </a:lnTo>
                  <a:lnTo>
                    <a:pt x="411480" y="1923288"/>
                  </a:lnTo>
                  <a:lnTo>
                    <a:pt x="411480" y="1834896"/>
                  </a:lnTo>
                  <a:close/>
                </a:path>
                <a:path w="8760460" h="1923414">
                  <a:moveTo>
                    <a:pt x="569976" y="1789176"/>
                  </a:moveTo>
                  <a:lnTo>
                    <a:pt x="472440" y="1789176"/>
                  </a:lnTo>
                  <a:lnTo>
                    <a:pt x="472440" y="1923288"/>
                  </a:lnTo>
                  <a:lnTo>
                    <a:pt x="569976" y="1923288"/>
                  </a:lnTo>
                  <a:lnTo>
                    <a:pt x="569976" y="1789176"/>
                  </a:lnTo>
                  <a:close/>
                </a:path>
                <a:path w="8760460" h="1923414">
                  <a:moveTo>
                    <a:pt x="728472" y="1789176"/>
                  </a:moveTo>
                  <a:lnTo>
                    <a:pt x="627888" y="1789176"/>
                  </a:lnTo>
                  <a:lnTo>
                    <a:pt x="627888" y="1911096"/>
                  </a:lnTo>
                  <a:lnTo>
                    <a:pt x="728472" y="1911096"/>
                  </a:lnTo>
                  <a:lnTo>
                    <a:pt x="728472" y="1789176"/>
                  </a:lnTo>
                  <a:close/>
                </a:path>
                <a:path w="8760460" h="1923414">
                  <a:moveTo>
                    <a:pt x="883920" y="1810512"/>
                  </a:moveTo>
                  <a:lnTo>
                    <a:pt x="786384" y="1810512"/>
                  </a:lnTo>
                  <a:lnTo>
                    <a:pt x="786384" y="1901952"/>
                  </a:lnTo>
                  <a:lnTo>
                    <a:pt x="883920" y="1901952"/>
                  </a:lnTo>
                  <a:lnTo>
                    <a:pt x="883920" y="1810512"/>
                  </a:lnTo>
                  <a:close/>
                </a:path>
                <a:path w="8760460" h="1923414">
                  <a:moveTo>
                    <a:pt x="1042416" y="1825752"/>
                  </a:moveTo>
                  <a:lnTo>
                    <a:pt x="944880" y="1825752"/>
                  </a:lnTo>
                  <a:lnTo>
                    <a:pt x="944880" y="1895856"/>
                  </a:lnTo>
                  <a:lnTo>
                    <a:pt x="1042416" y="1895856"/>
                  </a:lnTo>
                  <a:lnTo>
                    <a:pt x="1042416" y="1825752"/>
                  </a:lnTo>
                  <a:close/>
                </a:path>
                <a:path w="8760460" h="1923414">
                  <a:moveTo>
                    <a:pt x="1200912" y="1840992"/>
                  </a:moveTo>
                  <a:lnTo>
                    <a:pt x="1103376" y="1840992"/>
                  </a:lnTo>
                  <a:lnTo>
                    <a:pt x="1103376" y="1895856"/>
                  </a:lnTo>
                  <a:lnTo>
                    <a:pt x="1200912" y="1895856"/>
                  </a:lnTo>
                  <a:lnTo>
                    <a:pt x="1200912" y="1840992"/>
                  </a:lnTo>
                  <a:close/>
                </a:path>
                <a:path w="8760460" h="1923414">
                  <a:moveTo>
                    <a:pt x="1356360" y="1816608"/>
                  </a:moveTo>
                  <a:lnTo>
                    <a:pt x="1258824" y="1816608"/>
                  </a:lnTo>
                  <a:lnTo>
                    <a:pt x="1258824" y="1865376"/>
                  </a:lnTo>
                  <a:lnTo>
                    <a:pt x="1356360" y="1865376"/>
                  </a:lnTo>
                  <a:lnTo>
                    <a:pt x="1356360" y="1816608"/>
                  </a:lnTo>
                  <a:close/>
                </a:path>
                <a:path w="8760460" h="1923414">
                  <a:moveTo>
                    <a:pt x="1514856" y="1798320"/>
                  </a:moveTo>
                  <a:lnTo>
                    <a:pt x="1417320" y="1798320"/>
                  </a:lnTo>
                  <a:lnTo>
                    <a:pt x="1417320" y="1847088"/>
                  </a:lnTo>
                  <a:lnTo>
                    <a:pt x="1514856" y="1847088"/>
                  </a:lnTo>
                  <a:lnTo>
                    <a:pt x="1514856" y="1798320"/>
                  </a:lnTo>
                  <a:close/>
                </a:path>
                <a:path w="8760460" h="1923414">
                  <a:moveTo>
                    <a:pt x="1673352" y="1764792"/>
                  </a:moveTo>
                  <a:lnTo>
                    <a:pt x="1575816" y="1764792"/>
                  </a:lnTo>
                  <a:lnTo>
                    <a:pt x="1575816" y="1819656"/>
                  </a:lnTo>
                  <a:lnTo>
                    <a:pt x="1673352" y="1819656"/>
                  </a:lnTo>
                  <a:lnTo>
                    <a:pt x="1673352" y="1764792"/>
                  </a:lnTo>
                  <a:close/>
                </a:path>
                <a:path w="8760460" h="1923414">
                  <a:moveTo>
                    <a:pt x="1831848" y="1770888"/>
                  </a:moveTo>
                  <a:lnTo>
                    <a:pt x="1731264" y="1770888"/>
                  </a:lnTo>
                  <a:lnTo>
                    <a:pt x="1731264" y="1825752"/>
                  </a:lnTo>
                  <a:lnTo>
                    <a:pt x="1831848" y="1825752"/>
                  </a:lnTo>
                  <a:lnTo>
                    <a:pt x="1831848" y="1770888"/>
                  </a:lnTo>
                  <a:close/>
                </a:path>
                <a:path w="8760460" h="1923414">
                  <a:moveTo>
                    <a:pt x="1987296" y="1685544"/>
                  </a:moveTo>
                  <a:lnTo>
                    <a:pt x="1889760" y="1685544"/>
                  </a:lnTo>
                  <a:lnTo>
                    <a:pt x="1889760" y="1740408"/>
                  </a:lnTo>
                  <a:lnTo>
                    <a:pt x="1987296" y="1740408"/>
                  </a:lnTo>
                  <a:lnTo>
                    <a:pt x="1987296" y="1685544"/>
                  </a:lnTo>
                  <a:close/>
                </a:path>
                <a:path w="8760460" h="1923414">
                  <a:moveTo>
                    <a:pt x="2145792" y="1648968"/>
                  </a:moveTo>
                  <a:lnTo>
                    <a:pt x="2048256" y="1648968"/>
                  </a:lnTo>
                  <a:lnTo>
                    <a:pt x="2048256" y="1706880"/>
                  </a:lnTo>
                  <a:lnTo>
                    <a:pt x="2145792" y="1706880"/>
                  </a:lnTo>
                  <a:lnTo>
                    <a:pt x="2145792" y="1648968"/>
                  </a:lnTo>
                  <a:close/>
                </a:path>
                <a:path w="8760460" h="1923414">
                  <a:moveTo>
                    <a:pt x="2304288" y="1597152"/>
                  </a:moveTo>
                  <a:lnTo>
                    <a:pt x="2203704" y="1597152"/>
                  </a:lnTo>
                  <a:lnTo>
                    <a:pt x="2203704" y="1667256"/>
                  </a:lnTo>
                  <a:lnTo>
                    <a:pt x="2304288" y="1667256"/>
                  </a:lnTo>
                  <a:lnTo>
                    <a:pt x="2304288" y="1597152"/>
                  </a:lnTo>
                  <a:close/>
                </a:path>
                <a:path w="8760460" h="1923414">
                  <a:moveTo>
                    <a:pt x="2459736" y="1560576"/>
                  </a:moveTo>
                  <a:lnTo>
                    <a:pt x="2362200" y="1560576"/>
                  </a:lnTo>
                  <a:lnTo>
                    <a:pt x="2362200" y="1652016"/>
                  </a:lnTo>
                  <a:lnTo>
                    <a:pt x="2459736" y="1652016"/>
                  </a:lnTo>
                  <a:lnTo>
                    <a:pt x="2459736" y="1560576"/>
                  </a:lnTo>
                  <a:close/>
                </a:path>
                <a:path w="8760460" h="1923414">
                  <a:moveTo>
                    <a:pt x="2618232" y="1493520"/>
                  </a:moveTo>
                  <a:lnTo>
                    <a:pt x="2520696" y="1493520"/>
                  </a:lnTo>
                  <a:lnTo>
                    <a:pt x="2520696" y="1603248"/>
                  </a:lnTo>
                  <a:lnTo>
                    <a:pt x="2618232" y="1603248"/>
                  </a:lnTo>
                  <a:lnTo>
                    <a:pt x="2618232" y="1493520"/>
                  </a:lnTo>
                  <a:close/>
                </a:path>
                <a:path w="8760460" h="1923414">
                  <a:moveTo>
                    <a:pt x="2776728" y="1432560"/>
                  </a:moveTo>
                  <a:lnTo>
                    <a:pt x="2676144" y="1432560"/>
                  </a:lnTo>
                  <a:lnTo>
                    <a:pt x="2676144" y="1569720"/>
                  </a:lnTo>
                  <a:lnTo>
                    <a:pt x="2776728" y="1569720"/>
                  </a:lnTo>
                  <a:lnTo>
                    <a:pt x="2776728" y="1432560"/>
                  </a:lnTo>
                  <a:close/>
                </a:path>
                <a:path w="8760460" h="1923414">
                  <a:moveTo>
                    <a:pt x="2932176" y="1347216"/>
                  </a:moveTo>
                  <a:lnTo>
                    <a:pt x="2834640" y="1347216"/>
                  </a:lnTo>
                  <a:lnTo>
                    <a:pt x="2834640" y="1505712"/>
                  </a:lnTo>
                  <a:lnTo>
                    <a:pt x="2932176" y="1505712"/>
                  </a:lnTo>
                  <a:lnTo>
                    <a:pt x="2932176" y="1347216"/>
                  </a:lnTo>
                  <a:close/>
                </a:path>
                <a:path w="8760460" h="1923414">
                  <a:moveTo>
                    <a:pt x="3090672" y="1240536"/>
                  </a:moveTo>
                  <a:lnTo>
                    <a:pt x="2993136" y="1240536"/>
                  </a:lnTo>
                  <a:lnTo>
                    <a:pt x="2993136" y="1423416"/>
                  </a:lnTo>
                  <a:lnTo>
                    <a:pt x="3090672" y="1423416"/>
                  </a:lnTo>
                  <a:lnTo>
                    <a:pt x="3090672" y="1240536"/>
                  </a:lnTo>
                  <a:close/>
                </a:path>
                <a:path w="8760460" h="1923414">
                  <a:moveTo>
                    <a:pt x="3249168" y="1219200"/>
                  </a:moveTo>
                  <a:lnTo>
                    <a:pt x="3148584" y="1219200"/>
                  </a:lnTo>
                  <a:lnTo>
                    <a:pt x="3148584" y="1395984"/>
                  </a:lnTo>
                  <a:lnTo>
                    <a:pt x="3249168" y="1395984"/>
                  </a:lnTo>
                  <a:lnTo>
                    <a:pt x="3249168" y="1219200"/>
                  </a:lnTo>
                  <a:close/>
                </a:path>
                <a:path w="8760460" h="1923414">
                  <a:moveTo>
                    <a:pt x="3404616" y="1136904"/>
                  </a:moveTo>
                  <a:lnTo>
                    <a:pt x="3307080" y="1136904"/>
                  </a:lnTo>
                  <a:lnTo>
                    <a:pt x="3307080" y="1335024"/>
                  </a:lnTo>
                  <a:lnTo>
                    <a:pt x="3404616" y="1335024"/>
                  </a:lnTo>
                  <a:lnTo>
                    <a:pt x="3404616" y="1136904"/>
                  </a:lnTo>
                  <a:close/>
                </a:path>
                <a:path w="8760460" h="1923414">
                  <a:moveTo>
                    <a:pt x="3563112" y="1164336"/>
                  </a:moveTo>
                  <a:lnTo>
                    <a:pt x="3465576" y="1164336"/>
                  </a:lnTo>
                  <a:lnTo>
                    <a:pt x="3465576" y="1362456"/>
                  </a:lnTo>
                  <a:lnTo>
                    <a:pt x="3563112" y="1362456"/>
                  </a:lnTo>
                  <a:lnTo>
                    <a:pt x="3563112" y="1164336"/>
                  </a:lnTo>
                  <a:close/>
                </a:path>
                <a:path w="8760460" h="1923414">
                  <a:moveTo>
                    <a:pt x="3721608" y="1139952"/>
                  </a:moveTo>
                  <a:lnTo>
                    <a:pt x="3621024" y="1139952"/>
                  </a:lnTo>
                  <a:lnTo>
                    <a:pt x="3621024" y="1350264"/>
                  </a:lnTo>
                  <a:lnTo>
                    <a:pt x="3721608" y="1350264"/>
                  </a:lnTo>
                  <a:lnTo>
                    <a:pt x="3721608" y="1139952"/>
                  </a:lnTo>
                  <a:close/>
                </a:path>
                <a:path w="8760460" h="1923414">
                  <a:moveTo>
                    <a:pt x="3877056" y="1060704"/>
                  </a:moveTo>
                  <a:lnTo>
                    <a:pt x="3779520" y="1060704"/>
                  </a:lnTo>
                  <a:lnTo>
                    <a:pt x="3779520" y="1289316"/>
                  </a:lnTo>
                  <a:lnTo>
                    <a:pt x="3877056" y="1289316"/>
                  </a:lnTo>
                  <a:lnTo>
                    <a:pt x="3877056" y="1060704"/>
                  </a:lnTo>
                  <a:close/>
                </a:path>
                <a:path w="8760460" h="1923414">
                  <a:moveTo>
                    <a:pt x="4035552" y="1005840"/>
                  </a:moveTo>
                  <a:lnTo>
                    <a:pt x="3938016" y="1005840"/>
                  </a:lnTo>
                  <a:lnTo>
                    <a:pt x="3938016" y="1252728"/>
                  </a:lnTo>
                  <a:lnTo>
                    <a:pt x="4035552" y="1252728"/>
                  </a:lnTo>
                  <a:lnTo>
                    <a:pt x="4035552" y="1005840"/>
                  </a:lnTo>
                  <a:close/>
                </a:path>
                <a:path w="8760460" h="1923414">
                  <a:moveTo>
                    <a:pt x="4194048" y="944880"/>
                  </a:moveTo>
                  <a:lnTo>
                    <a:pt x="4093464" y="944880"/>
                  </a:lnTo>
                  <a:lnTo>
                    <a:pt x="4093464" y="1219200"/>
                  </a:lnTo>
                  <a:lnTo>
                    <a:pt x="4194048" y="1219200"/>
                  </a:lnTo>
                  <a:lnTo>
                    <a:pt x="4194048" y="944880"/>
                  </a:lnTo>
                  <a:close/>
                </a:path>
                <a:path w="8760460" h="1923414">
                  <a:moveTo>
                    <a:pt x="4349496" y="832104"/>
                  </a:moveTo>
                  <a:lnTo>
                    <a:pt x="4251960" y="832104"/>
                  </a:lnTo>
                  <a:lnTo>
                    <a:pt x="4251960" y="1136904"/>
                  </a:lnTo>
                  <a:lnTo>
                    <a:pt x="4349496" y="1136904"/>
                  </a:lnTo>
                  <a:lnTo>
                    <a:pt x="4349496" y="832104"/>
                  </a:lnTo>
                  <a:close/>
                </a:path>
                <a:path w="8760460" h="1923414">
                  <a:moveTo>
                    <a:pt x="4507992" y="737616"/>
                  </a:moveTo>
                  <a:lnTo>
                    <a:pt x="4410456" y="737616"/>
                  </a:lnTo>
                  <a:lnTo>
                    <a:pt x="4410456" y="1072896"/>
                  </a:lnTo>
                  <a:lnTo>
                    <a:pt x="4507992" y="1072896"/>
                  </a:lnTo>
                  <a:lnTo>
                    <a:pt x="4507992" y="737616"/>
                  </a:lnTo>
                  <a:close/>
                </a:path>
                <a:path w="8760460" h="1923414">
                  <a:moveTo>
                    <a:pt x="4666488" y="633984"/>
                  </a:moveTo>
                  <a:lnTo>
                    <a:pt x="4565904" y="633984"/>
                  </a:lnTo>
                  <a:lnTo>
                    <a:pt x="4565904" y="1002792"/>
                  </a:lnTo>
                  <a:lnTo>
                    <a:pt x="4666488" y="1002792"/>
                  </a:lnTo>
                  <a:lnTo>
                    <a:pt x="4666488" y="633984"/>
                  </a:lnTo>
                  <a:close/>
                </a:path>
                <a:path w="8760460" h="1923414">
                  <a:moveTo>
                    <a:pt x="4821936" y="576072"/>
                  </a:moveTo>
                  <a:lnTo>
                    <a:pt x="4724400" y="576072"/>
                  </a:lnTo>
                  <a:lnTo>
                    <a:pt x="4724400" y="969264"/>
                  </a:lnTo>
                  <a:lnTo>
                    <a:pt x="4821936" y="969264"/>
                  </a:lnTo>
                  <a:lnTo>
                    <a:pt x="4821936" y="576072"/>
                  </a:lnTo>
                  <a:close/>
                </a:path>
                <a:path w="8760460" h="1923414">
                  <a:moveTo>
                    <a:pt x="4980432" y="487680"/>
                  </a:moveTo>
                  <a:lnTo>
                    <a:pt x="4882896" y="487680"/>
                  </a:lnTo>
                  <a:lnTo>
                    <a:pt x="4882896" y="914400"/>
                  </a:lnTo>
                  <a:lnTo>
                    <a:pt x="4980432" y="914400"/>
                  </a:lnTo>
                  <a:lnTo>
                    <a:pt x="4980432" y="487680"/>
                  </a:lnTo>
                  <a:close/>
                </a:path>
                <a:path w="8760460" h="1923414">
                  <a:moveTo>
                    <a:pt x="5138928" y="445008"/>
                  </a:moveTo>
                  <a:lnTo>
                    <a:pt x="5038344" y="445008"/>
                  </a:lnTo>
                  <a:lnTo>
                    <a:pt x="5038344" y="874776"/>
                  </a:lnTo>
                  <a:lnTo>
                    <a:pt x="5138928" y="874776"/>
                  </a:lnTo>
                  <a:lnTo>
                    <a:pt x="5138928" y="445008"/>
                  </a:lnTo>
                  <a:close/>
                </a:path>
                <a:path w="8760460" h="1923414">
                  <a:moveTo>
                    <a:pt x="5294376" y="438912"/>
                  </a:moveTo>
                  <a:lnTo>
                    <a:pt x="5196840" y="438912"/>
                  </a:lnTo>
                  <a:lnTo>
                    <a:pt x="5196840" y="923544"/>
                  </a:lnTo>
                  <a:lnTo>
                    <a:pt x="5294376" y="923544"/>
                  </a:lnTo>
                  <a:lnTo>
                    <a:pt x="5294376" y="438912"/>
                  </a:lnTo>
                  <a:close/>
                </a:path>
                <a:path w="8760460" h="1923414">
                  <a:moveTo>
                    <a:pt x="5452872" y="356616"/>
                  </a:moveTo>
                  <a:lnTo>
                    <a:pt x="5355336" y="356616"/>
                  </a:lnTo>
                  <a:lnTo>
                    <a:pt x="5355336" y="905256"/>
                  </a:lnTo>
                  <a:lnTo>
                    <a:pt x="5452872" y="905256"/>
                  </a:lnTo>
                  <a:lnTo>
                    <a:pt x="5452872" y="356616"/>
                  </a:lnTo>
                  <a:close/>
                </a:path>
                <a:path w="8760460" h="1923414">
                  <a:moveTo>
                    <a:pt x="5611368" y="310896"/>
                  </a:moveTo>
                  <a:lnTo>
                    <a:pt x="5510784" y="310896"/>
                  </a:lnTo>
                  <a:lnTo>
                    <a:pt x="5510784" y="914400"/>
                  </a:lnTo>
                  <a:lnTo>
                    <a:pt x="5611368" y="914400"/>
                  </a:lnTo>
                  <a:lnTo>
                    <a:pt x="5611368" y="310896"/>
                  </a:lnTo>
                  <a:close/>
                </a:path>
                <a:path w="8760460" h="1923414">
                  <a:moveTo>
                    <a:pt x="5766816" y="329184"/>
                  </a:moveTo>
                  <a:lnTo>
                    <a:pt x="5669280" y="329184"/>
                  </a:lnTo>
                  <a:lnTo>
                    <a:pt x="5669280" y="990600"/>
                  </a:lnTo>
                  <a:lnTo>
                    <a:pt x="5766816" y="990600"/>
                  </a:lnTo>
                  <a:lnTo>
                    <a:pt x="5766816" y="329184"/>
                  </a:lnTo>
                  <a:close/>
                </a:path>
                <a:path w="8760460" h="1923414">
                  <a:moveTo>
                    <a:pt x="5925312" y="454152"/>
                  </a:moveTo>
                  <a:lnTo>
                    <a:pt x="5827776" y="454152"/>
                  </a:lnTo>
                  <a:lnTo>
                    <a:pt x="5827776" y="1167384"/>
                  </a:lnTo>
                  <a:lnTo>
                    <a:pt x="5925312" y="1167384"/>
                  </a:lnTo>
                  <a:lnTo>
                    <a:pt x="5925312" y="454152"/>
                  </a:lnTo>
                  <a:close/>
                </a:path>
                <a:path w="8760460" h="1923414">
                  <a:moveTo>
                    <a:pt x="6083808" y="271272"/>
                  </a:moveTo>
                  <a:lnTo>
                    <a:pt x="5983224" y="271272"/>
                  </a:lnTo>
                  <a:lnTo>
                    <a:pt x="5983224" y="1030224"/>
                  </a:lnTo>
                  <a:lnTo>
                    <a:pt x="6083808" y="1030224"/>
                  </a:lnTo>
                  <a:lnTo>
                    <a:pt x="6083808" y="271272"/>
                  </a:lnTo>
                  <a:close/>
                </a:path>
                <a:path w="8760460" h="1923414">
                  <a:moveTo>
                    <a:pt x="6239256" y="158496"/>
                  </a:moveTo>
                  <a:lnTo>
                    <a:pt x="6141720" y="158496"/>
                  </a:lnTo>
                  <a:lnTo>
                    <a:pt x="6141720" y="960120"/>
                  </a:lnTo>
                  <a:lnTo>
                    <a:pt x="6239256" y="960120"/>
                  </a:lnTo>
                  <a:lnTo>
                    <a:pt x="6239256" y="158496"/>
                  </a:lnTo>
                  <a:close/>
                </a:path>
                <a:path w="8760460" h="1923414">
                  <a:moveTo>
                    <a:pt x="6397752" y="188976"/>
                  </a:moveTo>
                  <a:lnTo>
                    <a:pt x="6300216" y="188976"/>
                  </a:lnTo>
                  <a:lnTo>
                    <a:pt x="6300216" y="966216"/>
                  </a:lnTo>
                  <a:lnTo>
                    <a:pt x="6397752" y="966216"/>
                  </a:lnTo>
                  <a:lnTo>
                    <a:pt x="6397752" y="188976"/>
                  </a:lnTo>
                  <a:close/>
                </a:path>
                <a:path w="8760460" h="1923414">
                  <a:moveTo>
                    <a:pt x="6556248" y="265176"/>
                  </a:moveTo>
                  <a:lnTo>
                    <a:pt x="6455664" y="265176"/>
                  </a:lnTo>
                  <a:lnTo>
                    <a:pt x="6455664" y="1091184"/>
                  </a:lnTo>
                  <a:lnTo>
                    <a:pt x="6556248" y="1091184"/>
                  </a:lnTo>
                  <a:lnTo>
                    <a:pt x="6556248" y="265176"/>
                  </a:lnTo>
                  <a:close/>
                </a:path>
                <a:path w="8760460" h="1923414">
                  <a:moveTo>
                    <a:pt x="6711696" y="316992"/>
                  </a:moveTo>
                  <a:lnTo>
                    <a:pt x="6614160" y="316992"/>
                  </a:lnTo>
                  <a:lnTo>
                    <a:pt x="6614160" y="1109472"/>
                  </a:lnTo>
                  <a:lnTo>
                    <a:pt x="6711696" y="1109472"/>
                  </a:lnTo>
                  <a:lnTo>
                    <a:pt x="6711696" y="316992"/>
                  </a:lnTo>
                  <a:close/>
                </a:path>
                <a:path w="8760460" h="1923414">
                  <a:moveTo>
                    <a:pt x="6870192" y="286512"/>
                  </a:moveTo>
                  <a:lnTo>
                    <a:pt x="6772656" y="286512"/>
                  </a:lnTo>
                  <a:lnTo>
                    <a:pt x="6772656" y="1039368"/>
                  </a:lnTo>
                  <a:lnTo>
                    <a:pt x="6870192" y="1039368"/>
                  </a:lnTo>
                  <a:lnTo>
                    <a:pt x="6870192" y="286512"/>
                  </a:lnTo>
                  <a:close/>
                </a:path>
                <a:path w="8760460" h="1923414">
                  <a:moveTo>
                    <a:pt x="7028688" y="0"/>
                  </a:moveTo>
                  <a:lnTo>
                    <a:pt x="6928104" y="0"/>
                  </a:lnTo>
                  <a:lnTo>
                    <a:pt x="6928104" y="1011936"/>
                  </a:lnTo>
                  <a:lnTo>
                    <a:pt x="7028688" y="1011936"/>
                  </a:lnTo>
                  <a:lnTo>
                    <a:pt x="7028688" y="0"/>
                  </a:lnTo>
                  <a:close/>
                </a:path>
                <a:path w="8760460" h="1923414">
                  <a:moveTo>
                    <a:pt x="7184136" y="633984"/>
                  </a:moveTo>
                  <a:lnTo>
                    <a:pt x="7086600" y="633984"/>
                  </a:lnTo>
                  <a:lnTo>
                    <a:pt x="7086600" y="1603248"/>
                  </a:lnTo>
                  <a:lnTo>
                    <a:pt x="7184136" y="1603248"/>
                  </a:lnTo>
                  <a:lnTo>
                    <a:pt x="7184136" y="633984"/>
                  </a:lnTo>
                  <a:close/>
                </a:path>
                <a:path w="8760460" h="1923414">
                  <a:moveTo>
                    <a:pt x="7342632" y="816864"/>
                  </a:moveTo>
                  <a:lnTo>
                    <a:pt x="7245096" y="816864"/>
                  </a:lnTo>
                  <a:lnTo>
                    <a:pt x="7245096" y="1877568"/>
                  </a:lnTo>
                  <a:lnTo>
                    <a:pt x="7342632" y="1877568"/>
                  </a:lnTo>
                  <a:lnTo>
                    <a:pt x="7342632" y="816864"/>
                  </a:lnTo>
                  <a:close/>
                </a:path>
                <a:path w="8760460" h="1923414">
                  <a:moveTo>
                    <a:pt x="7501128" y="765048"/>
                  </a:moveTo>
                  <a:lnTo>
                    <a:pt x="7400544" y="765048"/>
                  </a:lnTo>
                  <a:lnTo>
                    <a:pt x="7400544" y="1898904"/>
                  </a:lnTo>
                  <a:lnTo>
                    <a:pt x="7501128" y="1898904"/>
                  </a:lnTo>
                  <a:lnTo>
                    <a:pt x="7501128" y="765048"/>
                  </a:lnTo>
                  <a:close/>
                </a:path>
                <a:path w="8760460" h="1923414">
                  <a:moveTo>
                    <a:pt x="7656576" y="804672"/>
                  </a:moveTo>
                  <a:lnTo>
                    <a:pt x="7559040" y="804672"/>
                  </a:lnTo>
                  <a:lnTo>
                    <a:pt x="7559040" y="1923288"/>
                  </a:lnTo>
                  <a:lnTo>
                    <a:pt x="7656576" y="1923288"/>
                  </a:lnTo>
                  <a:lnTo>
                    <a:pt x="7656576" y="804672"/>
                  </a:lnTo>
                  <a:close/>
                </a:path>
                <a:path w="8760460" h="1923414">
                  <a:moveTo>
                    <a:pt x="7815072" y="768096"/>
                  </a:moveTo>
                  <a:lnTo>
                    <a:pt x="7717536" y="768096"/>
                  </a:lnTo>
                  <a:lnTo>
                    <a:pt x="7717536" y="1895856"/>
                  </a:lnTo>
                  <a:lnTo>
                    <a:pt x="7815072" y="1895856"/>
                  </a:lnTo>
                  <a:lnTo>
                    <a:pt x="7815072" y="768096"/>
                  </a:lnTo>
                  <a:close/>
                </a:path>
                <a:path w="8760460" h="1923414">
                  <a:moveTo>
                    <a:pt x="7973568" y="777240"/>
                  </a:moveTo>
                  <a:lnTo>
                    <a:pt x="7876032" y="777240"/>
                  </a:lnTo>
                  <a:lnTo>
                    <a:pt x="7876032" y="1868424"/>
                  </a:lnTo>
                  <a:lnTo>
                    <a:pt x="7973568" y="1868424"/>
                  </a:lnTo>
                  <a:lnTo>
                    <a:pt x="7973568" y="777240"/>
                  </a:lnTo>
                  <a:close/>
                </a:path>
                <a:path w="8760460" h="1923414">
                  <a:moveTo>
                    <a:pt x="8129016" y="722376"/>
                  </a:moveTo>
                  <a:lnTo>
                    <a:pt x="8031480" y="722376"/>
                  </a:lnTo>
                  <a:lnTo>
                    <a:pt x="8031480" y="1822704"/>
                  </a:lnTo>
                  <a:lnTo>
                    <a:pt x="8129016" y="1822704"/>
                  </a:lnTo>
                  <a:lnTo>
                    <a:pt x="8129016" y="722376"/>
                  </a:lnTo>
                  <a:close/>
                </a:path>
                <a:path w="8760460" h="1923414">
                  <a:moveTo>
                    <a:pt x="8287512" y="667512"/>
                  </a:moveTo>
                  <a:lnTo>
                    <a:pt x="8189976" y="667512"/>
                  </a:lnTo>
                  <a:lnTo>
                    <a:pt x="8189976" y="1722120"/>
                  </a:lnTo>
                  <a:lnTo>
                    <a:pt x="8287512" y="1722120"/>
                  </a:lnTo>
                  <a:lnTo>
                    <a:pt x="8287512" y="667512"/>
                  </a:lnTo>
                  <a:close/>
                </a:path>
                <a:path w="8760460" h="1923414">
                  <a:moveTo>
                    <a:pt x="8446008" y="688848"/>
                  </a:moveTo>
                  <a:lnTo>
                    <a:pt x="8348472" y="688848"/>
                  </a:lnTo>
                  <a:lnTo>
                    <a:pt x="8348472" y="1725168"/>
                  </a:lnTo>
                  <a:lnTo>
                    <a:pt x="8446008" y="1725168"/>
                  </a:lnTo>
                  <a:lnTo>
                    <a:pt x="8446008" y="688848"/>
                  </a:lnTo>
                  <a:close/>
                </a:path>
                <a:path w="8760460" h="1923414">
                  <a:moveTo>
                    <a:pt x="8604504" y="819912"/>
                  </a:moveTo>
                  <a:lnTo>
                    <a:pt x="8503920" y="819912"/>
                  </a:lnTo>
                  <a:lnTo>
                    <a:pt x="8503920" y="1804416"/>
                  </a:lnTo>
                  <a:lnTo>
                    <a:pt x="8604504" y="1804416"/>
                  </a:lnTo>
                  <a:lnTo>
                    <a:pt x="8604504" y="819912"/>
                  </a:lnTo>
                  <a:close/>
                </a:path>
                <a:path w="8760460" h="1923414">
                  <a:moveTo>
                    <a:pt x="8759952" y="685800"/>
                  </a:moveTo>
                  <a:lnTo>
                    <a:pt x="8662416" y="685800"/>
                  </a:lnTo>
                  <a:lnTo>
                    <a:pt x="8662416" y="1703832"/>
                  </a:lnTo>
                  <a:lnTo>
                    <a:pt x="8759952" y="1703832"/>
                  </a:lnTo>
                  <a:lnTo>
                    <a:pt x="8759952" y="685800"/>
                  </a:lnTo>
                  <a:close/>
                </a:path>
              </a:pathLst>
            </a:custGeom>
            <a:solidFill>
              <a:srgbClr val="8064A2"/>
            </a:solidFill>
          </p:spPr>
          <p:txBody>
            <a:bodyPr wrap="square" lIns="0" tIns="0" rIns="0" bIns="0" rtlCol="0"/>
            <a:lstStyle/>
            <a:p>
              <a:endParaRPr/>
            </a:p>
          </p:txBody>
        </p:sp>
        <p:sp>
          <p:nvSpPr>
            <p:cNvPr id="8" name="object 8"/>
            <p:cNvSpPr/>
            <p:nvPr/>
          </p:nvSpPr>
          <p:spPr>
            <a:xfrm>
              <a:off x="2273808" y="2843783"/>
              <a:ext cx="8132445" cy="2901950"/>
            </a:xfrm>
            <a:custGeom>
              <a:avLst/>
              <a:gdLst/>
              <a:ahLst/>
              <a:cxnLst/>
              <a:rect l="l" t="t" r="r" b="b"/>
              <a:pathLst>
                <a:path w="8132445" h="2901950">
                  <a:moveTo>
                    <a:pt x="100584" y="2834640"/>
                  </a:moveTo>
                  <a:lnTo>
                    <a:pt x="0" y="2834640"/>
                  </a:lnTo>
                  <a:lnTo>
                    <a:pt x="0" y="2849880"/>
                  </a:lnTo>
                  <a:lnTo>
                    <a:pt x="100584" y="2849880"/>
                  </a:lnTo>
                  <a:lnTo>
                    <a:pt x="100584" y="2834640"/>
                  </a:lnTo>
                  <a:close/>
                </a:path>
                <a:path w="8132445" h="2901950">
                  <a:moveTo>
                    <a:pt x="256032" y="2855976"/>
                  </a:moveTo>
                  <a:lnTo>
                    <a:pt x="158496" y="2855976"/>
                  </a:lnTo>
                  <a:lnTo>
                    <a:pt x="158496" y="2871216"/>
                  </a:lnTo>
                  <a:lnTo>
                    <a:pt x="256032" y="2871216"/>
                  </a:lnTo>
                  <a:lnTo>
                    <a:pt x="256032" y="2855976"/>
                  </a:lnTo>
                  <a:close/>
                </a:path>
                <a:path w="8132445" h="2901950">
                  <a:moveTo>
                    <a:pt x="414528" y="2871216"/>
                  </a:moveTo>
                  <a:lnTo>
                    <a:pt x="316992" y="2871216"/>
                  </a:lnTo>
                  <a:lnTo>
                    <a:pt x="316992" y="2886456"/>
                  </a:lnTo>
                  <a:lnTo>
                    <a:pt x="414528" y="2886456"/>
                  </a:lnTo>
                  <a:lnTo>
                    <a:pt x="414528" y="2871216"/>
                  </a:lnTo>
                  <a:close/>
                </a:path>
                <a:path w="8132445" h="2901950">
                  <a:moveTo>
                    <a:pt x="573024" y="2874264"/>
                  </a:moveTo>
                  <a:lnTo>
                    <a:pt x="475488" y="2874264"/>
                  </a:lnTo>
                  <a:lnTo>
                    <a:pt x="475488" y="2901696"/>
                  </a:lnTo>
                  <a:lnTo>
                    <a:pt x="573024" y="2901696"/>
                  </a:lnTo>
                  <a:lnTo>
                    <a:pt x="573024" y="2874264"/>
                  </a:lnTo>
                  <a:close/>
                </a:path>
                <a:path w="8132445" h="2901950">
                  <a:moveTo>
                    <a:pt x="728472" y="2828544"/>
                  </a:moveTo>
                  <a:lnTo>
                    <a:pt x="630936" y="2828544"/>
                  </a:lnTo>
                  <a:lnTo>
                    <a:pt x="630936" y="2877312"/>
                  </a:lnTo>
                  <a:lnTo>
                    <a:pt x="728472" y="2877312"/>
                  </a:lnTo>
                  <a:lnTo>
                    <a:pt x="728472" y="2828544"/>
                  </a:lnTo>
                  <a:close/>
                </a:path>
                <a:path w="8132445" h="2901950">
                  <a:moveTo>
                    <a:pt x="886968" y="2795016"/>
                  </a:moveTo>
                  <a:lnTo>
                    <a:pt x="789432" y="2795016"/>
                  </a:lnTo>
                  <a:lnTo>
                    <a:pt x="789432" y="2859024"/>
                  </a:lnTo>
                  <a:lnTo>
                    <a:pt x="886968" y="2859024"/>
                  </a:lnTo>
                  <a:lnTo>
                    <a:pt x="886968" y="2795016"/>
                  </a:lnTo>
                  <a:close/>
                </a:path>
                <a:path w="8132445" h="2901950">
                  <a:moveTo>
                    <a:pt x="1045464" y="2749296"/>
                  </a:moveTo>
                  <a:lnTo>
                    <a:pt x="947928" y="2749296"/>
                  </a:lnTo>
                  <a:lnTo>
                    <a:pt x="947928" y="2825496"/>
                  </a:lnTo>
                  <a:lnTo>
                    <a:pt x="1045464" y="2825496"/>
                  </a:lnTo>
                  <a:lnTo>
                    <a:pt x="1045464" y="2749296"/>
                  </a:lnTo>
                  <a:close/>
                </a:path>
                <a:path w="8132445" h="2901950">
                  <a:moveTo>
                    <a:pt x="1203960" y="2718816"/>
                  </a:moveTo>
                  <a:lnTo>
                    <a:pt x="1103376" y="2718816"/>
                  </a:lnTo>
                  <a:lnTo>
                    <a:pt x="1103376" y="2831592"/>
                  </a:lnTo>
                  <a:lnTo>
                    <a:pt x="1203960" y="2831592"/>
                  </a:lnTo>
                  <a:lnTo>
                    <a:pt x="1203960" y="2718816"/>
                  </a:lnTo>
                  <a:close/>
                </a:path>
                <a:path w="8132445" h="2901950">
                  <a:moveTo>
                    <a:pt x="1359408" y="2587752"/>
                  </a:moveTo>
                  <a:lnTo>
                    <a:pt x="1261872" y="2587752"/>
                  </a:lnTo>
                  <a:lnTo>
                    <a:pt x="1261872" y="2746248"/>
                  </a:lnTo>
                  <a:lnTo>
                    <a:pt x="1359408" y="2746248"/>
                  </a:lnTo>
                  <a:lnTo>
                    <a:pt x="1359408" y="2587752"/>
                  </a:lnTo>
                  <a:close/>
                </a:path>
                <a:path w="8132445" h="2901950">
                  <a:moveTo>
                    <a:pt x="1517904" y="2496312"/>
                  </a:moveTo>
                  <a:lnTo>
                    <a:pt x="1420368" y="2496312"/>
                  </a:lnTo>
                  <a:lnTo>
                    <a:pt x="1420368" y="2709672"/>
                  </a:lnTo>
                  <a:lnTo>
                    <a:pt x="1517904" y="2709672"/>
                  </a:lnTo>
                  <a:lnTo>
                    <a:pt x="1517904" y="2496312"/>
                  </a:lnTo>
                  <a:close/>
                </a:path>
                <a:path w="8132445" h="2901950">
                  <a:moveTo>
                    <a:pt x="1676400" y="2420112"/>
                  </a:moveTo>
                  <a:lnTo>
                    <a:pt x="1575816" y="2420112"/>
                  </a:lnTo>
                  <a:lnTo>
                    <a:pt x="1575816" y="2657856"/>
                  </a:lnTo>
                  <a:lnTo>
                    <a:pt x="1676400" y="2657856"/>
                  </a:lnTo>
                  <a:lnTo>
                    <a:pt x="1676400" y="2420112"/>
                  </a:lnTo>
                  <a:close/>
                </a:path>
                <a:path w="8132445" h="2901950">
                  <a:moveTo>
                    <a:pt x="1831848" y="2380500"/>
                  </a:moveTo>
                  <a:lnTo>
                    <a:pt x="1734312" y="2380500"/>
                  </a:lnTo>
                  <a:lnTo>
                    <a:pt x="1734312" y="2621280"/>
                  </a:lnTo>
                  <a:lnTo>
                    <a:pt x="1831848" y="2621280"/>
                  </a:lnTo>
                  <a:lnTo>
                    <a:pt x="1831848" y="2380500"/>
                  </a:lnTo>
                  <a:close/>
                </a:path>
                <a:path w="8132445" h="2901950">
                  <a:moveTo>
                    <a:pt x="1990344" y="2310384"/>
                  </a:moveTo>
                  <a:lnTo>
                    <a:pt x="1892808" y="2310384"/>
                  </a:lnTo>
                  <a:lnTo>
                    <a:pt x="1892808" y="2554224"/>
                  </a:lnTo>
                  <a:lnTo>
                    <a:pt x="1990344" y="2554224"/>
                  </a:lnTo>
                  <a:lnTo>
                    <a:pt x="1990344" y="2310384"/>
                  </a:lnTo>
                  <a:close/>
                </a:path>
                <a:path w="8132445" h="2901950">
                  <a:moveTo>
                    <a:pt x="2148840" y="2209800"/>
                  </a:moveTo>
                  <a:lnTo>
                    <a:pt x="2048256" y="2209800"/>
                  </a:lnTo>
                  <a:lnTo>
                    <a:pt x="2048256" y="2493264"/>
                  </a:lnTo>
                  <a:lnTo>
                    <a:pt x="2148840" y="2493264"/>
                  </a:lnTo>
                  <a:lnTo>
                    <a:pt x="2148840" y="2209800"/>
                  </a:lnTo>
                  <a:close/>
                </a:path>
                <a:path w="8132445" h="2901950">
                  <a:moveTo>
                    <a:pt x="2304288" y="2020824"/>
                  </a:moveTo>
                  <a:lnTo>
                    <a:pt x="2206752" y="2020824"/>
                  </a:lnTo>
                  <a:lnTo>
                    <a:pt x="2206752" y="2407920"/>
                  </a:lnTo>
                  <a:lnTo>
                    <a:pt x="2304288" y="2407920"/>
                  </a:lnTo>
                  <a:lnTo>
                    <a:pt x="2304288" y="2020824"/>
                  </a:lnTo>
                  <a:close/>
                </a:path>
                <a:path w="8132445" h="2901950">
                  <a:moveTo>
                    <a:pt x="2462784" y="1901952"/>
                  </a:moveTo>
                  <a:lnTo>
                    <a:pt x="2365248" y="1901952"/>
                  </a:lnTo>
                  <a:lnTo>
                    <a:pt x="2365248" y="2301240"/>
                  </a:lnTo>
                  <a:lnTo>
                    <a:pt x="2462784" y="2301240"/>
                  </a:lnTo>
                  <a:lnTo>
                    <a:pt x="2462784" y="1901952"/>
                  </a:lnTo>
                  <a:close/>
                </a:path>
                <a:path w="8132445" h="2901950">
                  <a:moveTo>
                    <a:pt x="2621280" y="1868424"/>
                  </a:moveTo>
                  <a:lnTo>
                    <a:pt x="2520696" y="1868424"/>
                  </a:lnTo>
                  <a:lnTo>
                    <a:pt x="2520696" y="2279904"/>
                  </a:lnTo>
                  <a:lnTo>
                    <a:pt x="2621280" y="2279904"/>
                  </a:lnTo>
                  <a:lnTo>
                    <a:pt x="2621280" y="1868424"/>
                  </a:lnTo>
                  <a:close/>
                </a:path>
                <a:path w="8132445" h="2901950">
                  <a:moveTo>
                    <a:pt x="2776728" y="1767840"/>
                  </a:moveTo>
                  <a:lnTo>
                    <a:pt x="2679192" y="1767840"/>
                  </a:lnTo>
                  <a:lnTo>
                    <a:pt x="2679192" y="2197608"/>
                  </a:lnTo>
                  <a:lnTo>
                    <a:pt x="2776728" y="2197608"/>
                  </a:lnTo>
                  <a:lnTo>
                    <a:pt x="2776728" y="1767840"/>
                  </a:lnTo>
                  <a:close/>
                </a:path>
                <a:path w="8132445" h="2901950">
                  <a:moveTo>
                    <a:pt x="2935224" y="1780032"/>
                  </a:moveTo>
                  <a:lnTo>
                    <a:pt x="2837688" y="1780032"/>
                  </a:lnTo>
                  <a:lnTo>
                    <a:pt x="2837688" y="2225040"/>
                  </a:lnTo>
                  <a:lnTo>
                    <a:pt x="2935224" y="2225040"/>
                  </a:lnTo>
                  <a:lnTo>
                    <a:pt x="2935224" y="1780032"/>
                  </a:lnTo>
                  <a:close/>
                </a:path>
                <a:path w="8132445" h="2901950">
                  <a:moveTo>
                    <a:pt x="3093720" y="1725168"/>
                  </a:moveTo>
                  <a:lnTo>
                    <a:pt x="2993136" y="1725168"/>
                  </a:lnTo>
                  <a:lnTo>
                    <a:pt x="2993136" y="2200656"/>
                  </a:lnTo>
                  <a:lnTo>
                    <a:pt x="3093720" y="2200656"/>
                  </a:lnTo>
                  <a:lnTo>
                    <a:pt x="3093720" y="1725168"/>
                  </a:lnTo>
                  <a:close/>
                </a:path>
                <a:path w="8132445" h="2901950">
                  <a:moveTo>
                    <a:pt x="3249168" y="1603248"/>
                  </a:moveTo>
                  <a:lnTo>
                    <a:pt x="3151632" y="1603248"/>
                  </a:lnTo>
                  <a:lnTo>
                    <a:pt x="3151632" y="2121408"/>
                  </a:lnTo>
                  <a:lnTo>
                    <a:pt x="3249168" y="2121408"/>
                  </a:lnTo>
                  <a:lnTo>
                    <a:pt x="3249168" y="1603248"/>
                  </a:lnTo>
                  <a:close/>
                </a:path>
                <a:path w="8132445" h="2901950">
                  <a:moveTo>
                    <a:pt x="3407664" y="1505712"/>
                  </a:moveTo>
                  <a:lnTo>
                    <a:pt x="3310128" y="1505712"/>
                  </a:lnTo>
                  <a:lnTo>
                    <a:pt x="3310128" y="2066544"/>
                  </a:lnTo>
                  <a:lnTo>
                    <a:pt x="3407664" y="2066544"/>
                  </a:lnTo>
                  <a:lnTo>
                    <a:pt x="3407664" y="1505712"/>
                  </a:lnTo>
                  <a:close/>
                </a:path>
                <a:path w="8132445" h="2901950">
                  <a:moveTo>
                    <a:pt x="3566160" y="1444752"/>
                  </a:moveTo>
                  <a:lnTo>
                    <a:pt x="3465576" y="1444752"/>
                  </a:lnTo>
                  <a:lnTo>
                    <a:pt x="3465576" y="2005584"/>
                  </a:lnTo>
                  <a:lnTo>
                    <a:pt x="3566160" y="2005584"/>
                  </a:lnTo>
                  <a:lnTo>
                    <a:pt x="3566160" y="1444752"/>
                  </a:lnTo>
                  <a:close/>
                </a:path>
                <a:path w="8132445" h="2901950">
                  <a:moveTo>
                    <a:pt x="3721608" y="1338072"/>
                  </a:moveTo>
                  <a:lnTo>
                    <a:pt x="3624072" y="1338072"/>
                  </a:lnTo>
                  <a:lnTo>
                    <a:pt x="3624072" y="1892808"/>
                  </a:lnTo>
                  <a:lnTo>
                    <a:pt x="3721608" y="1892808"/>
                  </a:lnTo>
                  <a:lnTo>
                    <a:pt x="3721608" y="1338072"/>
                  </a:lnTo>
                  <a:close/>
                </a:path>
                <a:path w="8132445" h="2901950">
                  <a:moveTo>
                    <a:pt x="3880104" y="1200912"/>
                  </a:moveTo>
                  <a:lnTo>
                    <a:pt x="3782568" y="1200912"/>
                  </a:lnTo>
                  <a:lnTo>
                    <a:pt x="3782568" y="1798320"/>
                  </a:lnTo>
                  <a:lnTo>
                    <a:pt x="3880104" y="1798320"/>
                  </a:lnTo>
                  <a:lnTo>
                    <a:pt x="3880104" y="1200912"/>
                  </a:lnTo>
                  <a:close/>
                </a:path>
                <a:path w="8132445" h="2901950">
                  <a:moveTo>
                    <a:pt x="4038600" y="1085088"/>
                  </a:moveTo>
                  <a:lnTo>
                    <a:pt x="3938016" y="1085088"/>
                  </a:lnTo>
                  <a:lnTo>
                    <a:pt x="3938016" y="1694688"/>
                  </a:lnTo>
                  <a:lnTo>
                    <a:pt x="4038600" y="1694688"/>
                  </a:lnTo>
                  <a:lnTo>
                    <a:pt x="4038600" y="1085088"/>
                  </a:lnTo>
                  <a:close/>
                </a:path>
                <a:path w="8132445" h="2901950">
                  <a:moveTo>
                    <a:pt x="4194048" y="990600"/>
                  </a:moveTo>
                  <a:lnTo>
                    <a:pt x="4096512" y="990600"/>
                  </a:lnTo>
                  <a:lnTo>
                    <a:pt x="4096512" y="1636776"/>
                  </a:lnTo>
                  <a:lnTo>
                    <a:pt x="4194048" y="1636776"/>
                  </a:lnTo>
                  <a:lnTo>
                    <a:pt x="4194048" y="990600"/>
                  </a:lnTo>
                  <a:close/>
                </a:path>
                <a:path w="8132445" h="2901950">
                  <a:moveTo>
                    <a:pt x="4352544" y="868680"/>
                  </a:moveTo>
                  <a:lnTo>
                    <a:pt x="4255008" y="868680"/>
                  </a:lnTo>
                  <a:lnTo>
                    <a:pt x="4255008" y="1548384"/>
                  </a:lnTo>
                  <a:lnTo>
                    <a:pt x="4352544" y="1548384"/>
                  </a:lnTo>
                  <a:lnTo>
                    <a:pt x="4352544" y="868680"/>
                  </a:lnTo>
                  <a:close/>
                </a:path>
                <a:path w="8132445" h="2901950">
                  <a:moveTo>
                    <a:pt x="4511040" y="801624"/>
                  </a:moveTo>
                  <a:lnTo>
                    <a:pt x="4410456" y="801624"/>
                  </a:lnTo>
                  <a:lnTo>
                    <a:pt x="4410456" y="1505712"/>
                  </a:lnTo>
                  <a:lnTo>
                    <a:pt x="4511040" y="1505712"/>
                  </a:lnTo>
                  <a:lnTo>
                    <a:pt x="4511040" y="801624"/>
                  </a:lnTo>
                  <a:close/>
                </a:path>
                <a:path w="8132445" h="2901950">
                  <a:moveTo>
                    <a:pt x="4666488" y="737616"/>
                  </a:moveTo>
                  <a:lnTo>
                    <a:pt x="4568952" y="737616"/>
                  </a:lnTo>
                  <a:lnTo>
                    <a:pt x="4568952" y="1499616"/>
                  </a:lnTo>
                  <a:lnTo>
                    <a:pt x="4666488" y="1499616"/>
                  </a:lnTo>
                  <a:lnTo>
                    <a:pt x="4666488" y="737616"/>
                  </a:lnTo>
                  <a:close/>
                </a:path>
                <a:path w="8132445" h="2901950">
                  <a:moveTo>
                    <a:pt x="4824984" y="630936"/>
                  </a:moveTo>
                  <a:lnTo>
                    <a:pt x="4727448" y="630936"/>
                  </a:lnTo>
                  <a:lnTo>
                    <a:pt x="4727448" y="1417320"/>
                  </a:lnTo>
                  <a:lnTo>
                    <a:pt x="4824984" y="1417320"/>
                  </a:lnTo>
                  <a:lnTo>
                    <a:pt x="4824984" y="630936"/>
                  </a:lnTo>
                  <a:close/>
                </a:path>
                <a:path w="8132445" h="2901950">
                  <a:moveTo>
                    <a:pt x="4983480" y="588264"/>
                  </a:moveTo>
                  <a:lnTo>
                    <a:pt x="4882896" y="588264"/>
                  </a:lnTo>
                  <a:lnTo>
                    <a:pt x="4882896" y="1371600"/>
                  </a:lnTo>
                  <a:lnTo>
                    <a:pt x="4983480" y="1371600"/>
                  </a:lnTo>
                  <a:lnTo>
                    <a:pt x="4983480" y="588264"/>
                  </a:lnTo>
                  <a:close/>
                </a:path>
                <a:path w="8132445" h="2901950">
                  <a:moveTo>
                    <a:pt x="5138928" y="591312"/>
                  </a:moveTo>
                  <a:lnTo>
                    <a:pt x="5041392" y="591312"/>
                  </a:lnTo>
                  <a:lnTo>
                    <a:pt x="5041392" y="1389888"/>
                  </a:lnTo>
                  <a:lnTo>
                    <a:pt x="5138928" y="1389888"/>
                  </a:lnTo>
                  <a:lnTo>
                    <a:pt x="5138928" y="591312"/>
                  </a:lnTo>
                  <a:close/>
                </a:path>
                <a:path w="8132445" h="2901950">
                  <a:moveTo>
                    <a:pt x="5297424" y="688860"/>
                  </a:moveTo>
                  <a:lnTo>
                    <a:pt x="5199888" y="688860"/>
                  </a:lnTo>
                  <a:lnTo>
                    <a:pt x="5199888" y="1514856"/>
                  </a:lnTo>
                  <a:lnTo>
                    <a:pt x="5297424" y="1514856"/>
                  </a:lnTo>
                  <a:lnTo>
                    <a:pt x="5297424" y="688860"/>
                  </a:lnTo>
                  <a:close/>
                </a:path>
                <a:path w="8132445" h="2901950">
                  <a:moveTo>
                    <a:pt x="5455920" y="542544"/>
                  </a:moveTo>
                  <a:lnTo>
                    <a:pt x="5355336" y="542544"/>
                  </a:lnTo>
                  <a:lnTo>
                    <a:pt x="5355336" y="1331976"/>
                  </a:lnTo>
                  <a:lnTo>
                    <a:pt x="5455920" y="1331976"/>
                  </a:lnTo>
                  <a:lnTo>
                    <a:pt x="5455920" y="542544"/>
                  </a:lnTo>
                  <a:close/>
                </a:path>
                <a:path w="8132445" h="2901950">
                  <a:moveTo>
                    <a:pt x="5611368" y="478536"/>
                  </a:moveTo>
                  <a:lnTo>
                    <a:pt x="5513832" y="478536"/>
                  </a:lnTo>
                  <a:lnTo>
                    <a:pt x="5513832" y="1219200"/>
                  </a:lnTo>
                  <a:lnTo>
                    <a:pt x="5611368" y="1219200"/>
                  </a:lnTo>
                  <a:lnTo>
                    <a:pt x="5611368" y="478536"/>
                  </a:lnTo>
                  <a:close/>
                </a:path>
                <a:path w="8132445" h="2901950">
                  <a:moveTo>
                    <a:pt x="5769864" y="432816"/>
                  </a:moveTo>
                  <a:lnTo>
                    <a:pt x="5672328" y="432816"/>
                  </a:lnTo>
                  <a:lnTo>
                    <a:pt x="5672328" y="1249680"/>
                  </a:lnTo>
                  <a:lnTo>
                    <a:pt x="5769864" y="1249680"/>
                  </a:lnTo>
                  <a:lnTo>
                    <a:pt x="5769864" y="432816"/>
                  </a:lnTo>
                  <a:close/>
                </a:path>
                <a:path w="8132445" h="2901950">
                  <a:moveTo>
                    <a:pt x="5928360" y="429768"/>
                  </a:moveTo>
                  <a:lnTo>
                    <a:pt x="5827776" y="429768"/>
                  </a:lnTo>
                  <a:lnTo>
                    <a:pt x="5827776" y="1325880"/>
                  </a:lnTo>
                  <a:lnTo>
                    <a:pt x="5928360" y="1325880"/>
                  </a:lnTo>
                  <a:lnTo>
                    <a:pt x="5928360" y="429768"/>
                  </a:lnTo>
                  <a:close/>
                </a:path>
                <a:path w="8132445" h="2901950">
                  <a:moveTo>
                    <a:pt x="6083808" y="487680"/>
                  </a:moveTo>
                  <a:lnTo>
                    <a:pt x="5986272" y="487680"/>
                  </a:lnTo>
                  <a:lnTo>
                    <a:pt x="5986272" y="1377696"/>
                  </a:lnTo>
                  <a:lnTo>
                    <a:pt x="6083808" y="1377696"/>
                  </a:lnTo>
                  <a:lnTo>
                    <a:pt x="6083808" y="487680"/>
                  </a:lnTo>
                  <a:close/>
                </a:path>
                <a:path w="8132445" h="2901950">
                  <a:moveTo>
                    <a:pt x="6242304" y="457200"/>
                  </a:moveTo>
                  <a:lnTo>
                    <a:pt x="6144768" y="457200"/>
                  </a:lnTo>
                  <a:lnTo>
                    <a:pt x="6144768" y="1347216"/>
                  </a:lnTo>
                  <a:lnTo>
                    <a:pt x="6242304" y="1347216"/>
                  </a:lnTo>
                  <a:lnTo>
                    <a:pt x="6242304" y="457200"/>
                  </a:lnTo>
                  <a:close/>
                </a:path>
                <a:path w="8132445" h="2901950">
                  <a:moveTo>
                    <a:pt x="6400800" y="0"/>
                  </a:moveTo>
                  <a:lnTo>
                    <a:pt x="6300216" y="0"/>
                  </a:lnTo>
                  <a:lnTo>
                    <a:pt x="6300216" y="1060704"/>
                  </a:lnTo>
                  <a:lnTo>
                    <a:pt x="6400800" y="1060704"/>
                  </a:lnTo>
                  <a:lnTo>
                    <a:pt x="6400800" y="0"/>
                  </a:lnTo>
                  <a:close/>
                </a:path>
                <a:path w="8132445" h="2901950">
                  <a:moveTo>
                    <a:pt x="6556248" y="390144"/>
                  </a:moveTo>
                  <a:lnTo>
                    <a:pt x="6458712" y="390144"/>
                  </a:lnTo>
                  <a:lnTo>
                    <a:pt x="6458712" y="1694688"/>
                  </a:lnTo>
                  <a:lnTo>
                    <a:pt x="6556248" y="1694688"/>
                  </a:lnTo>
                  <a:lnTo>
                    <a:pt x="6556248" y="390144"/>
                  </a:lnTo>
                  <a:close/>
                </a:path>
                <a:path w="8132445" h="2901950">
                  <a:moveTo>
                    <a:pt x="6714744" y="509016"/>
                  </a:moveTo>
                  <a:lnTo>
                    <a:pt x="6617208" y="509016"/>
                  </a:lnTo>
                  <a:lnTo>
                    <a:pt x="6617208" y="1877568"/>
                  </a:lnTo>
                  <a:lnTo>
                    <a:pt x="6714744" y="1877568"/>
                  </a:lnTo>
                  <a:lnTo>
                    <a:pt x="6714744" y="509016"/>
                  </a:lnTo>
                  <a:close/>
                </a:path>
                <a:path w="8132445" h="2901950">
                  <a:moveTo>
                    <a:pt x="6873240" y="420624"/>
                  </a:moveTo>
                  <a:lnTo>
                    <a:pt x="6772656" y="420624"/>
                  </a:lnTo>
                  <a:lnTo>
                    <a:pt x="6772656" y="1825752"/>
                  </a:lnTo>
                  <a:lnTo>
                    <a:pt x="6873240" y="1825752"/>
                  </a:lnTo>
                  <a:lnTo>
                    <a:pt x="6873240" y="420624"/>
                  </a:lnTo>
                  <a:close/>
                </a:path>
                <a:path w="8132445" h="2901950">
                  <a:moveTo>
                    <a:pt x="7028688" y="420624"/>
                  </a:moveTo>
                  <a:lnTo>
                    <a:pt x="6931152" y="420624"/>
                  </a:lnTo>
                  <a:lnTo>
                    <a:pt x="6931152" y="1865376"/>
                  </a:lnTo>
                  <a:lnTo>
                    <a:pt x="7028688" y="1865376"/>
                  </a:lnTo>
                  <a:lnTo>
                    <a:pt x="7028688" y="420624"/>
                  </a:lnTo>
                  <a:close/>
                </a:path>
                <a:path w="8132445" h="2901950">
                  <a:moveTo>
                    <a:pt x="7187184" y="478536"/>
                  </a:moveTo>
                  <a:lnTo>
                    <a:pt x="7089648" y="478536"/>
                  </a:lnTo>
                  <a:lnTo>
                    <a:pt x="7089648" y="1828800"/>
                  </a:lnTo>
                  <a:lnTo>
                    <a:pt x="7187184" y="1828800"/>
                  </a:lnTo>
                  <a:lnTo>
                    <a:pt x="7187184" y="478536"/>
                  </a:lnTo>
                  <a:close/>
                </a:path>
                <a:path w="8132445" h="2901950">
                  <a:moveTo>
                    <a:pt x="7345680" y="457200"/>
                  </a:moveTo>
                  <a:lnTo>
                    <a:pt x="7248144" y="457200"/>
                  </a:lnTo>
                  <a:lnTo>
                    <a:pt x="7248144" y="1837944"/>
                  </a:lnTo>
                  <a:lnTo>
                    <a:pt x="7345680" y="1837944"/>
                  </a:lnTo>
                  <a:lnTo>
                    <a:pt x="7345680" y="457200"/>
                  </a:lnTo>
                  <a:close/>
                </a:path>
                <a:path w="8132445" h="2901950">
                  <a:moveTo>
                    <a:pt x="7501128" y="448056"/>
                  </a:moveTo>
                  <a:lnTo>
                    <a:pt x="7403592" y="448056"/>
                  </a:lnTo>
                  <a:lnTo>
                    <a:pt x="7403592" y="1783080"/>
                  </a:lnTo>
                  <a:lnTo>
                    <a:pt x="7501128" y="1783080"/>
                  </a:lnTo>
                  <a:lnTo>
                    <a:pt x="7501128" y="448056"/>
                  </a:lnTo>
                  <a:close/>
                </a:path>
                <a:path w="8132445" h="2901950">
                  <a:moveTo>
                    <a:pt x="7659624" y="451104"/>
                  </a:moveTo>
                  <a:lnTo>
                    <a:pt x="7562088" y="451104"/>
                  </a:lnTo>
                  <a:lnTo>
                    <a:pt x="7562088" y="1728216"/>
                  </a:lnTo>
                  <a:lnTo>
                    <a:pt x="7659624" y="1728216"/>
                  </a:lnTo>
                  <a:lnTo>
                    <a:pt x="7659624" y="451104"/>
                  </a:lnTo>
                  <a:close/>
                </a:path>
                <a:path w="8132445" h="2901950">
                  <a:moveTo>
                    <a:pt x="7818120" y="542544"/>
                  </a:moveTo>
                  <a:lnTo>
                    <a:pt x="7720584" y="542544"/>
                  </a:lnTo>
                  <a:lnTo>
                    <a:pt x="7720584" y="1749552"/>
                  </a:lnTo>
                  <a:lnTo>
                    <a:pt x="7818120" y="1749552"/>
                  </a:lnTo>
                  <a:lnTo>
                    <a:pt x="7818120" y="542544"/>
                  </a:lnTo>
                  <a:close/>
                </a:path>
                <a:path w="8132445" h="2901950">
                  <a:moveTo>
                    <a:pt x="7976616" y="646176"/>
                  </a:moveTo>
                  <a:lnTo>
                    <a:pt x="7876032" y="646176"/>
                  </a:lnTo>
                  <a:lnTo>
                    <a:pt x="7876032" y="1880616"/>
                  </a:lnTo>
                  <a:lnTo>
                    <a:pt x="7976616" y="1880616"/>
                  </a:lnTo>
                  <a:lnTo>
                    <a:pt x="7976616" y="646176"/>
                  </a:lnTo>
                  <a:close/>
                </a:path>
                <a:path w="8132445" h="2901950">
                  <a:moveTo>
                    <a:pt x="8132064" y="618744"/>
                  </a:moveTo>
                  <a:lnTo>
                    <a:pt x="8034528" y="618744"/>
                  </a:lnTo>
                  <a:lnTo>
                    <a:pt x="8034528" y="1746504"/>
                  </a:lnTo>
                  <a:lnTo>
                    <a:pt x="8132064" y="1746504"/>
                  </a:lnTo>
                  <a:lnTo>
                    <a:pt x="8132064" y="618744"/>
                  </a:lnTo>
                  <a:close/>
                </a:path>
              </a:pathLst>
            </a:custGeom>
            <a:solidFill>
              <a:srgbClr val="4BACC6"/>
            </a:solidFill>
          </p:spPr>
          <p:txBody>
            <a:bodyPr wrap="square" lIns="0" tIns="0" rIns="0" bIns="0" rtlCol="0"/>
            <a:lstStyle/>
            <a:p>
              <a:endParaRPr/>
            </a:p>
          </p:txBody>
        </p:sp>
        <p:sp>
          <p:nvSpPr>
            <p:cNvPr id="9" name="object 9"/>
            <p:cNvSpPr/>
            <p:nvPr/>
          </p:nvSpPr>
          <p:spPr>
            <a:xfrm>
              <a:off x="1645920" y="2532887"/>
              <a:ext cx="8760460" cy="3274060"/>
            </a:xfrm>
            <a:custGeom>
              <a:avLst/>
              <a:gdLst/>
              <a:ahLst/>
              <a:cxnLst/>
              <a:rect l="l" t="t" r="r" b="b"/>
              <a:pathLst>
                <a:path w="8760460" h="3274060">
                  <a:moveTo>
                    <a:pt x="97536" y="3270504"/>
                  </a:moveTo>
                  <a:lnTo>
                    <a:pt x="0" y="3270504"/>
                  </a:lnTo>
                  <a:lnTo>
                    <a:pt x="0" y="3273552"/>
                  </a:lnTo>
                  <a:lnTo>
                    <a:pt x="97536" y="3273552"/>
                  </a:lnTo>
                  <a:lnTo>
                    <a:pt x="97536" y="3270504"/>
                  </a:lnTo>
                  <a:close/>
                </a:path>
                <a:path w="8760460" h="3274060">
                  <a:moveTo>
                    <a:pt x="256032" y="3261360"/>
                  </a:moveTo>
                  <a:lnTo>
                    <a:pt x="155448" y="3261360"/>
                  </a:lnTo>
                  <a:lnTo>
                    <a:pt x="155448" y="3264408"/>
                  </a:lnTo>
                  <a:lnTo>
                    <a:pt x="256032" y="3264408"/>
                  </a:lnTo>
                  <a:lnTo>
                    <a:pt x="256032" y="3261360"/>
                  </a:lnTo>
                  <a:close/>
                </a:path>
                <a:path w="8760460" h="3274060">
                  <a:moveTo>
                    <a:pt x="411480" y="3145536"/>
                  </a:moveTo>
                  <a:lnTo>
                    <a:pt x="313944" y="3145536"/>
                  </a:lnTo>
                  <a:lnTo>
                    <a:pt x="313944" y="3206496"/>
                  </a:lnTo>
                  <a:lnTo>
                    <a:pt x="411480" y="3206496"/>
                  </a:lnTo>
                  <a:lnTo>
                    <a:pt x="411480" y="3145536"/>
                  </a:lnTo>
                  <a:close/>
                </a:path>
                <a:path w="8760460" h="3274060">
                  <a:moveTo>
                    <a:pt x="569976" y="3002280"/>
                  </a:moveTo>
                  <a:lnTo>
                    <a:pt x="472440" y="3002280"/>
                  </a:lnTo>
                  <a:lnTo>
                    <a:pt x="472440" y="3160776"/>
                  </a:lnTo>
                  <a:lnTo>
                    <a:pt x="569976" y="3160776"/>
                  </a:lnTo>
                  <a:lnTo>
                    <a:pt x="569976" y="3002280"/>
                  </a:lnTo>
                  <a:close/>
                </a:path>
                <a:path w="8760460" h="3274060">
                  <a:moveTo>
                    <a:pt x="728472" y="2596896"/>
                  </a:moveTo>
                  <a:lnTo>
                    <a:pt x="627888" y="2596896"/>
                  </a:lnTo>
                  <a:lnTo>
                    <a:pt x="627888" y="3145536"/>
                  </a:lnTo>
                  <a:lnTo>
                    <a:pt x="728472" y="3145536"/>
                  </a:lnTo>
                  <a:lnTo>
                    <a:pt x="728472" y="2596896"/>
                  </a:lnTo>
                  <a:close/>
                </a:path>
                <a:path w="8760460" h="3274060">
                  <a:moveTo>
                    <a:pt x="883920" y="2572512"/>
                  </a:moveTo>
                  <a:lnTo>
                    <a:pt x="786384" y="2572512"/>
                  </a:lnTo>
                  <a:lnTo>
                    <a:pt x="786384" y="3166872"/>
                  </a:lnTo>
                  <a:lnTo>
                    <a:pt x="883920" y="3166872"/>
                  </a:lnTo>
                  <a:lnTo>
                    <a:pt x="883920" y="2572512"/>
                  </a:lnTo>
                  <a:close/>
                </a:path>
                <a:path w="8760460" h="3274060">
                  <a:moveTo>
                    <a:pt x="1042416" y="2468880"/>
                  </a:moveTo>
                  <a:lnTo>
                    <a:pt x="944880" y="2468880"/>
                  </a:lnTo>
                  <a:lnTo>
                    <a:pt x="944880" y="3182112"/>
                  </a:lnTo>
                  <a:lnTo>
                    <a:pt x="1042416" y="3182112"/>
                  </a:lnTo>
                  <a:lnTo>
                    <a:pt x="1042416" y="2468880"/>
                  </a:lnTo>
                  <a:close/>
                </a:path>
                <a:path w="8760460" h="3274060">
                  <a:moveTo>
                    <a:pt x="1200912" y="2304288"/>
                  </a:moveTo>
                  <a:lnTo>
                    <a:pt x="1103376" y="2304288"/>
                  </a:lnTo>
                  <a:lnTo>
                    <a:pt x="1103376" y="3185160"/>
                  </a:lnTo>
                  <a:lnTo>
                    <a:pt x="1200912" y="3185160"/>
                  </a:lnTo>
                  <a:lnTo>
                    <a:pt x="1200912" y="2304288"/>
                  </a:lnTo>
                  <a:close/>
                </a:path>
                <a:path w="8760460" h="3274060">
                  <a:moveTo>
                    <a:pt x="1356360" y="2371344"/>
                  </a:moveTo>
                  <a:lnTo>
                    <a:pt x="1258824" y="2371344"/>
                  </a:lnTo>
                  <a:lnTo>
                    <a:pt x="1258824" y="3139440"/>
                  </a:lnTo>
                  <a:lnTo>
                    <a:pt x="1356360" y="3139440"/>
                  </a:lnTo>
                  <a:lnTo>
                    <a:pt x="1356360" y="2371344"/>
                  </a:lnTo>
                  <a:close/>
                </a:path>
                <a:path w="8760460" h="3274060">
                  <a:moveTo>
                    <a:pt x="1514856" y="2319528"/>
                  </a:moveTo>
                  <a:lnTo>
                    <a:pt x="1417320" y="2319528"/>
                  </a:lnTo>
                  <a:lnTo>
                    <a:pt x="1417320" y="3105912"/>
                  </a:lnTo>
                  <a:lnTo>
                    <a:pt x="1514856" y="3105912"/>
                  </a:lnTo>
                  <a:lnTo>
                    <a:pt x="1514856" y="2319528"/>
                  </a:lnTo>
                  <a:close/>
                </a:path>
                <a:path w="8760460" h="3274060">
                  <a:moveTo>
                    <a:pt x="1673352" y="2218944"/>
                  </a:moveTo>
                  <a:lnTo>
                    <a:pt x="1575816" y="2218944"/>
                  </a:lnTo>
                  <a:lnTo>
                    <a:pt x="1575816" y="3060192"/>
                  </a:lnTo>
                  <a:lnTo>
                    <a:pt x="1673352" y="3060192"/>
                  </a:lnTo>
                  <a:lnTo>
                    <a:pt x="1673352" y="2218944"/>
                  </a:lnTo>
                  <a:close/>
                </a:path>
                <a:path w="8760460" h="3274060">
                  <a:moveTo>
                    <a:pt x="1831848" y="2127504"/>
                  </a:moveTo>
                  <a:lnTo>
                    <a:pt x="1731264" y="2127504"/>
                  </a:lnTo>
                  <a:lnTo>
                    <a:pt x="1731264" y="3029712"/>
                  </a:lnTo>
                  <a:lnTo>
                    <a:pt x="1831848" y="3029712"/>
                  </a:lnTo>
                  <a:lnTo>
                    <a:pt x="1831848" y="2127504"/>
                  </a:lnTo>
                  <a:close/>
                </a:path>
                <a:path w="8760460" h="3274060">
                  <a:moveTo>
                    <a:pt x="1987296" y="2033016"/>
                  </a:moveTo>
                  <a:lnTo>
                    <a:pt x="1889760" y="2033016"/>
                  </a:lnTo>
                  <a:lnTo>
                    <a:pt x="1889760" y="2898648"/>
                  </a:lnTo>
                  <a:lnTo>
                    <a:pt x="1987296" y="2898648"/>
                  </a:lnTo>
                  <a:lnTo>
                    <a:pt x="1987296" y="2033016"/>
                  </a:lnTo>
                  <a:close/>
                </a:path>
                <a:path w="8760460" h="3274060">
                  <a:moveTo>
                    <a:pt x="2145792" y="1987296"/>
                  </a:moveTo>
                  <a:lnTo>
                    <a:pt x="2048256" y="1987296"/>
                  </a:lnTo>
                  <a:lnTo>
                    <a:pt x="2048256" y="2807208"/>
                  </a:lnTo>
                  <a:lnTo>
                    <a:pt x="2145792" y="2807208"/>
                  </a:lnTo>
                  <a:lnTo>
                    <a:pt x="2145792" y="1987296"/>
                  </a:lnTo>
                  <a:close/>
                </a:path>
                <a:path w="8760460" h="3274060">
                  <a:moveTo>
                    <a:pt x="2304288" y="2029968"/>
                  </a:moveTo>
                  <a:lnTo>
                    <a:pt x="2203704" y="2029968"/>
                  </a:lnTo>
                  <a:lnTo>
                    <a:pt x="2203704" y="2731008"/>
                  </a:lnTo>
                  <a:lnTo>
                    <a:pt x="2304288" y="2731008"/>
                  </a:lnTo>
                  <a:lnTo>
                    <a:pt x="2304288" y="2029968"/>
                  </a:lnTo>
                  <a:close/>
                </a:path>
                <a:path w="8760460" h="3274060">
                  <a:moveTo>
                    <a:pt x="2459736" y="1987296"/>
                  </a:moveTo>
                  <a:lnTo>
                    <a:pt x="2362200" y="1987296"/>
                  </a:lnTo>
                  <a:lnTo>
                    <a:pt x="2362200" y="2691396"/>
                  </a:lnTo>
                  <a:lnTo>
                    <a:pt x="2459736" y="2691396"/>
                  </a:lnTo>
                  <a:lnTo>
                    <a:pt x="2459736" y="1987296"/>
                  </a:lnTo>
                  <a:close/>
                </a:path>
                <a:path w="8760460" h="3274060">
                  <a:moveTo>
                    <a:pt x="2618232" y="1950720"/>
                  </a:moveTo>
                  <a:lnTo>
                    <a:pt x="2520696" y="1950720"/>
                  </a:lnTo>
                  <a:lnTo>
                    <a:pt x="2520696" y="2621280"/>
                  </a:lnTo>
                  <a:lnTo>
                    <a:pt x="2618232" y="2621280"/>
                  </a:lnTo>
                  <a:lnTo>
                    <a:pt x="2618232" y="1950720"/>
                  </a:lnTo>
                  <a:close/>
                </a:path>
                <a:path w="8760460" h="3274060">
                  <a:moveTo>
                    <a:pt x="2776728" y="1862328"/>
                  </a:moveTo>
                  <a:lnTo>
                    <a:pt x="2676144" y="1862328"/>
                  </a:lnTo>
                  <a:lnTo>
                    <a:pt x="2676144" y="2520696"/>
                  </a:lnTo>
                  <a:lnTo>
                    <a:pt x="2776728" y="2520696"/>
                  </a:lnTo>
                  <a:lnTo>
                    <a:pt x="2776728" y="1862328"/>
                  </a:lnTo>
                  <a:close/>
                </a:path>
                <a:path w="8760460" h="3274060">
                  <a:moveTo>
                    <a:pt x="2932176" y="1746504"/>
                  </a:moveTo>
                  <a:lnTo>
                    <a:pt x="2834640" y="1746504"/>
                  </a:lnTo>
                  <a:lnTo>
                    <a:pt x="2834640" y="2331720"/>
                  </a:lnTo>
                  <a:lnTo>
                    <a:pt x="2932176" y="2331720"/>
                  </a:lnTo>
                  <a:lnTo>
                    <a:pt x="2932176" y="1746504"/>
                  </a:lnTo>
                  <a:close/>
                </a:path>
                <a:path w="8760460" h="3274060">
                  <a:moveTo>
                    <a:pt x="3090672" y="1706880"/>
                  </a:moveTo>
                  <a:lnTo>
                    <a:pt x="2993136" y="1706880"/>
                  </a:lnTo>
                  <a:lnTo>
                    <a:pt x="2993136" y="2212848"/>
                  </a:lnTo>
                  <a:lnTo>
                    <a:pt x="3090672" y="2212848"/>
                  </a:lnTo>
                  <a:lnTo>
                    <a:pt x="3090672" y="1706880"/>
                  </a:lnTo>
                  <a:close/>
                </a:path>
                <a:path w="8760460" h="3274060">
                  <a:moveTo>
                    <a:pt x="3249168" y="1703832"/>
                  </a:moveTo>
                  <a:lnTo>
                    <a:pt x="3148584" y="1703832"/>
                  </a:lnTo>
                  <a:lnTo>
                    <a:pt x="3148584" y="2179320"/>
                  </a:lnTo>
                  <a:lnTo>
                    <a:pt x="3249168" y="2179320"/>
                  </a:lnTo>
                  <a:lnTo>
                    <a:pt x="3249168" y="1703832"/>
                  </a:lnTo>
                  <a:close/>
                </a:path>
                <a:path w="8760460" h="3274060">
                  <a:moveTo>
                    <a:pt x="3404616" y="1566672"/>
                  </a:moveTo>
                  <a:lnTo>
                    <a:pt x="3307080" y="1566672"/>
                  </a:lnTo>
                  <a:lnTo>
                    <a:pt x="3307080" y="2078736"/>
                  </a:lnTo>
                  <a:lnTo>
                    <a:pt x="3404616" y="2078736"/>
                  </a:lnTo>
                  <a:lnTo>
                    <a:pt x="3404616" y="1566672"/>
                  </a:lnTo>
                  <a:close/>
                </a:path>
                <a:path w="8760460" h="3274060">
                  <a:moveTo>
                    <a:pt x="3563112" y="1527048"/>
                  </a:moveTo>
                  <a:lnTo>
                    <a:pt x="3465576" y="1527048"/>
                  </a:lnTo>
                  <a:lnTo>
                    <a:pt x="3465576" y="2090928"/>
                  </a:lnTo>
                  <a:lnTo>
                    <a:pt x="3563112" y="2090928"/>
                  </a:lnTo>
                  <a:lnTo>
                    <a:pt x="3563112" y="1527048"/>
                  </a:lnTo>
                  <a:close/>
                </a:path>
                <a:path w="8760460" h="3274060">
                  <a:moveTo>
                    <a:pt x="3721608" y="1414272"/>
                  </a:moveTo>
                  <a:lnTo>
                    <a:pt x="3621024" y="1414272"/>
                  </a:lnTo>
                  <a:lnTo>
                    <a:pt x="3621024" y="2036064"/>
                  </a:lnTo>
                  <a:lnTo>
                    <a:pt x="3721608" y="2036064"/>
                  </a:lnTo>
                  <a:lnTo>
                    <a:pt x="3721608" y="1414272"/>
                  </a:lnTo>
                  <a:close/>
                </a:path>
                <a:path w="8760460" h="3274060">
                  <a:moveTo>
                    <a:pt x="3877056" y="1243584"/>
                  </a:moveTo>
                  <a:lnTo>
                    <a:pt x="3779520" y="1243584"/>
                  </a:lnTo>
                  <a:lnTo>
                    <a:pt x="3779520" y="1914144"/>
                  </a:lnTo>
                  <a:lnTo>
                    <a:pt x="3877056" y="1914144"/>
                  </a:lnTo>
                  <a:lnTo>
                    <a:pt x="3877056" y="1243584"/>
                  </a:lnTo>
                  <a:close/>
                </a:path>
                <a:path w="8760460" h="3274060">
                  <a:moveTo>
                    <a:pt x="4035552" y="1191768"/>
                  </a:moveTo>
                  <a:lnTo>
                    <a:pt x="3938016" y="1191768"/>
                  </a:lnTo>
                  <a:lnTo>
                    <a:pt x="3938016" y="1816608"/>
                  </a:lnTo>
                  <a:lnTo>
                    <a:pt x="4035552" y="1816608"/>
                  </a:lnTo>
                  <a:lnTo>
                    <a:pt x="4035552" y="1191768"/>
                  </a:lnTo>
                  <a:close/>
                </a:path>
                <a:path w="8760460" h="3274060">
                  <a:moveTo>
                    <a:pt x="4194048" y="1118616"/>
                  </a:moveTo>
                  <a:lnTo>
                    <a:pt x="4093464" y="1118616"/>
                  </a:lnTo>
                  <a:lnTo>
                    <a:pt x="4093464" y="1755648"/>
                  </a:lnTo>
                  <a:lnTo>
                    <a:pt x="4194048" y="1755648"/>
                  </a:lnTo>
                  <a:lnTo>
                    <a:pt x="4194048" y="1118616"/>
                  </a:lnTo>
                  <a:close/>
                </a:path>
                <a:path w="8760460" h="3274060">
                  <a:moveTo>
                    <a:pt x="4349496" y="1136904"/>
                  </a:moveTo>
                  <a:lnTo>
                    <a:pt x="4251960" y="1136904"/>
                  </a:lnTo>
                  <a:lnTo>
                    <a:pt x="4251960" y="1648968"/>
                  </a:lnTo>
                  <a:lnTo>
                    <a:pt x="4349496" y="1648968"/>
                  </a:lnTo>
                  <a:lnTo>
                    <a:pt x="4349496" y="1136904"/>
                  </a:lnTo>
                  <a:close/>
                </a:path>
                <a:path w="8760460" h="3274060">
                  <a:moveTo>
                    <a:pt x="4507992" y="880872"/>
                  </a:moveTo>
                  <a:lnTo>
                    <a:pt x="4410456" y="880872"/>
                  </a:lnTo>
                  <a:lnTo>
                    <a:pt x="4410456" y="1511808"/>
                  </a:lnTo>
                  <a:lnTo>
                    <a:pt x="4507992" y="1511808"/>
                  </a:lnTo>
                  <a:lnTo>
                    <a:pt x="4507992" y="880872"/>
                  </a:lnTo>
                  <a:close/>
                </a:path>
                <a:path w="8760460" h="3274060">
                  <a:moveTo>
                    <a:pt x="4666488" y="868680"/>
                  </a:moveTo>
                  <a:lnTo>
                    <a:pt x="4565904" y="868680"/>
                  </a:lnTo>
                  <a:lnTo>
                    <a:pt x="4565904" y="1395984"/>
                  </a:lnTo>
                  <a:lnTo>
                    <a:pt x="4666488" y="1395984"/>
                  </a:lnTo>
                  <a:lnTo>
                    <a:pt x="4666488" y="868680"/>
                  </a:lnTo>
                  <a:close/>
                </a:path>
                <a:path w="8760460" h="3274060">
                  <a:moveTo>
                    <a:pt x="4821936" y="810768"/>
                  </a:moveTo>
                  <a:lnTo>
                    <a:pt x="4724400" y="810768"/>
                  </a:lnTo>
                  <a:lnTo>
                    <a:pt x="4724400" y="1301496"/>
                  </a:lnTo>
                  <a:lnTo>
                    <a:pt x="4821936" y="1301496"/>
                  </a:lnTo>
                  <a:lnTo>
                    <a:pt x="4821936" y="810768"/>
                  </a:lnTo>
                  <a:close/>
                </a:path>
                <a:path w="8760460" h="3274060">
                  <a:moveTo>
                    <a:pt x="4980432" y="777240"/>
                  </a:moveTo>
                  <a:lnTo>
                    <a:pt x="4882896" y="777240"/>
                  </a:lnTo>
                  <a:lnTo>
                    <a:pt x="4882896" y="1179576"/>
                  </a:lnTo>
                  <a:lnTo>
                    <a:pt x="4980432" y="1179576"/>
                  </a:lnTo>
                  <a:lnTo>
                    <a:pt x="4980432" y="777240"/>
                  </a:lnTo>
                  <a:close/>
                </a:path>
                <a:path w="8760460" h="3274060">
                  <a:moveTo>
                    <a:pt x="5138928" y="762000"/>
                  </a:moveTo>
                  <a:lnTo>
                    <a:pt x="5038344" y="762000"/>
                  </a:lnTo>
                  <a:lnTo>
                    <a:pt x="5038344" y="1112520"/>
                  </a:lnTo>
                  <a:lnTo>
                    <a:pt x="5138928" y="1112520"/>
                  </a:lnTo>
                  <a:lnTo>
                    <a:pt x="5138928" y="762000"/>
                  </a:lnTo>
                  <a:close/>
                </a:path>
                <a:path w="8760460" h="3274060">
                  <a:moveTo>
                    <a:pt x="5294376" y="688848"/>
                  </a:moveTo>
                  <a:lnTo>
                    <a:pt x="5196840" y="688848"/>
                  </a:lnTo>
                  <a:lnTo>
                    <a:pt x="5196840" y="1048512"/>
                  </a:lnTo>
                  <a:lnTo>
                    <a:pt x="5294376" y="1048512"/>
                  </a:lnTo>
                  <a:lnTo>
                    <a:pt x="5294376" y="688848"/>
                  </a:lnTo>
                  <a:close/>
                </a:path>
                <a:path w="8760460" h="3274060">
                  <a:moveTo>
                    <a:pt x="5452872" y="624840"/>
                  </a:moveTo>
                  <a:lnTo>
                    <a:pt x="5355336" y="624840"/>
                  </a:lnTo>
                  <a:lnTo>
                    <a:pt x="5355336" y="941832"/>
                  </a:lnTo>
                  <a:lnTo>
                    <a:pt x="5452872" y="941832"/>
                  </a:lnTo>
                  <a:lnTo>
                    <a:pt x="5452872" y="624840"/>
                  </a:lnTo>
                  <a:close/>
                </a:path>
                <a:path w="8760460" h="3274060">
                  <a:moveTo>
                    <a:pt x="5611368" y="667512"/>
                  </a:moveTo>
                  <a:lnTo>
                    <a:pt x="5510784" y="667512"/>
                  </a:lnTo>
                  <a:lnTo>
                    <a:pt x="5510784" y="899160"/>
                  </a:lnTo>
                  <a:lnTo>
                    <a:pt x="5611368" y="899160"/>
                  </a:lnTo>
                  <a:lnTo>
                    <a:pt x="5611368" y="667512"/>
                  </a:lnTo>
                  <a:close/>
                </a:path>
                <a:path w="8760460" h="3274060">
                  <a:moveTo>
                    <a:pt x="5766816" y="594360"/>
                  </a:moveTo>
                  <a:lnTo>
                    <a:pt x="5669280" y="594360"/>
                  </a:lnTo>
                  <a:lnTo>
                    <a:pt x="5669280" y="902208"/>
                  </a:lnTo>
                  <a:lnTo>
                    <a:pt x="5766816" y="902208"/>
                  </a:lnTo>
                  <a:lnTo>
                    <a:pt x="5766816" y="594360"/>
                  </a:lnTo>
                  <a:close/>
                </a:path>
                <a:path w="8760460" h="3274060">
                  <a:moveTo>
                    <a:pt x="5925312" y="667512"/>
                  </a:moveTo>
                  <a:lnTo>
                    <a:pt x="5827776" y="667512"/>
                  </a:lnTo>
                  <a:lnTo>
                    <a:pt x="5827776" y="999756"/>
                  </a:lnTo>
                  <a:lnTo>
                    <a:pt x="5925312" y="999756"/>
                  </a:lnTo>
                  <a:lnTo>
                    <a:pt x="5925312" y="667512"/>
                  </a:lnTo>
                  <a:close/>
                </a:path>
                <a:path w="8760460" h="3274060">
                  <a:moveTo>
                    <a:pt x="6083808" y="554736"/>
                  </a:moveTo>
                  <a:lnTo>
                    <a:pt x="5983224" y="554736"/>
                  </a:lnTo>
                  <a:lnTo>
                    <a:pt x="5983224" y="853440"/>
                  </a:lnTo>
                  <a:lnTo>
                    <a:pt x="6083808" y="853440"/>
                  </a:lnTo>
                  <a:lnTo>
                    <a:pt x="6083808" y="554736"/>
                  </a:lnTo>
                  <a:close/>
                </a:path>
                <a:path w="8760460" h="3274060">
                  <a:moveTo>
                    <a:pt x="6239256" y="448056"/>
                  </a:moveTo>
                  <a:lnTo>
                    <a:pt x="6141720" y="448056"/>
                  </a:lnTo>
                  <a:lnTo>
                    <a:pt x="6141720" y="789432"/>
                  </a:lnTo>
                  <a:lnTo>
                    <a:pt x="6239256" y="789432"/>
                  </a:lnTo>
                  <a:lnTo>
                    <a:pt x="6239256" y="448056"/>
                  </a:lnTo>
                  <a:close/>
                </a:path>
                <a:path w="8760460" h="3274060">
                  <a:moveTo>
                    <a:pt x="6397752" y="457200"/>
                  </a:moveTo>
                  <a:lnTo>
                    <a:pt x="6300216" y="457200"/>
                  </a:lnTo>
                  <a:lnTo>
                    <a:pt x="6300216" y="743712"/>
                  </a:lnTo>
                  <a:lnTo>
                    <a:pt x="6397752" y="743712"/>
                  </a:lnTo>
                  <a:lnTo>
                    <a:pt x="6397752" y="457200"/>
                  </a:lnTo>
                  <a:close/>
                </a:path>
                <a:path w="8760460" h="3274060">
                  <a:moveTo>
                    <a:pt x="6556248" y="310896"/>
                  </a:moveTo>
                  <a:lnTo>
                    <a:pt x="6455664" y="310896"/>
                  </a:lnTo>
                  <a:lnTo>
                    <a:pt x="6455664" y="740664"/>
                  </a:lnTo>
                  <a:lnTo>
                    <a:pt x="6556248" y="740664"/>
                  </a:lnTo>
                  <a:lnTo>
                    <a:pt x="6556248" y="310896"/>
                  </a:lnTo>
                  <a:close/>
                </a:path>
                <a:path w="8760460" h="3274060">
                  <a:moveTo>
                    <a:pt x="6711696" y="432816"/>
                  </a:moveTo>
                  <a:lnTo>
                    <a:pt x="6614160" y="432816"/>
                  </a:lnTo>
                  <a:lnTo>
                    <a:pt x="6614160" y="798576"/>
                  </a:lnTo>
                  <a:lnTo>
                    <a:pt x="6711696" y="798576"/>
                  </a:lnTo>
                  <a:lnTo>
                    <a:pt x="6711696" y="432816"/>
                  </a:lnTo>
                  <a:close/>
                </a:path>
                <a:path w="8760460" h="3274060">
                  <a:moveTo>
                    <a:pt x="6870192" y="551688"/>
                  </a:moveTo>
                  <a:lnTo>
                    <a:pt x="6772656" y="551688"/>
                  </a:lnTo>
                  <a:lnTo>
                    <a:pt x="6772656" y="768096"/>
                  </a:lnTo>
                  <a:lnTo>
                    <a:pt x="6870192" y="768096"/>
                  </a:lnTo>
                  <a:lnTo>
                    <a:pt x="6870192" y="551688"/>
                  </a:lnTo>
                  <a:close/>
                </a:path>
                <a:path w="8760460" h="3274060">
                  <a:moveTo>
                    <a:pt x="7028688" y="0"/>
                  </a:moveTo>
                  <a:lnTo>
                    <a:pt x="6928104" y="0"/>
                  </a:lnTo>
                  <a:lnTo>
                    <a:pt x="6928104" y="310896"/>
                  </a:lnTo>
                  <a:lnTo>
                    <a:pt x="7028688" y="310896"/>
                  </a:lnTo>
                  <a:lnTo>
                    <a:pt x="7028688" y="0"/>
                  </a:lnTo>
                  <a:close/>
                </a:path>
                <a:path w="8760460" h="3274060">
                  <a:moveTo>
                    <a:pt x="7184136" y="201168"/>
                  </a:moveTo>
                  <a:lnTo>
                    <a:pt x="7086600" y="201168"/>
                  </a:lnTo>
                  <a:lnTo>
                    <a:pt x="7086600" y="701040"/>
                  </a:lnTo>
                  <a:lnTo>
                    <a:pt x="7184136" y="701040"/>
                  </a:lnTo>
                  <a:lnTo>
                    <a:pt x="7184136" y="201168"/>
                  </a:lnTo>
                  <a:close/>
                </a:path>
                <a:path w="8760460" h="3274060">
                  <a:moveTo>
                    <a:pt x="7342632" y="222504"/>
                  </a:moveTo>
                  <a:lnTo>
                    <a:pt x="7245096" y="222504"/>
                  </a:lnTo>
                  <a:lnTo>
                    <a:pt x="7245096" y="819912"/>
                  </a:lnTo>
                  <a:lnTo>
                    <a:pt x="7342632" y="819912"/>
                  </a:lnTo>
                  <a:lnTo>
                    <a:pt x="7342632" y="222504"/>
                  </a:lnTo>
                  <a:close/>
                </a:path>
                <a:path w="8760460" h="3274060">
                  <a:moveTo>
                    <a:pt x="7501128" y="234696"/>
                  </a:moveTo>
                  <a:lnTo>
                    <a:pt x="7400544" y="234696"/>
                  </a:lnTo>
                  <a:lnTo>
                    <a:pt x="7400544" y="731520"/>
                  </a:lnTo>
                  <a:lnTo>
                    <a:pt x="7501128" y="731520"/>
                  </a:lnTo>
                  <a:lnTo>
                    <a:pt x="7501128" y="234696"/>
                  </a:lnTo>
                  <a:close/>
                </a:path>
                <a:path w="8760460" h="3274060">
                  <a:moveTo>
                    <a:pt x="7656576" y="362712"/>
                  </a:moveTo>
                  <a:lnTo>
                    <a:pt x="7559040" y="362712"/>
                  </a:lnTo>
                  <a:lnTo>
                    <a:pt x="7559040" y="731520"/>
                  </a:lnTo>
                  <a:lnTo>
                    <a:pt x="7656576" y="731520"/>
                  </a:lnTo>
                  <a:lnTo>
                    <a:pt x="7656576" y="362712"/>
                  </a:lnTo>
                  <a:close/>
                </a:path>
                <a:path w="8760460" h="3274060">
                  <a:moveTo>
                    <a:pt x="7815072" y="472440"/>
                  </a:moveTo>
                  <a:lnTo>
                    <a:pt x="7717536" y="472440"/>
                  </a:lnTo>
                  <a:lnTo>
                    <a:pt x="7717536" y="789432"/>
                  </a:lnTo>
                  <a:lnTo>
                    <a:pt x="7815072" y="789432"/>
                  </a:lnTo>
                  <a:lnTo>
                    <a:pt x="7815072" y="472440"/>
                  </a:lnTo>
                  <a:close/>
                </a:path>
                <a:path w="8760460" h="3274060">
                  <a:moveTo>
                    <a:pt x="7973568" y="451104"/>
                  </a:moveTo>
                  <a:lnTo>
                    <a:pt x="7876032" y="451104"/>
                  </a:lnTo>
                  <a:lnTo>
                    <a:pt x="7876032" y="768096"/>
                  </a:lnTo>
                  <a:lnTo>
                    <a:pt x="7973568" y="768096"/>
                  </a:lnTo>
                  <a:lnTo>
                    <a:pt x="7973568" y="451104"/>
                  </a:lnTo>
                  <a:close/>
                </a:path>
                <a:path w="8760460" h="3274060">
                  <a:moveTo>
                    <a:pt x="8129016" y="475488"/>
                  </a:moveTo>
                  <a:lnTo>
                    <a:pt x="8031480" y="475488"/>
                  </a:lnTo>
                  <a:lnTo>
                    <a:pt x="8031480" y="758952"/>
                  </a:lnTo>
                  <a:lnTo>
                    <a:pt x="8129016" y="758952"/>
                  </a:lnTo>
                  <a:lnTo>
                    <a:pt x="8129016" y="475488"/>
                  </a:lnTo>
                  <a:close/>
                </a:path>
                <a:path w="8760460" h="3274060">
                  <a:moveTo>
                    <a:pt x="8287512" y="533400"/>
                  </a:moveTo>
                  <a:lnTo>
                    <a:pt x="8189976" y="533400"/>
                  </a:lnTo>
                  <a:lnTo>
                    <a:pt x="8189976" y="762000"/>
                  </a:lnTo>
                  <a:lnTo>
                    <a:pt x="8287512" y="762000"/>
                  </a:lnTo>
                  <a:lnTo>
                    <a:pt x="8287512" y="533400"/>
                  </a:lnTo>
                  <a:close/>
                </a:path>
                <a:path w="8760460" h="3274060">
                  <a:moveTo>
                    <a:pt x="8446008" y="649224"/>
                  </a:moveTo>
                  <a:lnTo>
                    <a:pt x="8348472" y="649224"/>
                  </a:lnTo>
                  <a:lnTo>
                    <a:pt x="8348472" y="853440"/>
                  </a:lnTo>
                  <a:lnTo>
                    <a:pt x="8446008" y="853440"/>
                  </a:lnTo>
                  <a:lnTo>
                    <a:pt x="8446008" y="649224"/>
                  </a:lnTo>
                  <a:close/>
                </a:path>
                <a:path w="8760460" h="3274060">
                  <a:moveTo>
                    <a:pt x="8604504" y="755904"/>
                  </a:moveTo>
                  <a:lnTo>
                    <a:pt x="8503920" y="755904"/>
                  </a:lnTo>
                  <a:lnTo>
                    <a:pt x="8503920" y="957072"/>
                  </a:lnTo>
                  <a:lnTo>
                    <a:pt x="8604504" y="957072"/>
                  </a:lnTo>
                  <a:lnTo>
                    <a:pt x="8604504" y="755904"/>
                  </a:lnTo>
                  <a:close/>
                </a:path>
                <a:path w="8760460" h="3274060">
                  <a:moveTo>
                    <a:pt x="8759952" y="688848"/>
                  </a:moveTo>
                  <a:lnTo>
                    <a:pt x="8662416" y="688848"/>
                  </a:lnTo>
                  <a:lnTo>
                    <a:pt x="8662416" y="929640"/>
                  </a:lnTo>
                  <a:lnTo>
                    <a:pt x="8759952" y="929640"/>
                  </a:lnTo>
                  <a:lnTo>
                    <a:pt x="8759952" y="688848"/>
                  </a:lnTo>
                  <a:close/>
                </a:path>
              </a:pathLst>
            </a:custGeom>
            <a:solidFill>
              <a:srgbClr val="F79646"/>
            </a:solidFill>
          </p:spPr>
          <p:txBody>
            <a:bodyPr wrap="square" lIns="0" tIns="0" rIns="0" bIns="0" rtlCol="0"/>
            <a:lstStyle/>
            <a:p>
              <a:endParaRPr/>
            </a:p>
          </p:txBody>
        </p:sp>
        <p:sp>
          <p:nvSpPr>
            <p:cNvPr id="10" name="object 10"/>
            <p:cNvSpPr/>
            <p:nvPr/>
          </p:nvSpPr>
          <p:spPr>
            <a:xfrm>
              <a:off x="1645920" y="2267711"/>
              <a:ext cx="8760460" cy="3535679"/>
            </a:xfrm>
            <a:custGeom>
              <a:avLst/>
              <a:gdLst/>
              <a:ahLst/>
              <a:cxnLst/>
              <a:rect l="l" t="t" r="r" b="b"/>
              <a:pathLst>
                <a:path w="8760460" h="3535679">
                  <a:moveTo>
                    <a:pt x="97536" y="3425952"/>
                  </a:moveTo>
                  <a:lnTo>
                    <a:pt x="0" y="3425952"/>
                  </a:lnTo>
                  <a:lnTo>
                    <a:pt x="0" y="3535680"/>
                  </a:lnTo>
                  <a:lnTo>
                    <a:pt x="97536" y="3535680"/>
                  </a:lnTo>
                  <a:lnTo>
                    <a:pt x="97536" y="3425952"/>
                  </a:lnTo>
                  <a:close/>
                </a:path>
                <a:path w="8760460" h="3535679">
                  <a:moveTo>
                    <a:pt x="256032" y="3392424"/>
                  </a:moveTo>
                  <a:lnTo>
                    <a:pt x="155448" y="3392424"/>
                  </a:lnTo>
                  <a:lnTo>
                    <a:pt x="155448" y="3526536"/>
                  </a:lnTo>
                  <a:lnTo>
                    <a:pt x="256032" y="3526536"/>
                  </a:lnTo>
                  <a:lnTo>
                    <a:pt x="256032" y="3392424"/>
                  </a:lnTo>
                  <a:close/>
                </a:path>
                <a:path w="8760460" h="3535679">
                  <a:moveTo>
                    <a:pt x="411480" y="3246120"/>
                  </a:moveTo>
                  <a:lnTo>
                    <a:pt x="313944" y="3246120"/>
                  </a:lnTo>
                  <a:lnTo>
                    <a:pt x="313944" y="3410712"/>
                  </a:lnTo>
                  <a:lnTo>
                    <a:pt x="411480" y="3410712"/>
                  </a:lnTo>
                  <a:lnTo>
                    <a:pt x="411480" y="3246120"/>
                  </a:lnTo>
                  <a:close/>
                </a:path>
                <a:path w="8760460" h="3535679">
                  <a:moveTo>
                    <a:pt x="569976" y="3048000"/>
                  </a:moveTo>
                  <a:lnTo>
                    <a:pt x="472440" y="3048000"/>
                  </a:lnTo>
                  <a:lnTo>
                    <a:pt x="472440" y="3267456"/>
                  </a:lnTo>
                  <a:lnTo>
                    <a:pt x="569976" y="3267456"/>
                  </a:lnTo>
                  <a:lnTo>
                    <a:pt x="569976" y="3048000"/>
                  </a:lnTo>
                  <a:close/>
                </a:path>
                <a:path w="8760460" h="3535679">
                  <a:moveTo>
                    <a:pt x="728472" y="2633472"/>
                  </a:moveTo>
                  <a:lnTo>
                    <a:pt x="627888" y="2633472"/>
                  </a:lnTo>
                  <a:lnTo>
                    <a:pt x="627888" y="2862072"/>
                  </a:lnTo>
                  <a:lnTo>
                    <a:pt x="728472" y="2862072"/>
                  </a:lnTo>
                  <a:lnTo>
                    <a:pt x="728472" y="2633472"/>
                  </a:lnTo>
                  <a:close/>
                </a:path>
                <a:path w="8760460" h="3535679">
                  <a:moveTo>
                    <a:pt x="883920" y="2587752"/>
                  </a:moveTo>
                  <a:lnTo>
                    <a:pt x="786384" y="2587752"/>
                  </a:lnTo>
                  <a:lnTo>
                    <a:pt x="786384" y="2837688"/>
                  </a:lnTo>
                  <a:lnTo>
                    <a:pt x="883920" y="2837688"/>
                  </a:lnTo>
                  <a:lnTo>
                    <a:pt x="883920" y="2587752"/>
                  </a:lnTo>
                  <a:close/>
                </a:path>
                <a:path w="8760460" h="3535679">
                  <a:moveTo>
                    <a:pt x="1042416" y="2478024"/>
                  </a:moveTo>
                  <a:lnTo>
                    <a:pt x="944880" y="2478024"/>
                  </a:lnTo>
                  <a:lnTo>
                    <a:pt x="944880" y="2734056"/>
                  </a:lnTo>
                  <a:lnTo>
                    <a:pt x="1042416" y="2734056"/>
                  </a:lnTo>
                  <a:lnTo>
                    <a:pt x="1042416" y="2478024"/>
                  </a:lnTo>
                  <a:close/>
                </a:path>
                <a:path w="8760460" h="3535679">
                  <a:moveTo>
                    <a:pt x="1200912" y="2362200"/>
                  </a:moveTo>
                  <a:lnTo>
                    <a:pt x="1103376" y="2362200"/>
                  </a:lnTo>
                  <a:lnTo>
                    <a:pt x="1103376" y="2569464"/>
                  </a:lnTo>
                  <a:lnTo>
                    <a:pt x="1200912" y="2569464"/>
                  </a:lnTo>
                  <a:lnTo>
                    <a:pt x="1200912" y="2362200"/>
                  </a:lnTo>
                  <a:close/>
                </a:path>
                <a:path w="8760460" h="3535679">
                  <a:moveTo>
                    <a:pt x="1356360" y="2389632"/>
                  </a:moveTo>
                  <a:lnTo>
                    <a:pt x="1258824" y="2389632"/>
                  </a:lnTo>
                  <a:lnTo>
                    <a:pt x="1258824" y="2636520"/>
                  </a:lnTo>
                  <a:lnTo>
                    <a:pt x="1356360" y="2636520"/>
                  </a:lnTo>
                  <a:lnTo>
                    <a:pt x="1356360" y="2389632"/>
                  </a:lnTo>
                  <a:close/>
                </a:path>
                <a:path w="8760460" h="3535679">
                  <a:moveTo>
                    <a:pt x="1514856" y="2334768"/>
                  </a:moveTo>
                  <a:lnTo>
                    <a:pt x="1417320" y="2334768"/>
                  </a:lnTo>
                  <a:lnTo>
                    <a:pt x="1417320" y="2584704"/>
                  </a:lnTo>
                  <a:lnTo>
                    <a:pt x="1514856" y="2584704"/>
                  </a:lnTo>
                  <a:lnTo>
                    <a:pt x="1514856" y="2334768"/>
                  </a:lnTo>
                  <a:close/>
                </a:path>
                <a:path w="8760460" h="3535679">
                  <a:moveTo>
                    <a:pt x="1673352" y="2228088"/>
                  </a:moveTo>
                  <a:lnTo>
                    <a:pt x="1575816" y="2228088"/>
                  </a:lnTo>
                  <a:lnTo>
                    <a:pt x="1575816" y="2484120"/>
                  </a:lnTo>
                  <a:lnTo>
                    <a:pt x="1673352" y="2484120"/>
                  </a:lnTo>
                  <a:lnTo>
                    <a:pt x="1673352" y="2228088"/>
                  </a:lnTo>
                  <a:close/>
                </a:path>
                <a:path w="8760460" h="3535679">
                  <a:moveTo>
                    <a:pt x="1831848" y="2173224"/>
                  </a:moveTo>
                  <a:lnTo>
                    <a:pt x="1731264" y="2173224"/>
                  </a:lnTo>
                  <a:lnTo>
                    <a:pt x="1731264" y="2392680"/>
                  </a:lnTo>
                  <a:lnTo>
                    <a:pt x="1831848" y="2392680"/>
                  </a:lnTo>
                  <a:lnTo>
                    <a:pt x="1831848" y="2173224"/>
                  </a:lnTo>
                  <a:close/>
                </a:path>
                <a:path w="8760460" h="3535679">
                  <a:moveTo>
                    <a:pt x="1987296" y="2081784"/>
                  </a:moveTo>
                  <a:lnTo>
                    <a:pt x="1889760" y="2081784"/>
                  </a:lnTo>
                  <a:lnTo>
                    <a:pt x="1889760" y="2298192"/>
                  </a:lnTo>
                  <a:lnTo>
                    <a:pt x="1987296" y="2298192"/>
                  </a:lnTo>
                  <a:lnTo>
                    <a:pt x="1987296" y="2081784"/>
                  </a:lnTo>
                  <a:close/>
                </a:path>
                <a:path w="8760460" h="3535679">
                  <a:moveTo>
                    <a:pt x="2145792" y="2008632"/>
                  </a:moveTo>
                  <a:lnTo>
                    <a:pt x="2048256" y="2008632"/>
                  </a:lnTo>
                  <a:lnTo>
                    <a:pt x="2048256" y="2252472"/>
                  </a:lnTo>
                  <a:lnTo>
                    <a:pt x="2145792" y="2252472"/>
                  </a:lnTo>
                  <a:lnTo>
                    <a:pt x="2145792" y="2008632"/>
                  </a:lnTo>
                  <a:close/>
                </a:path>
                <a:path w="8760460" h="3535679">
                  <a:moveTo>
                    <a:pt x="2304288" y="2029968"/>
                  </a:moveTo>
                  <a:lnTo>
                    <a:pt x="2203704" y="2029968"/>
                  </a:lnTo>
                  <a:lnTo>
                    <a:pt x="2203704" y="2295144"/>
                  </a:lnTo>
                  <a:lnTo>
                    <a:pt x="2304288" y="2295144"/>
                  </a:lnTo>
                  <a:lnTo>
                    <a:pt x="2304288" y="2029968"/>
                  </a:lnTo>
                  <a:close/>
                </a:path>
                <a:path w="8760460" h="3535679">
                  <a:moveTo>
                    <a:pt x="2459736" y="1987296"/>
                  </a:moveTo>
                  <a:lnTo>
                    <a:pt x="2362200" y="1987296"/>
                  </a:lnTo>
                  <a:lnTo>
                    <a:pt x="2362200" y="2252472"/>
                  </a:lnTo>
                  <a:lnTo>
                    <a:pt x="2459736" y="2252472"/>
                  </a:lnTo>
                  <a:lnTo>
                    <a:pt x="2459736" y="1987296"/>
                  </a:lnTo>
                  <a:close/>
                </a:path>
                <a:path w="8760460" h="3535679">
                  <a:moveTo>
                    <a:pt x="2618232" y="1975104"/>
                  </a:moveTo>
                  <a:lnTo>
                    <a:pt x="2520696" y="1975104"/>
                  </a:lnTo>
                  <a:lnTo>
                    <a:pt x="2520696" y="2215896"/>
                  </a:lnTo>
                  <a:lnTo>
                    <a:pt x="2618232" y="2215896"/>
                  </a:lnTo>
                  <a:lnTo>
                    <a:pt x="2618232" y="1975104"/>
                  </a:lnTo>
                  <a:close/>
                </a:path>
                <a:path w="8760460" h="3535679">
                  <a:moveTo>
                    <a:pt x="2776728" y="1868424"/>
                  </a:moveTo>
                  <a:lnTo>
                    <a:pt x="2676144" y="1868424"/>
                  </a:lnTo>
                  <a:lnTo>
                    <a:pt x="2676144" y="2127504"/>
                  </a:lnTo>
                  <a:lnTo>
                    <a:pt x="2776728" y="2127504"/>
                  </a:lnTo>
                  <a:lnTo>
                    <a:pt x="2776728" y="1868424"/>
                  </a:lnTo>
                  <a:close/>
                </a:path>
                <a:path w="8760460" h="3535679">
                  <a:moveTo>
                    <a:pt x="2932176" y="1789176"/>
                  </a:moveTo>
                  <a:lnTo>
                    <a:pt x="2834640" y="1789176"/>
                  </a:lnTo>
                  <a:lnTo>
                    <a:pt x="2834640" y="2011680"/>
                  </a:lnTo>
                  <a:lnTo>
                    <a:pt x="2932176" y="2011680"/>
                  </a:lnTo>
                  <a:lnTo>
                    <a:pt x="2932176" y="1789176"/>
                  </a:lnTo>
                  <a:close/>
                </a:path>
                <a:path w="8760460" h="3535679">
                  <a:moveTo>
                    <a:pt x="3090672" y="1716024"/>
                  </a:moveTo>
                  <a:lnTo>
                    <a:pt x="2993136" y="1716024"/>
                  </a:lnTo>
                  <a:lnTo>
                    <a:pt x="2993136" y="1972056"/>
                  </a:lnTo>
                  <a:lnTo>
                    <a:pt x="3090672" y="1972056"/>
                  </a:lnTo>
                  <a:lnTo>
                    <a:pt x="3090672" y="1716024"/>
                  </a:lnTo>
                  <a:close/>
                </a:path>
                <a:path w="8760460" h="3535679">
                  <a:moveTo>
                    <a:pt x="3249168" y="1719072"/>
                  </a:moveTo>
                  <a:lnTo>
                    <a:pt x="3148584" y="1719072"/>
                  </a:lnTo>
                  <a:lnTo>
                    <a:pt x="3148584" y="1969008"/>
                  </a:lnTo>
                  <a:lnTo>
                    <a:pt x="3249168" y="1969008"/>
                  </a:lnTo>
                  <a:lnTo>
                    <a:pt x="3249168" y="1719072"/>
                  </a:lnTo>
                  <a:close/>
                </a:path>
                <a:path w="8760460" h="3535679">
                  <a:moveTo>
                    <a:pt x="3404616" y="1597152"/>
                  </a:moveTo>
                  <a:lnTo>
                    <a:pt x="3307080" y="1597152"/>
                  </a:lnTo>
                  <a:lnTo>
                    <a:pt x="3307080" y="1831848"/>
                  </a:lnTo>
                  <a:lnTo>
                    <a:pt x="3404616" y="1831848"/>
                  </a:lnTo>
                  <a:lnTo>
                    <a:pt x="3404616" y="1597152"/>
                  </a:lnTo>
                  <a:close/>
                </a:path>
                <a:path w="8760460" h="3535679">
                  <a:moveTo>
                    <a:pt x="3563112" y="1514856"/>
                  </a:moveTo>
                  <a:lnTo>
                    <a:pt x="3465576" y="1514856"/>
                  </a:lnTo>
                  <a:lnTo>
                    <a:pt x="3465576" y="1792224"/>
                  </a:lnTo>
                  <a:lnTo>
                    <a:pt x="3563112" y="1792224"/>
                  </a:lnTo>
                  <a:lnTo>
                    <a:pt x="3563112" y="1514856"/>
                  </a:lnTo>
                  <a:close/>
                </a:path>
                <a:path w="8760460" h="3535679">
                  <a:moveTo>
                    <a:pt x="3721608" y="1395984"/>
                  </a:moveTo>
                  <a:lnTo>
                    <a:pt x="3621024" y="1395984"/>
                  </a:lnTo>
                  <a:lnTo>
                    <a:pt x="3621024" y="1679448"/>
                  </a:lnTo>
                  <a:lnTo>
                    <a:pt x="3721608" y="1679448"/>
                  </a:lnTo>
                  <a:lnTo>
                    <a:pt x="3721608" y="1395984"/>
                  </a:lnTo>
                  <a:close/>
                </a:path>
                <a:path w="8760460" h="3535679">
                  <a:moveTo>
                    <a:pt x="3877056" y="1228344"/>
                  </a:moveTo>
                  <a:lnTo>
                    <a:pt x="3779520" y="1228344"/>
                  </a:lnTo>
                  <a:lnTo>
                    <a:pt x="3779520" y="1508760"/>
                  </a:lnTo>
                  <a:lnTo>
                    <a:pt x="3877056" y="1508760"/>
                  </a:lnTo>
                  <a:lnTo>
                    <a:pt x="3877056" y="1228344"/>
                  </a:lnTo>
                  <a:close/>
                </a:path>
                <a:path w="8760460" h="3535679">
                  <a:moveTo>
                    <a:pt x="4035552" y="1149096"/>
                  </a:moveTo>
                  <a:lnTo>
                    <a:pt x="3938016" y="1149096"/>
                  </a:lnTo>
                  <a:lnTo>
                    <a:pt x="3938016" y="1456944"/>
                  </a:lnTo>
                  <a:lnTo>
                    <a:pt x="4035552" y="1456944"/>
                  </a:lnTo>
                  <a:lnTo>
                    <a:pt x="4035552" y="1149096"/>
                  </a:lnTo>
                  <a:close/>
                </a:path>
                <a:path w="8760460" h="3535679">
                  <a:moveTo>
                    <a:pt x="4194048" y="1118616"/>
                  </a:moveTo>
                  <a:lnTo>
                    <a:pt x="4093464" y="1118616"/>
                  </a:lnTo>
                  <a:lnTo>
                    <a:pt x="4093464" y="1383792"/>
                  </a:lnTo>
                  <a:lnTo>
                    <a:pt x="4194048" y="1383792"/>
                  </a:lnTo>
                  <a:lnTo>
                    <a:pt x="4194048" y="1118616"/>
                  </a:lnTo>
                  <a:close/>
                </a:path>
                <a:path w="8760460" h="3535679">
                  <a:moveTo>
                    <a:pt x="4349496" y="1088136"/>
                  </a:moveTo>
                  <a:lnTo>
                    <a:pt x="4251960" y="1088136"/>
                  </a:lnTo>
                  <a:lnTo>
                    <a:pt x="4251960" y="1402080"/>
                  </a:lnTo>
                  <a:lnTo>
                    <a:pt x="4349496" y="1402080"/>
                  </a:lnTo>
                  <a:lnTo>
                    <a:pt x="4349496" y="1088136"/>
                  </a:lnTo>
                  <a:close/>
                </a:path>
                <a:path w="8760460" h="3535679">
                  <a:moveTo>
                    <a:pt x="4507992" y="923544"/>
                  </a:moveTo>
                  <a:lnTo>
                    <a:pt x="4410456" y="923544"/>
                  </a:lnTo>
                  <a:lnTo>
                    <a:pt x="4410456" y="1146048"/>
                  </a:lnTo>
                  <a:lnTo>
                    <a:pt x="4507992" y="1146048"/>
                  </a:lnTo>
                  <a:lnTo>
                    <a:pt x="4507992" y="923544"/>
                  </a:lnTo>
                  <a:close/>
                </a:path>
                <a:path w="8760460" h="3535679">
                  <a:moveTo>
                    <a:pt x="4666488" y="862584"/>
                  </a:moveTo>
                  <a:lnTo>
                    <a:pt x="4565904" y="862584"/>
                  </a:lnTo>
                  <a:lnTo>
                    <a:pt x="4565904" y="1133856"/>
                  </a:lnTo>
                  <a:lnTo>
                    <a:pt x="4666488" y="1133856"/>
                  </a:lnTo>
                  <a:lnTo>
                    <a:pt x="4666488" y="862584"/>
                  </a:lnTo>
                  <a:close/>
                </a:path>
                <a:path w="8760460" h="3535679">
                  <a:moveTo>
                    <a:pt x="4821936" y="810768"/>
                  </a:moveTo>
                  <a:lnTo>
                    <a:pt x="4724400" y="810768"/>
                  </a:lnTo>
                  <a:lnTo>
                    <a:pt x="4724400" y="1075944"/>
                  </a:lnTo>
                  <a:lnTo>
                    <a:pt x="4821936" y="1075944"/>
                  </a:lnTo>
                  <a:lnTo>
                    <a:pt x="4821936" y="810768"/>
                  </a:lnTo>
                  <a:close/>
                </a:path>
                <a:path w="8760460" h="3535679">
                  <a:moveTo>
                    <a:pt x="4980432" y="743712"/>
                  </a:moveTo>
                  <a:lnTo>
                    <a:pt x="4882896" y="743712"/>
                  </a:lnTo>
                  <a:lnTo>
                    <a:pt x="4882896" y="1042416"/>
                  </a:lnTo>
                  <a:lnTo>
                    <a:pt x="4980432" y="1042416"/>
                  </a:lnTo>
                  <a:lnTo>
                    <a:pt x="4980432" y="743712"/>
                  </a:lnTo>
                  <a:close/>
                </a:path>
                <a:path w="8760460" h="3535679">
                  <a:moveTo>
                    <a:pt x="5138928" y="722376"/>
                  </a:moveTo>
                  <a:lnTo>
                    <a:pt x="5038344" y="722376"/>
                  </a:lnTo>
                  <a:lnTo>
                    <a:pt x="5038344" y="1027176"/>
                  </a:lnTo>
                  <a:lnTo>
                    <a:pt x="5138928" y="1027176"/>
                  </a:lnTo>
                  <a:lnTo>
                    <a:pt x="5138928" y="722376"/>
                  </a:lnTo>
                  <a:close/>
                </a:path>
                <a:path w="8760460" h="3535679">
                  <a:moveTo>
                    <a:pt x="5294376" y="670560"/>
                  </a:moveTo>
                  <a:lnTo>
                    <a:pt x="5196840" y="670560"/>
                  </a:lnTo>
                  <a:lnTo>
                    <a:pt x="5196840" y="954024"/>
                  </a:lnTo>
                  <a:lnTo>
                    <a:pt x="5294376" y="954024"/>
                  </a:lnTo>
                  <a:lnTo>
                    <a:pt x="5294376" y="670560"/>
                  </a:lnTo>
                  <a:close/>
                </a:path>
                <a:path w="8760460" h="3535679">
                  <a:moveTo>
                    <a:pt x="5452872" y="603504"/>
                  </a:moveTo>
                  <a:lnTo>
                    <a:pt x="5355336" y="603504"/>
                  </a:lnTo>
                  <a:lnTo>
                    <a:pt x="5355336" y="890016"/>
                  </a:lnTo>
                  <a:lnTo>
                    <a:pt x="5452872" y="890016"/>
                  </a:lnTo>
                  <a:lnTo>
                    <a:pt x="5452872" y="603504"/>
                  </a:lnTo>
                  <a:close/>
                </a:path>
                <a:path w="8760460" h="3535679">
                  <a:moveTo>
                    <a:pt x="5611368" y="655320"/>
                  </a:moveTo>
                  <a:lnTo>
                    <a:pt x="5510784" y="655320"/>
                  </a:lnTo>
                  <a:lnTo>
                    <a:pt x="5510784" y="932688"/>
                  </a:lnTo>
                  <a:lnTo>
                    <a:pt x="5611368" y="932688"/>
                  </a:lnTo>
                  <a:lnTo>
                    <a:pt x="5611368" y="655320"/>
                  </a:lnTo>
                  <a:close/>
                </a:path>
                <a:path w="8760460" h="3535679">
                  <a:moveTo>
                    <a:pt x="5766816" y="591312"/>
                  </a:moveTo>
                  <a:lnTo>
                    <a:pt x="5669280" y="591312"/>
                  </a:lnTo>
                  <a:lnTo>
                    <a:pt x="5669280" y="859536"/>
                  </a:lnTo>
                  <a:lnTo>
                    <a:pt x="5766816" y="859536"/>
                  </a:lnTo>
                  <a:lnTo>
                    <a:pt x="5766816" y="591312"/>
                  </a:lnTo>
                  <a:close/>
                </a:path>
                <a:path w="8760460" h="3535679">
                  <a:moveTo>
                    <a:pt x="5925312" y="621792"/>
                  </a:moveTo>
                  <a:lnTo>
                    <a:pt x="5827776" y="621792"/>
                  </a:lnTo>
                  <a:lnTo>
                    <a:pt x="5827776" y="932688"/>
                  </a:lnTo>
                  <a:lnTo>
                    <a:pt x="5925312" y="932688"/>
                  </a:lnTo>
                  <a:lnTo>
                    <a:pt x="5925312" y="621792"/>
                  </a:lnTo>
                  <a:close/>
                </a:path>
                <a:path w="8760460" h="3535679">
                  <a:moveTo>
                    <a:pt x="6083808" y="512064"/>
                  </a:moveTo>
                  <a:lnTo>
                    <a:pt x="5983224" y="512064"/>
                  </a:lnTo>
                  <a:lnTo>
                    <a:pt x="5983224" y="819912"/>
                  </a:lnTo>
                  <a:lnTo>
                    <a:pt x="6083808" y="819912"/>
                  </a:lnTo>
                  <a:lnTo>
                    <a:pt x="6083808" y="512064"/>
                  </a:lnTo>
                  <a:close/>
                </a:path>
                <a:path w="8760460" h="3535679">
                  <a:moveTo>
                    <a:pt x="6239256" y="457200"/>
                  </a:moveTo>
                  <a:lnTo>
                    <a:pt x="6141720" y="457200"/>
                  </a:lnTo>
                  <a:lnTo>
                    <a:pt x="6141720" y="713232"/>
                  </a:lnTo>
                  <a:lnTo>
                    <a:pt x="6239256" y="713232"/>
                  </a:lnTo>
                  <a:lnTo>
                    <a:pt x="6239256" y="457200"/>
                  </a:lnTo>
                  <a:close/>
                </a:path>
                <a:path w="8760460" h="3535679">
                  <a:moveTo>
                    <a:pt x="6397752" y="435864"/>
                  </a:moveTo>
                  <a:lnTo>
                    <a:pt x="6300216" y="435864"/>
                  </a:lnTo>
                  <a:lnTo>
                    <a:pt x="6300216" y="722376"/>
                  </a:lnTo>
                  <a:lnTo>
                    <a:pt x="6397752" y="722376"/>
                  </a:lnTo>
                  <a:lnTo>
                    <a:pt x="6397752" y="435864"/>
                  </a:lnTo>
                  <a:close/>
                </a:path>
                <a:path w="8760460" h="3535679">
                  <a:moveTo>
                    <a:pt x="6556248" y="329184"/>
                  </a:moveTo>
                  <a:lnTo>
                    <a:pt x="6455664" y="329184"/>
                  </a:lnTo>
                  <a:lnTo>
                    <a:pt x="6455664" y="576072"/>
                  </a:lnTo>
                  <a:lnTo>
                    <a:pt x="6556248" y="576072"/>
                  </a:lnTo>
                  <a:lnTo>
                    <a:pt x="6556248" y="329184"/>
                  </a:lnTo>
                  <a:close/>
                </a:path>
                <a:path w="8760460" h="3535679">
                  <a:moveTo>
                    <a:pt x="6711696" y="451104"/>
                  </a:moveTo>
                  <a:lnTo>
                    <a:pt x="6614160" y="451104"/>
                  </a:lnTo>
                  <a:lnTo>
                    <a:pt x="6614160" y="697992"/>
                  </a:lnTo>
                  <a:lnTo>
                    <a:pt x="6711696" y="697992"/>
                  </a:lnTo>
                  <a:lnTo>
                    <a:pt x="6711696" y="451104"/>
                  </a:lnTo>
                  <a:close/>
                </a:path>
                <a:path w="8760460" h="3535679">
                  <a:moveTo>
                    <a:pt x="6870192" y="563880"/>
                  </a:moveTo>
                  <a:lnTo>
                    <a:pt x="6772656" y="563880"/>
                  </a:lnTo>
                  <a:lnTo>
                    <a:pt x="6772656" y="816864"/>
                  </a:lnTo>
                  <a:lnTo>
                    <a:pt x="6870192" y="816864"/>
                  </a:lnTo>
                  <a:lnTo>
                    <a:pt x="6870192" y="563880"/>
                  </a:lnTo>
                  <a:close/>
                </a:path>
                <a:path w="8760460" h="3535679">
                  <a:moveTo>
                    <a:pt x="7028688" y="0"/>
                  </a:moveTo>
                  <a:lnTo>
                    <a:pt x="6928104" y="0"/>
                  </a:lnTo>
                  <a:lnTo>
                    <a:pt x="6928104" y="265176"/>
                  </a:lnTo>
                  <a:lnTo>
                    <a:pt x="7028688" y="265176"/>
                  </a:lnTo>
                  <a:lnTo>
                    <a:pt x="7028688" y="0"/>
                  </a:lnTo>
                  <a:close/>
                </a:path>
                <a:path w="8760460" h="3535679">
                  <a:moveTo>
                    <a:pt x="7184136" y="195072"/>
                  </a:moveTo>
                  <a:lnTo>
                    <a:pt x="7086600" y="195072"/>
                  </a:lnTo>
                  <a:lnTo>
                    <a:pt x="7086600" y="466344"/>
                  </a:lnTo>
                  <a:lnTo>
                    <a:pt x="7184136" y="466344"/>
                  </a:lnTo>
                  <a:lnTo>
                    <a:pt x="7184136" y="195072"/>
                  </a:lnTo>
                  <a:close/>
                </a:path>
                <a:path w="8760460" h="3535679">
                  <a:moveTo>
                    <a:pt x="7342632" y="243840"/>
                  </a:moveTo>
                  <a:lnTo>
                    <a:pt x="7245096" y="243840"/>
                  </a:lnTo>
                  <a:lnTo>
                    <a:pt x="7245096" y="487680"/>
                  </a:lnTo>
                  <a:lnTo>
                    <a:pt x="7342632" y="487680"/>
                  </a:lnTo>
                  <a:lnTo>
                    <a:pt x="7342632" y="243840"/>
                  </a:lnTo>
                  <a:close/>
                </a:path>
                <a:path w="8760460" h="3535679">
                  <a:moveTo>
                    <a:pt x="7501128" y="246888"/>
                  </a:moveTo>
                  <a:lnTo>
                    <a:pt x="7400544" y="246888"/>
                  </a:lnTo>
                  <a:lnTo>
                    <a:pt x="7400544" y="499872"/>
                  </a:lnTo>
                  <a:lnTo>
                    <a:pt x="7501128" y="499872"/>
                  </a:lnTo>
                  <a:lnTo>
                    <a:pt x="7501128" y="246888"/>
                  </a:lnTo>
                  <a:close/>
                </a:path>
                <a:path w="8760460" h="3535679">
                  <a:moveTo>
                    <a:pt x="7656576" y="362712"/>
                  </a:moveTo>
                  <a:lnTo>
                    <a:pt x="7559040" y="362712"/>
                  </a:lnTo>
                  <a:lnTo>
                    <a:pt x="7559040" y="627888"/>
                  </a:lnTo>
                  <a:lnTo>
                    <a:pt x="7656576" y="627888"/>
                  </a:lnTo>
                  <a:lnTo>
                    <a:pt x="7656576" y="362712"/>
                  </a:lnTo>
                  <a:close/>
                </a:path>
                <a:path w="8760460" h="3535679">
                  <a:moveTo>
                    <a:pt x="7815072" y="460248"/>
                  </a:moveTo>
                  <a:lnTo>
                    <a:pt x="7717536" y="460248"/>
                  </a:lnTo>
                  <a:lnTo>
                    <a:pt x="7717536" y="737616"/>
                  </a:lnTo>
                  <a:lnTo>
                    <a:pt x="7815072" y="737616"/>
                  </a:lnTo>
                  <a:lnTo>
                    <a:pt x="7815072" y="460248"/>
                  </a:lnTo>
                  <a:close/>
                </a:path>
                <a:path w="8760460" h="3535679">
                  <a:moveTo>
                    <a:pt x="7973568" y="466344"/>
                  </a:moveTo>
                  <a:lnTo>
                    <a:pt x="7876032" y="466344"/>
                  </a:lnTo>
                  <a:lnTo>
                    <a:pt x="7876032" y="716280"/>
                  </a:lnTo>
                  <a:lnTo>
                    <a:pt x="7973568" y="716280"/>
                  </a:lnTo>
                  <a:lnTo>
                    <a:pt x="7973568" y="466344"/>
                  </a:lnTo>
                  <a:close/>
                </a:path>
                <a:path w="8760460" h="3535679">
                  <a:moveTo>
                    <a:pt x="8129016" y="475488"/>
                  </a:moveTo>
                  <a:lnTo>
                    <a:pt x="8031480" y="475488"/>
                  </a:lnTo>
                  <a:lnTo>
                    <a:pt x="8031480" y="740664"/>
                  </a:lnTo>
                  <a:lnTo>
                    <a:pt x="8129016" y="740664"/>
                  </a:lnTo>
                  <a:lnTo>
                    <a:pt x="8129016" y="475488"/>
                  </a:lnTo>
                  <a:close/>
                </a:path>
                <a:path w="8760460" h="3535679">
                  <a:moveTo>
                    <a:pt x="8287512" y="539496"/>
                  </a:moveTo>
                  <a:lnTo>
                    <a:pt x="8189976" y="539496"/>
                  </a:lnTo>
                  <a:lnTo>
                    <a:pt x="8189976" y="798576"/>
                  </a:lnTo>
                  <a:lnTo>
                    <a:pt x="8287512" y="798576"/>
                  </a:lnTo>
                  <a:lnTo>
                    <a:pt x="8287512" y="539496"/>
                  </a:lnTo>
                  <a:close/>
                </a:path>
                <a:path w="8760460" h="3535679">
                  <a:moveTo>
                    <a:pt x="8446008" y="661416"/>
                  </a:moveTo>
                  <a:lnTo>
                    <a:pt x="8348472" y="661416"/>
                  </a:lnTo>
                  <a:lnTo>
                    <a:pt x="8348472" y="914400"/>
                  </a:lnTo>
                  <a:lnTo>
                    <a:pt x="8446008" y="914400"/>
                  </a:lnTo>
                  <a:lnTo>
                    <a:pt x="8446008" y="661416"/>
                  </a:lnTo>
                  <a:close/>
                </a:path>
                <a:path w="8760460" h="3535679">
                  <a:moveTo>
                    <a:pt x="8604504" y="771144"/>
                  </a:moveTo>
                  <a:lnTo>
                    <a:pt x="8503920" y="771144"/>
                  </a:lnTo>
                  <a:lnTo>
                    <a:pt x="8503920" y="1021080"/>
                  </a:lnTo>
                  <a:lnTo>
                    <a:pt x="8604504" y="1021080"/>
                  </a:lnTo>
                  <a:lnTo>
                    <a:pt x="8604504" y="771144"/>
                  </a:lnTo>
                  <a:close/>
                </a:path>
                <a:path w="8760460" h="3535679">
                  <a:moveTo>
                    <a:pt x="8759952" y="707136"/>
                  </a:moveTo>
                  <a:lnTo>
                    <a:pt x="8662416" y="707136"/>
                  </a:lnTo>
                  <a:lnTo>
                    <a:pt x="8662416" y="954024"/>
                  </a:lnTo>
                  <a:lnTo>
                    <a:pt x="8759952" y="954024"/>
                  </a:lnTo>
                  <a:lnTo>
                    <a:pt x="8759952" y="707136"/>
                  </a:lnTo>
                  <a:close/>
                </a:path>
              </a:pathLst>
            </a:custGeom>
            <a:solidFill>
              <a:srgbClr val="C0504D"/>
            </a:solidFill>
          </p:spPr>
          <p:txBody>
            <a:bodyPr wrap="square" lIns="0" tIns="0" rIns="0" bIns="0" rtlCol="0"/>
            <a:lstStyle/>
            <a:p>
              <a:endParaRPr/>
            </a:p>
          </p:txBody>
        </p:sp>
        <p:sp>
          <p:nvSpPr>
            <p:cNvPr id="11" name="object 11"/>
            <p:cNvSpPr/>
            <p:nvPr/>
          </p:nvSpPr>
          <p:spPr>
            <a:xfrm>
              <a:off x="2590800" y="2185415"/>
              <a:ext cx="7815580" cy="2560320"/>
            </a:xfrm>
            <a:custGeom>
              <a:avLst/>
              <a:gdLst/>
              <a:ahLst/>
              <a:cxnLst/>
              <a:rect l="l" t="t" r="r" b="b"/>
              <a:pathLst>
                <a:path w="7815580" h="2560320">
                  <a:moveTo>
                    <a:pt x="97536" y="2557272"/>
                  </a:moveTo>
                  <a:lnTo>
                    <a:pt x="0" y="2557272"/>
                  </a:lnTo>
                  <a:lnTo>
                    <a:pt x="0" y="2560320"/>
                  </a:lnTo>
                  <a:lnTo>
                    <a:pt x="97536" y="2560320"/>
                  </a:lnTo>
                  <a:lnTo>
                    <a:pt x="97536" y="2557272"/>
                  </a:lnTo>
                  <a:close/>
                </a:path>
                <a:path w="7815580" h="2560320">
                  <a:moveTo>
                    <a:pt x="256032" y="2441448"/>
                  </a:moveTo>
                  <a:lnTo>
                    <a:pt x="158496" y="2441448"/>
                  </a:lnTo>
                  <a:lnTo>
                    <a:pt x="158496" y="2444496"/>
                  </a:lnTo>
                  <a:lnTo>
                    <a:pt x="256032" y="2444496"/>
                  </a:lnTo>
                  <a:lnTo>
                    <a:pt x="256032" y="2441448"/>
                  </a:lnTo>
                  <a:close/>
                </a:path>
                <a:path w="7815580" h="2560320">
                  <a:moveTo>
                    <a:pt x="411480" y="2468880"/>
                  </a:moveTo>
                  <a:lnTo>
                    <a:pt x="313944" y="2468880"/>
                  </a:lnTo>
                  <a:lnTo>
                    <a:pt x="313944" y="2471928"/>
                  </a:lnTo>
                  <a:lnTo>
                    <a:pt x="411480" y="2471928"/>
                  </a:lnTo>
                  <a:lnTo>
                    <a:pt x="411480" y="2468880"/>
                  </a:lnTo>
                  <a:close/>
                </a:path>
                <a:path w="7815580" h="2560320">
                  <a:moveTo>
                    <a:pt x="569976" y="2414016"/>
                  </a:moveTo>
                  <a:lnTo>
                    <a:pt x="472440" y="2414016"/>
                  </a:lnTo>
                  <a:lnTo>
                    <a:pt x="472440" y="2417064"/>
                  </a:lnTo>
                  <a:lnTo>
                    <a:pt x="569976" y="2417064"/>
                  </a:lnTo>
                  <a:lnTo>
                    <a:pt x="569976" y="2414016"/>
                  </a:lnTo>
                  <a:close/>
                </a:path>
                <a:path w="7815580" h="2560320">
                  <a:moveTo>
                    <a:pt x="728472" y="2307336"/>
                  </a:moveTo>
                  <a:lnTo>
                    <a:pt x="630936" y="2307336"/>
                  </a:lnTo>
                  <a:lnTo>
                    <a:pt x="630936" y="2310384"/>
                  </a:lnTo>
                  <a:lnTo>
                    <a:pt x="728472" y="2310384"/>
                  </a:lnTo>
                  <a:lnTo>
                    <a:pt x="728472" y="2307336"/>
                  </a:lnTo>
                  <a:close/>
                </a:path>
                <a:path w="7815580" h="2560320">
                  <a:moveTo>
                    <a:pt x="886968" y="2252472"/>
                  </a:moveTo>
                  <a:lnTo>
                    <a:pt x="786384" y="2252472"/>
                  </a:lnTo>
                  <a:lnTo>
                    <a:pt x="786384" y="2255520"/>
                  </a:lnTo>
                  <a:lnTo>
                    <a:pt x="886968" y="2255520"/>
                  </a:lnTo>
                  <a:lnTo>
                    <a:pt x="886968" y="2252472"/>
                  </a:lnTo>
                  <a:close/>
                </a:path>
                <a:path w="7815580" h="2560320">
                  <a:moveTo>
                    <a:pt x="1042416" y="2161032"/>
                  </a:moveTo>
                  <a:lnTo>
                    <a:pt x="944880" y="2161032"/>
                  </a:lnTo>
                  <a:lnTo>
                    <a:pt x="944880" y="2164080"/>
                  </a:lnTo>
                  <a:lnTo>
                    <a:pt x="1042416" y="2164080"/>
                  </a:lnTo>
                  <a:lnTo>
                    <a:pt x="1042416" y="2161032"/>
                  </a:lnTo>
                  <a:close/>
                </a:path>
                <a:path w="7815580" h="2560320">
                  <a:moveTo>
                    <a:pt x="1200912" y="2087880"/>
                  </a:moveTo>
                  <a:lnTo>
                    <a:pt x="1103376" y="2087880"/>
                  </a:lnTo>
                  <a:lnTo>
                    <a:pt x="1103376" y="2090928"/>
                  </a:lnTo>
                  <a:lnTo>
                    <a:pt x="1200912" y="2090928"/>
                  </a:lnTo>
                  <a:lnTo>
                    <a:pt x="1200912" y="2087880"/>
                  </a:lnTo>
                  <a:close/>
                </a:path>
                <a:path w="7815580" h="2560320">
                  <a:moveTo>
                    <a:pt x="1359408" y="2109216"/>
                  </a:moveTo>
                  <a:lnTo>
                    <a:pt x="1258824" y="2109216"/>
                  </a:lnTo>
                  <a:lnTo>
                    <a:pt x="1258824" y="2112264"/>
                  </a:lnTo>
                  <a:lnTo>
                    <a:pt x="1359408" y="2112264"/>
                  </a:lnTo>
                  <a:lnTo>
                    <a:pt x="1359408" y="2109216"/>
                  </a:lnTo>
                  <a:close/>
                </a:path>
                <a:path w="7815580" h="2560320">
                  <a:moveTo>
                    <a:pt x="1673352" y="2054352"/>
                  </a:moveTo>
                  <a:lnTo>
                    <a:pt x="1575816" y="2054352"/>
                  </a:lnTo>
                  <a:lnTo>
                    <a:pt x="1575816" y="2057400"/>
                  </a:lnTo>
                  <a:lnTo>
                    <a:pt x="1673352" y="2057400"/>
                  </a:lnTo>
                  <a:lnTo>
                    <a:pt x="1673352" y="2054352"/>
                  </a:lnTo>
                  <a:close/>
                </a:path>
                <a:path w="7815580" h="2560320">
                  <a:moveTo>
                    <a:pt x="1831848" y="1947672"/>
                  </a:moveTo>
                  <a:lnTo>
                    <a:pt x="1731264" y="1947672"/>
                  </a:lnTo>
                  <a:lnTo>
                    <a:pt x="1731264" y="1950720"/>
                  </a:lnTo>
                  <a:lnTo>
                    <a:pt x="1831848" y="1950720"/>
                  </a:lnTo>
                  <a:lnTo>
                    <a:pt x="1831848" y="1947672"/>
                  </a:lnTo>
                  <a:close/>
                </a:path>
                <a:path w="7815580" h="2560320">
                  <a:moveTo>
                    <a:pt x="1987296" y="1868424"/>
                  </a:moveTo>
                  <a:lnTo>
                    <a:pt x="1889760" y="1868424"/>
                  </a:lnTo>
                  <a:lnTo>
                    <a:pt x="1889760" y="1871472"/>
                  </a:lnTo>
                  <a:lnTo>
                    <a:pt x="1987296" y="1871472"/>
                  </a:lnTo>
                  <a:lnTo>
                    <a:pt x="1987296" y="1868424"/>
                  </a:lnTo>
                  <a:close/>
                </a:path>
                <a:path w="7815580" h="2560320">
                  <a:moveTo>
                    <a:pt x="2145792" y="1795272"/>
                  </a:moveTo>
                  <a:lnTo>
                    <a:pt x="2048256" y="1795272"/>
                  </a:lnTo>
                  <a:lnTo>
                    <a:pt x="2048256" y="1798320"/>
                  </a:lnTo>
                  <a:lnTo>
                    <a:pt x="2145792" y="1798320"/>
                  </a:lnTo>
                  <a:lnTo>
                    <a:pt x="2145792" y="1795272"/>
                  </a:lnTo>
                  <a:close/>
                </a:path>
                <a:path w="7815580" h="2560320">
                  <a:moveTo>
                    <a:pt x="2304288" y="1795272"/>
                  </a:moveTo>
                  <a:lnTo>
                    <a:pt x="2203704" y="1795272"/>
                  </a:lnTo>
                  <a:lnTo>
                    <a:pt x="2203704" y="1801368"/>
                  </a:lnTo>
                  <a:lnTo>
                    <a:pt x="2304288" y="1801368"/>
                  </a:lnTo>
                  <a:lnTo>
                    <a:pt x="2304288" y="1795272"/>
                  </a:lnTo>
                  <a:close/>
                </a:path>
                <a:path w="7815580" h="2560320">
                  <a:moveTo>
                    <a:pt x="2459736" y="1676400"/>
                  </a:moveTo>
                  <a:lnTo>
                    <a:pt x="2362200" y="1676400"/>
                  </a:lnTo>
                  <a:lnTo>
                    <a:pt x="2362200" y="1679448"/>
                  </a:lnTo>
                  <a:lnTo>
                    <a:pt x="2459736" y="1679448"/>
                  </a:lnTo>
                  <a:lnTo>
                    <a:pt x="2459736" y="1676400"/>
                  </a:lnTo>
                  <a:close/>
                </a:path>
                <a:path w="7815580" h="2560320">
                  <a:moveTo>
                    <a:pt x="2618232" y="1594104"/>
                  </a:moveTo>
                  <a:lnTo>
                    <a:pt x="2520696" y="1594104"/>
                  </a:lnTo>
                  <a:lnTo>
                    <a:pt x="2520696" y="1597152"/>
                  </a:lnTo>
                  <a:lnTo>
                    <a:pt x="2618232" y="1597152"/>
                  </a:lnTo>
                  <a:lnTo>
                    <a:pt x="2618232" y="1594104"/>
                  </a:lnTo>
                  <a:close/>
                </a:path>
                <a:path w="7815580" h="2560320">
                  <a:moveTo>
                    <a:pt x="2776728" y="1475232"/>
                  </a:moveTo>
                  <a:lnTo>
                    <a:pt x="2676144" y="1475232"/>
                  </a:lnTo>
                  <a:lnTo>
                    <a:pt x="2676144" y="1478280"/>
                  </a:lnTo>
                  <a:lnTo>
                    <a:pt x="2776728" y="1478280"/>
                  </a:lnTo>
                  <a:lnTo>
                    <a:pt x="2776728" y="1475232"/>
                  </a:lnTo>
                  <a:close/>
                </a:path>
                <a:path w="7815580" h="2560320">
                  <a:moveTo>
                    <a:pt x="2932176" y="1307592"/>
                  </a:moveTo>
                  <a:lnTo>
                    <a:pt x="2834640" y="1307592"/>
                  </a:lnTo>
                  <a:lnTo>
                    <a:pt x="2834640" y="1310640"/>
                  </a:lnTo>
                  <a:lnTo>
                    <a:pt x="2932176" y="1310640"/>
                  </a:lnTo>
                  <a:lnTo>
                    <a:pt x="2932176" y="1307592"/>
                  </a:lnTo>
                  <a:close/>
                </a:path>
                <a:path w="7815580" h="2560320">
                  <a:moveTo>
                    <a:pt x="3090672" y="1228344"/>
                  </a:moveTo>
                  <a:lnTo>
                    <a:pt x="2993136" y="1228344"/>
                  </a:lnTo>
                  <a:lnTo>
                    <a:pt x="2993136" y="1231392"/>
                  </a:lnTo>
                  <a:lnTo>
                    <a:pt x="3090672" y="1231392"/>
                  </a:lnTo>
                  <a:lnTo>
                    <a:pt x="3090672" y="1228344"/>
                  </a:lnTo>
                  <a:close/>
                </a:path>
                <a:path w="7815580" h="2560320">
                  <a:moveTo>
                    <a:pt x="3249168" y="1191768"/>
                  </a:moveTo>
                  <a:lnTo>
                    <a:pt x="3148584" y="1191768"/>
                  </a:lnTo>
                  <a:lnTo>
                    <a:pt x="3148584" y="1200912"/>
                  </a:lnTo>
                  <a:lnTo>
                    <a:pt x="3249168" y="1200912"/>
                  </a:lnTo>
                  <a:lnTo>
                    <a:pt x="3249168" y="1191768"/>
                  </a:lnTo>
                  <a:close/>
                </a:path>
                <a:path w="7815580" h="2560320">
                  <a:moveTo>
                    <a:pt x="3404616" y="1164336"/>
                  </a:moveTo>
                  <a:lnTo>
                    <a:pt x="3307080" y="1164336"/>
                  </a:lnTo>
                  <a:lnTo>
                    <a:pt x="3307080" y="1170432"/>
                  </a:lnTo>
                  <a:lnTo>
                    <a:pt x="3404616" y="1170432"/>
                  </a:lnTo>
                  <a:lnTo>
                    <a:pt x="3404616" y="1164336"/>
                  </a:lnTo>
                  <a:close/>
                </a:path>
                <a:path w="7815580" h="2560320">
                  <a:moveTo>
                    <a:pt x="3563112" y="996696"/>
                  </a:moveTo>
                  <a:lnTo>
                    <a:pt x="3465576" y="996696"/>
                  </a:lnTo>
                  <a:lnTo>
                    <a:pt x="3465576" y="1005840"/>
                  </a:lnTo>
                  <a:lnTo>
                    <a:pt x="3563112" y="1005840"/>
                  </a:lnTo>
                  <a:lnTo>
                    <a:pt x="3563112" y="996696"/>
                  </a:lnTo>
                  <a:close/>
                </a:path>
                <a:path w="7815580" h="2560320">
                  <a:moveTo>
                    <a:pt x="3721608" y="932688"/>
                  </a:moveTo>
                  <a:lnTo>
                    <a:pt x="3621024" y="932688"/>
                  </a:lnTo>
                  <a:lnTo>
                    <a:pt x="3621024" y="944880"/>
                  </a:lnTo>
                  <a:lnTo>
                    <a:pt x="3721608" y="944880"/>
                  </a:lnTo>
                  <a:lnTo>
                    <a:pt x="3721608" y="932688"/>
                  </a:lnTo>
                  <a:close/>
                </a:path>
                <a:path w="7815580" h="2560320">
                  <a:moveTo>
                    <a:pt x="3877056" y="877824"/>
                  </a:moveTo>
                  <a:lnTo>
                    <a:pt x="3779520" y="877824"/>
                  </a:lnTo>
                  <a:lnTo>
                    <a:pt x="3779520" y="893064"/>
                  </a:lnTo>
                  <a:lnTo>
                    <a:pt x="3877056" y="893064"/>
                  </a:lnTo>
                  <a:lnTo>
                    <a:pt x="3877056" y="877824"/>
                  </a:lnTo>
                  <a:close/>
                </a:path>
                <a:path w="7815580" h="2560320">
                  <a:moveTo>
                    <a:pt x="4035552" y="807720"/>
                  </a:moveTo>
                  <a:lnTo>
                    <a:pt x="3938016" y="807720"/>
                  </a:lnTo>
                  <a:lnTo>
                    <a:pt x="3938016" y="826008"/>
                  </a:lnTo>
                  <a:lnTo>
                    <a:pt x="4035552" y="826008"/>
                  </a:lnTo>
                  <a:lnTo>
                    <a:pt x="4035552" y="807720"/>
                  </a:lnTo>
                  <a:close/>
                </a:path>
                <a:path w="7815580" h="2560320">
                  <a:moveTo>
                    <a:pt x="4194048" y="786384"/>
                  </a:moveTo>
                  <a:lnTo>
                    <a:pt x="4093464" y="786384"/>
                  </a:lnTo>
                  <a:lnTo>
                    <a:pt x="4093464" y="804672"/>
                  </a:lnTo>
                  <a:lnTo>
                    <a:pt x="4194048" y="804672"/>
                  </a:lnTo>
                  <a:lnTo>
                    <a:pt x="4194048" y="786384"/>
                  </a:lnTo>
                  <a:close/>
                </a:path>
                <a:path w="7815580" h="2560320">
                  <a:moveTo>
                    <a:pt x="4349496" y="737616"/>
                  </a:moveTo>
                  <a:lnTo>
                    <a:pt x="4251960" y="737616"/>
                  </a:lnTo>
                  <a:lnTo>
                    <a:pt x="4251960" y="752856"/>
                  </a:lnTo>
                  <a:lnTo>
                    <a:pt x="4349496" y="752856"/>
                  </a:lnTo>
                  <a:lnTo>
                    <a:pt x="4349496" y="737616"/>
                  </a:lnTo>
                  <a:close/>
                </a:path>
                <a:path w="7815580" h="2560320">
                  <a:moveTo>
                    <a:pt x="4507992" y="667512"/>
                  </a:moveTo>
                  <a:lnTo>
                    <a:pt x="4410456" y="667512"/>
                  </a:lnTo>
                  <a:lnTo>
                    <a:pt x="4410456" y="685800"/>
                  </a:lnTo>
                  <a:lnTo>
                    <a:pt x="4507992" y="685800"/>
                  </a:lnTo>
                  <a:lnTo>
                    <a:pt x="4507992" y="667512"/>
                  </a:lnTo>
                  <a:close/>
                </a:path>
                <a:path w="7815580" h="2560320">
                  <a:moveTo>
                    <a:pt x="4666488" y="716280"/>
                  </a:moveTo>
                  <a:lnTo>
                    <a:pt x="4565904" y="716280"/>
                  </a:lnTo>
                  <a:lnTo>
                    <a:pt x="4565904" y="737616"/>
                  </a:lnTo>
                  <a:lnTo>
                    <a:pt x="4666488" y="737616"/>
                  </a:lnTo>
                  <a:lnTo>
                    <a:pt x="4666488" y="716280"/>
                  </a:lnTo>
                  <a:close/>
                </a:path>
                <a:path w="7815580" h="2560320">
                  <a:moveTo>
                    <a:pt x="4821936" y="649224"/>
                  </a:moveTo>
                  <a:lnTo>
                    <a:pt x="4724400" y="649224"/>
                  </a:lnTo>
                  <a:lnTo>
                    <a:pt x="4724400" y="673608"/>
                  </a:lnTo>
                  <a:lnTo>
                    <a:pt x="4821936" y="673608"/>
                  </a:lnTo>
                  <a:lnTo>
                    <a:pt x="4821936" y="649224"/>
                  </a:lnTo>
                  <a:close/>
                </a:path>
                <a:path w="7815580" h="2560320">
                  <a:moveTo>
                    <a:pt x="4980432" y="679704"/>
                  </a:moveTo>
                  <a:lnTo>
                    <a:pt x="4882896" y="679704"/>
                  </a:lnTo>
                  <a:lnTo>
                    <a:pt x="4882896" y="704088"/>
                  </a:lnTo>
                  <a:lnTo>
                    <a:pt x="4980432" y="704088"/>
                  </a:lnTo>
                  <a:lnTo>
                    <a:pt x="4980432" y="679704"/>
                  </a:lnTo>
                  <a:close/>
                </a:path>
                <a:path w="7815580" h="2560320">
                  <a:moveTo>
                    <a:pt x="5138928" y="569976"/>
                  </a:moveTo>
                  <a:lnTo>
                    <a:pt x="5038344" y="569976"/>
                  </a:lnTo>
                  <a:lnTo>
                    <a:pt x="5038344" y="594360"/>
                  </a:lnTo>
                  <a:lnTo>
                    <a:pt x="5138928" y="594360"/>
                  </a:lnTo>
                  <a:lnTo>
                    <a:pt x="5138928" y="569976"/>
                  </a:lnTo>
                  <a:close/>
                </a:path>
                <a:path w="7815580" h="2560320">
                  <a:moveTo>
                    <a:pt x="5294376" y="512064"/>
                  </a:moveTo>
                  <a:lnTo>
                    <a:pt x="5196840" y="512064"/>
                  </a:lnTo>
                  <a:lnTo>
                    <a:pt x="5196840" y="539496"/>
                  </a:lnTo>
                  <a:lnTo>
                    <a:pt x="5294376" y="539496"/>
                  </a:lnTo>
                  <a:lnTo>
                    <a:pt x="5294376" y="512064"/>
                  </a:lnTo>
                  <a:close/>
                </a:path>
                <a:path w="7815580" h="2560320">
                  <a:moveTo>
                    <a:pt x="5452872" y="487680"/>
                  </a:moveTo>
                  <a:lnTo>
                    <a:pt x="5355336" y="487680"/>
                  </a:lnTo>
                  <a:lnTo>
                    <a:pt x="5355336" y="518160"/>
                  </a:lnTo>
                  <a:lnTo>
                    <a:pt x="5452872" y="518160"/>
                  </a:lnTo>
                  <a:lnTo>
                    <a:pt x="5452872" y="487680"/>
                  </a:lnTo>
                  <a:close/>
                </a:path>
                <a:path w="7815580" h="2560320">
                  <a:moveTo>
                    <a:pt x="5611368" y="377952"/>
                  </a:moveTo>
                  <a:lnTo>
                    <a:pt x="5510784" y="377952"/>
                  </a:lnTo>
                  <a:lnTo>
                    <a:pt x="5510784" y="411480"/>
                  </a:lnTo>
                  <a:lnTo>
                    <a:pt x="5611368" y="411480"/>
                  </a:lnTo>
                  <a:lnTo>
                    <a:pt x="5611368" y="377952"/>
                  </a:lnTo>
                  <a:close/>
                </a:path>
                <a:path w="7815580" h="2560320">
                  <a:moveTo>
                    <a:pt x="5766816" y="502920"/>
                  </a:moveTo>
                  <a:lnTo>
                    <a:pt x="5669280" y="502920"/>
                  </a:lnTo>
                  <a:lnTo>
                    <a:pt x="5669280" y="533400"/>
                  </a:lnTo>
                  <a:lnTo>
                    <a:pt x="5766816" y="533400"/>
                  </a:lnTo>
                  <a:lnTo>
                    <a:pt x="5766816" y="502920"/>
                  </a:lnTo>
                  <a:close/>
                </a:path>
                <a:path w="7815580" h="2560320">
                  <a:moveTo>
                    <a:pt x="5925312" y="612648"/>
                  </a:moveTo>
                  <a:lnTo>
                    <a:pt x="5827776" y="612648"/>
                  </a:lnTo>
                  <a:lnTo>
                    <a:pt x="5827776" y="646176"/>
                  </a:lnTo>
                  <a:lnTo>
                    <a:pt x="5925312" y="646176"/>
                  </a:lnTo>
                  <a:lnTo>
                    <a:pt x="5925312" y="612648"/>
                  </a:lnTo>
                  <a:close/>
                </a:path>
                <a:path w="7815580" h="2560320">
                  <a:moveTo>
                    <a:pt x="6083808" y="0"/>
                  </a:moveTo>
                  <a:lnTo>
                    <a:pt x="5983224" y="0"/>
                  </a:lnTo>
                  <a:lnTo>
                    <a:pt x="5983224" y="82296"/>
                  </a:lnTo>
                  <a:lnTo>
                    <a:pt x="6083808" y="82296"/>
                  </a:lnTo>
                  <a:lnTo>
                    <a:pt x="6083808" y="0"/>
                  </a:lnTo>
                  <a:close/>
                </a:path>
                <a:path w="7815580" h="2560320">
                  <a:moveTo>
                    <a:pt x="6239256" y="188976"/>
                  </a:moveTo>
                  <a:lnTo>
                    <a:pt x="6141720" y="188976"/>
                  </a:lnTo>
                  <a:lnTo>
                    <a:pt x="6141720" y="277368"/>
                  </a:lnTo>
                  <a:lnTo>
                    <a:pt x="6239256" y="277368"/>
                  </a:lnTo>
                  <a:lnTo>
                    <a:pt x="6239256" y="188976"/>
                  </a:lnTo>
                  <a:close/>
                </a:path>
                <a:path w="7815580" h="2560320">
                  <a:moveTo>
                    <a:pt x="6397752" y="228600"/>
                  </a:moveTo>
                  <a:lnTo>
                    <a:pt x="6300216" y="228600"/>
                  </a:lnTo>
                  <a:lnTo>
                    <a:pt x="6300216" y="326136"/>
                  </a:lnTo>
                  <a:lnTo>
                    <a:pt x="6397752" y="326136"/>
                  </a:lnTo>
                  <a:lnTo>
                    <a:pt x="6397752" y="228600"/>
                  </a:lnTo>
                  <a:close/>
                </a:path>
                <a:path w="7815580" h="2560320">
                  <a:moveTo>
                    <a:pt x="6556248" y="207264"/>
                  </a:moveTo>
                  <a:lnTo>
                    <a:pt x="6455664" y="207264"/>
                  </a:lnTo>
                  <a:lnTo>
                    <a:pt x="6455664" y="329184"/>
                  </a:lnTo>
                  <a:lnTo>
                    <a:pt x="6556248" y="329184"/>
                  </a:lnTo>
                  <a:lnTo>
                    <a:pt x="6556248" y="207264"/>
                  </a:lnTo>
                  <a:close/>
                </a:path>
                <a:path w="7815580" h="2560320">
                  <a:moveTo>
                    <a:pt x="6711696" y="289560"/>
                  </a:moveTo>
                  <a:lnTo>
                    <a:pt x="6614160" y="289560"/>
                  </a:lnTo>
                  <a:lnTo>
                    <a:pt x="6614160" y="445008"/>
                  </a:lnTo>
                  <a:lnTo>
                    <a:pt x="6711696" y="445008"/>
                  </a:lnTo>
                  <a:lnTo>
                    <a:pt x="6711696" y="289560"/>
                  </a:lnTo>
                  <a:close/>
                </a:path>
                <a:path w="7815580" h="2560320">
                  <a:moveTo>
                    <a:pt x="6870192" y="347472"/>
                  </a:moveTo>
                  <a:lnTo>
                    <a:pt x="6772656" y="347472"/>
                  </a:lnTo>
                  <a:lnTo>
                    <a:pt x="6772656" y="542544"/>
                  </a:lnTo>
                  <a:lnTo>
                    <a:pt x="6870192" y="542544"/>
                  </a:lnTo>
                  <a:lnTo>
                    <a:pt x="6870192" y="347472"/>
                  </a:lnTo>
                  <a:close/>
                </a:path>
                <a:path w="7815580" h="2560320">
                  <a:moveTo>
                    <a:pt x="7028688" y="313944"/>
                  </a:moveTo>
                  <a:lnTo>
                    <a:pt x="6931152" y="313944"/>
                  </a:lnTo>
                  <a:lnTo>
                    <a:pt x="6931152" y="548640"/>
                  </a:lnTo>
                  <a:lnTo>
                    <a:pt x="7028688" y="548640"/>
                  </a:lnTo>
                  <a:lnTo>
                    <a:pt x="7028688" y="313944"/>
                  </a:lnTo>
                  <a:close/>
                </a:path>
                <a:path w="7815580" h="2560320">
                  <a:moveTo>
                    <a:pt x="7184136" y="286512"/>
                  </a:moveTo>
                  <a:lnTo>
                    <a:pt x="7086600" y="286512"/>
                  </a:lnTo>
                  <a:lnTo>
                    <a:pt x="7086600" y="557784"/>
                  </a:lnTo>
                  <a:lnTo>
                    <a:pt x="7184136" y="557784"/>
                  </a:lnTo>
                  <a:lnTo>
                    <a:pt x="7184136" y="286512"/>
                  </a:lnTo>
                  <a:close/>
                </a:path>
                <a:path w="7815580" h="2560320">
                  <a:moveTo>
                    <a:pt x="7342632" y="316992"/>
                  </a:moveTo>
                  <a:lnTo>
                    <a:pt x="7245096" y="316992"/>
                  </a:lnTo>
                  <a:lnTo>
                    <a:pt x="7245096" y="621792"/>
                  </a:lnTo>
                  <a:lnTo>
                    <a:pt x="7342632" y="621792"/>
                  </a:lnTo>
                  <a:lnTo>
                    <a:pt x="7342632" y="316992"/>
                  </a:lnTo>
                  <a:close/>
                </a:path>
                <a:path w="7815580" h="2560320">
                  <a:moveTo>
                    <a:pt x="7501128" y="408432"/>
                  </a:moveTo>
                  <a:lnTo>
                    <a:pt x="7403592" y="408432"/>
                  </a:lnTo>
                  <a:lnTo>
                    <a:pt x="7403592" y="743712"/>
                  </a:lnTo>
                  <a:lnTo>
                    <a:pt x="7501128" y="743712"/>
                  </a:lnTo>
                  <a:lnTo>
                    <a:pt x="7501128" y="408432"/>
                  </a:lnTo>
                  <a:close/>
                </a:path>
                <a:path w="7815580" h="2560320">
                  <a:moveTo>
                    <a:pt x="7659624" y="472440"/>
                  </a:moveTo>
                  <a:lnTo>
                    <a:pt x="7559040" y="472440"/>
                  </a:lnTo>
                  <a:lnTo>
                    <a:pt x="7559040" y="853440"/>
                  </a:lnTo>
                  <a:lnTo>
                    <a:pt x="7659624" y="853440"/>
                  </a:lnTo>
                  <a:lnTo>
                    <a:pt x="7659624" y="472440"/>
                  </a:lnTo>
                  <a:close/>
                </a:path>
                <a:path w="7815580" h="2560320">
                  <a:moveTo>
                    <a:pt x="7815072" y="371856"/>
                  </a:moveTo>
                  <a:lnTo>
                    <a:pt x="7717536" y="371856"/>
                  </a:lnTo>
                  <a:lnTo>
                    <a:pt x="7717536" y="789432"/>
                  </a:lnTo>
                  <a:lnTo>
                    <a:pt x="7815072" y="789432"/>
                  </a:lnTo>
                  <a:lnTo>
                    <a:pt x="7815072" y="371856"/>
                  </a:lnTo>
                  <a:close/>
                </a:path>
              </a:pathLst>
            </a:custGeom>
            <a:solidFill>
              <a:srgbClr val="4F81BD"/>
            </a:solidFill>
          </p:spPr>
          <p:txBody>
            <a:bodyPr wrap="square" lIns="0" tIns="0" rIns="0" bIns="0" rtlCol="0"/>
            <a:lstStyle/>
            <a:p>
              <a:endParaRPr/>
            </a:p>
          </p:txBody>
        </p:sp>
        <p:sp>
          <p:nvSpPr>
            <p:cNvPr id="12" name="object 12"/>
            <p:cNvSpPr/>
            <p:nvPr/>
          </p:nvSpPr>
          <p:spPr>
            <a:xfrm>
              <a:off x="1615777" y="2026587"/>
              <a:ext cx="0" cy="3805554"/>
            </a:xfrm>
            <a:custGeom>
              <a:avLst/>
              <a:gdLst/>
              <a:ahLst/>
              <a:cxnLst/>
              <a:rect l="l" t="t" r="r" b="b"/>
              <a:pathLst>
                <a:path h="3805554">
                  <a:moveTo>
                    <a:pt x="0" y="3805028"/>
                  </a:moveTo>
                  <a:lnTo>
                    <a:pt x="1" y="0"/>
                  </a:lnTo>
                </a:path>
              </a:pathLst>
            </a:custGeom>
            <a:ln w="9525">
              <a:solidFill>
                <a:srgbClr val="868686"/>
              </a:solidFill>
            </a:ln>
          </p:spPr>
          <p:txBody>
            <a:bodyPr wrap="square" lIns="0" tIns="0" rIns="0" bIns="0" rtlCol="0"/>
            <a:lstStyle/>
            <a:p>
              <a:endParaRPr/>
            </a:p>
          </p:txBody>
        </p:sp>
        <p:sp>
          <p:nvSpPr>
            <p:cNvPr id="13" name="object 13"/>
            <p:cNvSpPr/>
            <p:nvPr/>
          </p:nvSpPr>
          <p:spPr>
            <a:xfrm>
              <a:off x="1571434" y="2026587"/>
              <a:ext cx="44450" cy="3805554"/>
            </a:xfrm>
            <a:custGeom>
              <a:avLst/>
              <a:gdLst/>
              <a:ahLst/>
              <a:cxnLst/>
              <a:rect l="l" t="t" r="r" b="b"/>
              <a:pathLst>
                <a:path w="44450" h="3805554">
                  <a:moveTo>
                    <a:pt x="0" y="3805028"/>
                  </a:moveTo>
                  <a:lnTo>
                    <a:pt x="44344" y="3805028"/>
                  </a:lnTo>
                </a:path>
                <a:path w="44450" h="3805554">
                  <a:moveTo>
                    <a:pt x="0" y="3170252"/>
                  </a:moveTo>
                  <a:lnTo>
                    <a:pt x="44344" y="3170252"/>
                  </a:lnTo>
                </a:path>
                <a:path w="44450" h="3805554">
                  <a:moveTo>
                    <a:pt x="0" y="2536268"/>
                  </a:moveTo>
                  <a:lnTo>
                    <a:pt x="44344" y="2536268"/>
                  </a:lnTo>
                </a:path>
                <a:path w="44450" h="3805554">
                  <a:moveTo>
                    <a:pt x="0" y="1902284"/>
                  </a:moveTo>
                  <a:lnTo>
                    <a:pt x="44344" y="1902284"/>
                  </a:lnTo>
                </a:path>
                <a:path w="44450" h="3805554">
                  <a:moveTo>
                    <a:pt x="0" y="1268300"/>
                  </a:moveTo>
                  <a:lnTo>
                    <a:pt x="44344" y="1268300"/>
                  </a:lnTo>
                </a:path>
                <a:path w="44450" h="3805554">
                  <a:moveTo>
                    <a:pt x="0" y="634316"/>
                  </a:moveTo>
                  <a:lnTo>
                    <a:pt x="44344" y="634316"/>
                  </a:lnTo>
                </a:path>
                <a:path w="44450" h="3805554">
                  <a:moveTo>
                    <a:pt x="0" y="0"/>
                  </a:moveTo>
                  <a:lnTo>
                    <a:pt x="44344" y="0"/>
                  </a:lnTo>
                </a:path>
              </a:pathLst>
            </a:custGeom>
            <a:ln w="9525">
              <a:solidFill>
                <a:srgbClr val="868686"/>
              </a:solidFill>
            </a:ln>
          </p:spPr>
          <p:txBody>
            <a:bodyPr wrap="square" lIns="0" tIns="0" rIns="0" bIns="0" rtlCol="0"/>
            <a:lstStyle/>
            <a:p>
              <a:endParaRPr/>
            </a:p>
          </p:txBody>
        </p:sp>
        <p:sp>
          <p:nvSpPr>
            <p:cNvPr id="14" name="object 14"/>
            <p:cNvSpPr/>
            <p:nvPr/>
          </p:nvSpPr>
          <p:spPr>
            <a:xfrm>
              <a:off x="1615777" y="5831615"/>
              <a:ext cx="8820785" cy="44450"/>
            </a:xfrm>
            <a:custGeom>
              <a:avLst/>
              <a:gdLst/>
              <a:ahLst/>
              <a:cxnLst/>
              <a:rect l="l" t="t" r="r" b="b"/>
              <a:pathLst>
                <a:path w="8820785" h="44450">
                  <a:moveTo>
                    <a:pt x="0" y="0"/>
                  </a:moveTo>
                  <a:lnTo>
                    <a:pt x="8820197" y="1"/>
                  </a:lnTo>
                </a:path>
                <a:path w="8820785" h="44450">
                  <a:moveTo>
                    <a:pt x="0" y="0"/>
                  </a:moveTo>
                  <a:lnTo>
                    <a:pt x="0" y="44344"/>
                  </a:lnTo>
                </a:path>
                <a:path w="8820785" h="44450">
                  <a:moveTo>
                    <a:pt x="158158" y="0"/>
                  </a:moveTo>
                  <a:lnTo>
                    <a:pt x="158158" y="44344"/>
                  </a:lnTo>
                </a:path>
                <a:path w="8820785" h="44450">
                  <a:moveTo>
                    <a:pt x="313606" y="0"/>
                  </a:moveTo>
                  <a:lnTo>
                    <a:pt x="313606" y="44344"/>
                  </a:lnTo>
                </a:path>
                <a:path w="8820785" h="44450">
                  <a:moveTo>
                    <a:pt x="472102" y="0"/>
                  </a:moveTo>
                  <a:lnTo>
                    <a:pt x="472102" y="44344"/>
                  </a:lnTo>
                </a:path>
                <a:path w="8820785" h="44450">
                  <a:moveTo>
                    <a:pt x="630598" y="0"/>
                  </a:moveTo>
                  <a:lnTo>
                    <a:pt x="630598" y="44344"/>
                  </a:lnTo>
                </a:path>
                <a:path w="8820785" h="44450">
                  <a:moveTo>
                    <a:pt x="786046" y="0"/>
                  </a:moveTo>
                  <a:lnTo>
                    <a:pt x="786046" y="44344"/>
                  </a:lnTo>
                </a:path>
                <a:path w="8820785" h="44450">
                  <a:moveTo>
                    <a:pt x="944542" y="0"/>
                  </a:moveTo>
                  <a:lnTo>
                    <a:pt x="944542" y="44344"/>
                  </a:lnTo>
                </a:path>
                <a:path w="8820785" h="44450">
                  <a:moveTo>
                    <a:pt x="1103038" y="0"/>
                  </a:moveTo>
                  <a:lnTo>
                    <a:pt x="1103038" y="44344"/>
                  </a:lnTo>
                </a:path>
                <a:path w="8820785" h="44450">
                  <a:moveTo>
                    <a:pt x="1261534" y="0"/>
                  </a:moveTo>
                  <a:lnTo>
                    <a:pt x="1261534" y="44344"/>
                  </a:lnTo>
                </a:path>
                <a:path w="8820785" h="44450">
                  <a:moveTo>
                    <a:pt x="1416982" y="0"/>
                  </a:moveTo>
                  <a:lnTo>
                    <a:pt x="1416982" y="44344"/>
                  </a:lnTo>
                </a:path>
                <a:path w="8820785" h="44450">
                  <a:moveTo>
                    <a:pt x="1575478" y="0"/>
                  </a:moveTo>
                  <a:lnTo>
                    <a:pt x="1575478" y="44344"/>
                  </a:lnTo>
                </a:path>
                <a:path w="8820785" h="44450">
                  <a:moveTo>
                    <a:pt x="1733974" y="0"/>
                  </a:moveTo>
                  <a:lnTo>
                    <a:pt x="1733974" y="44344"/>
                  </a:lnTo>
                </a:path>
                <a:path w="8820785" h="44450">
                  <a:moveTo>
                    <a:pt x="1889422" y="0"/>
                  </a:moveTo>
                  <a:lnTo>
                    <a:pt x="1889422" y="44344"/>
                  </a:lnTo>
                </a:path>
                <a:path w="8820785" h="44450">
                  <a:moveTo>
                    <a:pt x="2047918" y="0"/>
                  </a:moveTo>
                  <a:lnTo>
                    <a:pt x="2047918" y="44344"/>
                  </a:lnTo>
                </a:path>
                <a:path w="8820785" h="44450">
                  <a:moveTo>
                    <a:pt x="2206414" y="0"/>
                  </a:moveTo>
                  <a:lnTo>
                    <a:pt x="2206414" y="44344"/>
                  </a:lnTo>
                </a:path>
                <a:path w="8820785" h="44450">
                  <a:moveTo>
                    <a:pt x="2361862" y="0"/>
                  </a:moveTo>
                  <a:lnTo>
                    <a:pt x="2361862" y="44344"/>
                  </a:lnTo>
                </a:path>
                <a:path w="8820785" h="44450">
                  <a:moveTo>
                    <a:pt x="2520358" y="0"/>
                  </a:moveTo>
                  <a:lnTo>
                    <a:pt x="2520358" y="44344"/>
                  </a:lnTo>
                </a:path>
                <a:path w="8820785" h="44450">
                  <a:moveTo>
                    <a:pt x="2678854" y="0"/>
                  </a:moveTo>
                  <a:lnTo>
                    <a:pt x="2678854" y="44344"/>
                  </a:lnTo>
                </a:path>
                <a:path w="8820785" h="44450">
                  <a:moveTo>
                    <a:pt x="2834302" y="0"/>
                  </a:moveTo>
                  <a:lnTo>
                    <a:pt x="2834302" y="44344"/>
                  </a:lnTo>
                </a:path>
                <a:path w="8820785" h="44450">
                  <a:moveTo>
                    <a:pt x="2992798" y="0"/>
                  </a:moveTo>
                  <a:lnTo>
                    <a:pt x="2992798" y="44344"/>
                  </a:lnTo>
                </a:path>
                <a:path w="8820785" h="44450">
                  <a:moveTo>
                    <a:pt x="3151294" y="0"/>
                  </a:moveTo>
                  <a:lnTo>
                    <a:pt x="3151294" y="44344"/>
                  </a:lnTo>
                </a:path>
                <a:path w="8820785" h="44450">
                  <a:moveTo>
                    <a:pt x="3306742" y="0"/>
                  </a:moveTo>
                  <a:lnTo>
                    <a:pt x="3306742" y="44344"/>
                  </a:lnTo>
                </a:path>
                <a:path w="8820785" h="44450">
                  <a:moveTo>
                    <a:pt x="3465238" y="0"/>
                  </a:moveTo>
                  <a:lnTo>
                    <a:pt x="3465238" y="44344"/>
                  </a:lnTo>
                </a:path>
                <a:path w="8820785" h="44450">
                  <a:moveTo>
                    <a:pt x="3623734" y="0"/>
                  </a:moveTo>
                  <a:lnTo>
                    <a:pt x="3623734" y="44344"/>
                  </a:lnTo>
                </a:path>
                <a:path w="8820785" h="44450">
                  <a:moveTo>
                    <a:pt x="3779182" y="0"/>
                  </a:moveTo>
                  <a:lnTo>
                    <a:pt x="3779182" y="44344"/>
                  </a:lnTo>
                </a:path>
                <a:path w="8820785" h="44450">
                  <a:moveTo>
                    <a:pt x="3937678" y="0"/>
                  </a:moveTo>
                  <a:lnTo>
                    <a:pt x="3937678" y="44344"/>
                  </a:lnTo>
                </a:path>
                <a:path w="8820785" h="44450">
                  <a:moveTo>
                    <a:pt x="4096174" y="0"/>
                  </a:moveTo>
                  <a:lnTo>
                    <a:pt x="4096174" y="44344"/>
                  </a:lnTo>
                </a:path>
                <a:path w="8820785" h="44450">
                  <a:moveTo>
                    <a:pt x="4251622" y="0"/>
                  </a:moveTo>
                  <a:lnTo>
                    <a:pt x="4251622" y="44344"/>
                  </a:lnTo>
                </a:path>
                <a:path w="8820785" h="44450">
                  <a:moveTo>
                    <a:pt x="4410118" y="0"/>
                  </a:moveTo>
                  <a:lnTo>
                    <a:pt x="4410118" y="44344"/>
                  </a:lnTo>
                </a:path>
                <a:path w="8820785" h="44450">
                  <a:moveTo>
                    <a:pt x="4568614" y="0"/>
                  </a:moveTo>
                  <a:lnTo>
                    <a:pt x="4568614" y="44344"/>
                  </a:lnTo>
                </a:path>
                <a:path w="8820785" h="44450">
                  <a:moveTo>
                    <a:pt x="4724062" y="0"/>
                  </a:moveTo>
                  <a:lnTo>
                    <a:pt x="4724062" y="44344"/>
                  </a:lnTo>
                </a:path>
                <a:path w="8820785" h="44450">
                  <a:moveTo>
                    <a:pt x="4882558" y="0"/>
                  </a:moveTo>
                  <a:lnTo>
                    <a:pt x="4882558" y="44344"/>
                  </a:lnTo>
                </a:path>
                <a:path w="8820785" h="44450">
                  <a:moveTo>
                    <a:pt x="5041054" y="0"/>
                  </a:moveTo>
                  <a:lnTo>
                    <a:pt x="5041054" y="44344"/>
                  </a:lnTo>
                </a:path>
                <a:path w="8820785" h="44450">
                  <a:moveTo>
                    <a:pt x="5196502" y="0"/>
                  </a:moveTo>
                  <a:lnTo>
                    <a:pt x="5196502" y="44344"/>
                  </a:lnTo>
                </a:path>
                <a:path w="8820785" h="44450">
                  <a:moveTo>
                    <a:pt x="5354998" y="0"/>
                  </a:moveTo>
                  <a:lnTo>
                    <a:pt x="5354998" y="44344"/>
                  </a:lnTo>
                </a:path>
                <a:path w="8820785" h="44450">
                  <a:moveTo>
                    <a:pt x="5513494" y="0"/>
                  </a:moveTo>
                  <a:lnTo>
                    <a:pt x="5513494" y="44344"/>
                  </a:lnTo>
                </a:path>
                <a:path w="8820785" h="44450">
                  <a:moveTo>
                    <a:pt x="5668942" y="0"/>
                  </a:moveTo>
                  <a:lnTo>
                    <a:pt x="5668942" y="44344"/>
                  </a:lnTo>
                </a:path>
                <a:path w="8820785" h="44450">
                  <a:moveTo>
                    <a:pt x="5827438" y="0"/>
                  </a:moveTo>
                  <a:lnTo>
                    <a:pt x="5827438" y="44344"/>
                  </a:lnTo>
                </a:path>
                <a:path w="8820785" h="44450">
                  <a:moveTo>
                    <a:pt x="5985934" y="0"/>
                  </a:moveTo>
                  <a:lnTo>
                    <a:pt x="5985934" y="44344"/>
                  </a:lnTo>
                </a:path>
                <a:path w="8820785" h="44450">
                  <a:moveTo>
                    <a:pt x="6141382" y="0"/>
                  </a:moveTo>
                  <a:lnTo>
                    <a:pt x="6141382" y="44344"/>
                  </a:lnTo>
                </a:path>
                <a:path w="8820785" h="44450">
                  <a:moveTo>
                    <a:pt x="6299878" y="0"/>
                  </a:moveTo>
                  <a:lnTo>
                    <a:pt x="6299878" y="44344"/>
                  </a:lnTo>
                </a:path>
                <a:path w="8820785" h="44450">
                  <a:moveTo>
                    <a:pt x="6458374" y="0"/>
                  </a:moveTo>
                  <a:lnTo>
                    <a:pt x="6458374" y="44344"/>
                  </a:lnTo>
                </a:path>
                <a:path w="8820785" h="44450">
                  <a:moveTo>
                    <a:pt x="6613822" y="0"/>
                  </a:moveTo>
                  <a:lnTo>
                    <a:pt x="6613822" y="44344"/>
                  </a:lnTo>
                </a:path>
                <a:path w="8820785" h="44450">
                  <a:moveTo>
                    <a:pt x="6772318" y="0"/>
                  </a:moveTo>
                  <a:lnTo>
                    <a:pt x="6772318" y="44344"/>
                  </a:lnTo>
                </a:path>
                <a:path w="8820785" h="44450">
                  <a:moveTo>
                    <a:pt x="6930814" y="0"/>
                  </a:moveTo>
                  <a:lnTo>
                    <a:pt x="6930814" y="44344"/>
                  </a:lnTo>
                </a:path>
                <a:path w="8820785" h="44450">
                  <a:moveTo>
                    <a:pt x="7086262" y="0"/>
                  </a:moveTo>
                  <a:lnTo>
                    <a:pt x="7086262" y="44344"/>
                  </a:lnTo>
                </a:path>
                <a:path w="8820785" h="44450">
                  <a:moveTo>
                    <a:pt x="7244758" y="0"/>
                  </a:moveTo>
                  <a:lnTo>
                    <a:pt x="7244758" y="44344"/>
                  </a:lnTo>
                </a:path>
                <a:path w="8820785" h="44450">
                  <a:moveTo>
                    <a:pt x="7403254" y="0"/>
                  </a:moveTo>
                  <a:lnTo>
                    <a:pt x="7403254" y="44344"/>
                  </a:lnTo>
                </a:path>
                <a:path w="8820785" h="44450">
                  <a:moveTo>
                    <a:pt x="7558702" y="0"/>
                  </a:moveTo>
                  <a:lnTo>
                    <a:pt x="7558702" y="44344"/>
                  </a:lnTo>
                </a:path>
                <a:path w="8820785" h="44450">
                  <a:moveTo>
                    <a:pt x="7717198" y="0"/>
                  </a:moveTo>
                  <a:lnTo>
                    <a:pt x="7717198" y="44344"/>
                  </a:lnTo>
                </a:path>
                <a:path w="8820785" h="44450">
                  <a:moveTo>
                    <a:pt x="7875694" y="0"/>
                  </a:moveTo>
                  <a:lnTo>
                    <a:pt x="7875694" y="44344"/>
                  </a:lnTo>
                </a:path>
                <a:path w="8820785" h="44450">
                  <a:moveTo>
                    <a:pt x="8034190" y="0"/>
                  </a:moveTo>
                  <a:lnTo>
                    <a:pt x="8034190" y="44344"/>
                  </a:lnTo>
                </a:path>
                <a:path w="8820785" h="44450">
                  <a:moveTo>
                    <a:pt x="8189638" y="0"/>
                  </a:moveTo>
                  <a:lnTo>
                    <a:pt x="8189638" y="44344"/>
                  </a:lnTo>
                </a:path>
                <a:path w="8820785" h="44450">
                  <a:moveTo>
                    <a:pt x="8348134" y="0"/>
                  </a:moveTo>
                  <a:lnTo>
                    <a:pt x="8348134" y="44344"/>
                  </a:lnTo>
                </a:path>
                <a:path w="8820785" h="44450">
                  <a:moveTo>
                    <a:pt x="8506630" y="0"/>
                  </a:moveTo>
                  <a:lnTo>
                    <a:pt x="8506630" y="44344"/>
                  </a:lnTo>
                </a:path>
                <a:path w="8820785" h="44450">
                  <a:moveTo>
                    <a:pt x="8662078" y="0"/>
                  </a:moveTo>
                  <a:lnTo>
                    <a:pt x="8662078" y="44344"/>
                  </a:lnTo>
                </a:path>
                <a:path w="8820785" h="44450">
                  <a:moveTo>
                    <a:pt x="8820197" y="0"/>
                  </a:moveTo>
                  <a:lnTo>
                    <a:pt x="8820197" y="44344"/>
                  </a:lnTo>
                </a:path>
              </a:pathLst>
            </a:custGeom>
            <a:ln w="9525">
              <a:solidFill>
                <a:srgbClr val="868686"/>
              </a:solidFill>
            </a:ln>
          </p:spPr>
          <p:txBody>
            <a:bodyPr wrap="square" lIns="0" tIns="0" rIns="0" bIns="0" rtlCol="0"/>
            <a:lstStyle/>
            <a:p>
              <a:endParaRPr/>
            </a:p>
          </p:txBody>
        </p:sp>
      </p:grpSp>
      <p:sp>
        <p:nvSpPr>
          <p:cNvPr id="16" name="object 16"/>
          <p:cNvSpPr txBox="1"/>
          <p:nvPr/>
        </p:nvSpPr>
        <p:spPr>
          <a:xfrm>
            <a:off x="1402650" y="5711952"/>
            <a:ext cx="96520"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Calibri"/>
                <a:cs typeface="Calibri"/>
              </a:rPr>
              <a:t>0</a:t>
            </a:r>
            <a:endParaRPr sz="1100">
              <a:latin typeface="Calibri"/>
              <a:cs typeface="Calibri"/>
            </a:endParaRPr>
          </a:p>
        </p:txBody>
      </p:sp>
      <p:sp>
        <p:nvSpPr>
          <p:cNvPr id="17" name="object 17"/>
          <p:cNvSpPr txBox="1"/>
          <p:nvPr/>
        </p:nvSpPr>
        <p:spPr>
          <a:xfrm>
            <a:off x="1190240" y="5074920"/>
            <a:ext cx="31813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Calibri"/>
                <a:cs typeface="Calibri"/>
              </a:rPr>
              <a:t>2000</a:t>
            </a:r>
            <a:endParaRPr sz="1100">
              <a:latin typeface="Calibri"/>
              <a:cs typeface="Calibri"/>
            </a:endParaRPr>
          </a:p>
        </p:txBody>
      </p:sp>
      <p:sp>
        <p:nvSpPr>
          <p:cNvPr id="18" name="object 18"/>
          <p:cNvSpPr txBox="1"/>
          <p:nvPr/>
        </p:nvSpPr>
        <p:spPr>
          <a:xfrm>
            <a:off x="1190240" y="4440935"/>
            <a:ext cx="31813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Calibri"/>
                <a:cs typeface="Calibri"/>
              </a:rPr>
              <a:t>4000</a:t>
            </a:r>
            <a:endParaRPr sz="1100">
              <a:latin typeface="Calibri"/>
              <a:cs typeface="Calibri"/>
            </a:endParaRPr>
          </a:p>
        </p:txBody>
      </p:sp>
      <p:sp>
        <p:nvSpPr>
          <p:cNvPr id="19" name="object 19"/>
          <p:cNvSpPr txBox="1"/>
          <p:nvPr/>
        </p:nvSpPr>
        <p:spPr>
          <a:xfrm>
            <a:off x="1190240" y="3806952"/>
            <a:ext cx="31813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Calibri"/>
                <a:cs typeface="Calibri"/>
              </a:rPr>
              <a:t>6000</a:t>
            </a:r>
            <a:endParaRPr sz="1100">
              <a:latin typeface="Calibri"/>
              <a:cs typeface="Calibri"/>
            </a:endParaRPr>
          </a:p>
        </p:txBody>
      </p:sp>
      <p:sp>
        <p:nvSpPr>
          <p:cNvPr id="20" name="object 20"/>
          <p:cNvSpPr txBox="1"/>
          <p:nvPr/>
        </p:nvSpPr>
        <p:spPr>
          <a:xfrm>
            <a:off x="1190240" y="3172967"/>
            <a:ext cx="31813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Calibri"/>
                <a:cs typeface="Calibri"/>
              </a:rPr>
              <a:t>8000</a:t>
            </a:r>
            <a:endParaRPr sz="1100">
              <a:latin typeface="Calibri"/>
              <a:cs typeface="Calibri"/>
            </a:endParaRPr>
          </a:p>
        </p:txBody>
      </p:sp>
      <p:sp>
        <p:nvSpPr>
          <p:cNvPr id="21" name="object 21"/>
          <p:cNvSpPr txBox="1"/>
          <p:nvPr/>
        </p:nvSpPr>
        <p:spPr>
          <a:xfrm>
            <a:off x="1119437" y="2538984"/>
            <a:ext cx="375920"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Calibri"/>
                <a:cs typeface="Calibri"/>
              </a:rPr>
              <a:t>10000</a:t>
            </a:r>
            <a:endParaRPr sz="1100">
              <a:latin typeface="Calibri"/>
              <a:cs typeface="Calibri"/>
            </a:endParaRPr>
          </a:p>
        </p:txBody>
      </p:sp>
      <p:sp>
        <p:nvSpPr>
          <p:cNvPr id="22" name="object 22"/>
          <p:cNvSpPr txBox="1"/>
          <p:nvPr/>
        </p:nvSpPr>
        <p:spPr>
          <a:xfrm>
            <a:off x="2957755" y="5894832"/>
            <a:ext cx="31813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Calibri"/>
                <a:cs typeface="Calibri"/>
              </a:rPr>
              <a:t>1975</a:t>
            </a:r>
            <a:endParaRPr sz="1100">
              <a:latin typeface="Calibri"/>
              <a:cs typeface="Calibri"/>
            </a:endParaRPr>
          </a:p>
        </p:txBody>
      </p:sp>
      <p:sp>
        <p:nvSpPr>
          <p:cNvPr id="23" name="object 23"/>
          <p:cNvSpPr txBox="1"/>
          <p:nvPr/>
        </p:nvSpPr>
        <p:spPr>
          <a:xfrm>
            <a:off x="3745273" y="5894832"/>
            <a:ext cx="31813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Calibri"/>
                <a:cs typeface="Calibri"/>
              </a:rPr>
              <a:t>1980</a:t>
            </a:r>
            <a:endParaRPr sz="1100">
              <a:latin typeface="Calibri"/>
              <a:cs typeface="Calibri"/>
            </a:endParaRPr>
          </a:p>
        </p:txBody>
      </p:sp>
      <p:sp>
        <p:nvSpPr>
          <p:cNvPr id="24" name="object 24"/>
          <p:cNvSpPr txBox="1"/>
          <p:nvPr/>
        </p:nvSpPr>
        <p:spPr>
          <a:xfrm>
            <a:off x="4532791" y="5894832"/>
            <a:ext cx="31813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Calibri"/>
                <a:cs typeface="Calibri"/>
              </a:rPr>
              <a:t>1985</a:t>
            </a:r>
            <a:endParaRPr sz="1100">
              <a:latin typeface="Calibri"/>
              <a:cs typeface="Calibri"/>
            </a:endParaRPr>
          </a:p>
        </p:txBody>
      </p:sp>
      <p:sp>
        <p:nvSpPr>
          <p:cNvPr id="25" name="object 25"/>
          <p:cNvSpPr txBox="1"/>
          <p:nvPr/>
        </p:nvSpPr>
        <p:spPr>
          <a:xfrm>
            <a:off x="5320308" y="5894832"/>
            <a:ext cx="31813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Calibri"/>
                <a:cs typeface="Calibri"/>
              </a:rPr>
              <a:t>1990</a:t>
            </a:r>
            <a:endParaRPr sz="1100">
              <a:latin typeface="Calibri"/>
              <a:cs typeface="Calibri"/>
            </a:endParaRPr>
          </a:p>
        </p:txBody>
      </p:sp>
      <p:grpSp>
        <p:nvGrpSpPr>
          <p:cNvPr id="26" name="object 26"/>
          <p:cNvGrpSpPr/>
          <p:nvPr/>
        </p:nvGrpSpPr>
        <p:grpSpPr>
          <a:xfrm>
            <a:off x="2016099" y="2146113"/>
            <a:ext cx="989965" cy="1696085"/>
            <a:chOff x="2016099" y="2146113"/>
            <a:chExt cx="989965" cy="1696085"/>
          </a:xfrm>
        </p:grpSpPr>
        <p:sp>
          <p:nvSpPr>
            <p:cNvPr id="27" name="object 27"/>
            <p:cNvSpPr/>
            <p:nvPr/>
          </p:nvSpPr>
          <p:spPr>
            <a:xfrm>
              <a:off x="2016099" y="2146113"/>
              <a:ext cx="989965" cy="1696085"/>
            </a:xfrm>
            <a:custGeom>
              <a:avLst/>
              <a:gdLst/>
              <a:ahLst/>
              <a:cxnLst/>
              <a:rect l="l" t="t" r="r" b="b"/>
              <a:pathLst>
                <a:path w="989964" h="1696085">
                  <a:moveTo>
                    <a:pt x="989590" y="0"/>
                  </a:moveTo>
                  <a:lnTo>
                    <a:pt x="0" y="0"/>
                  </a:lnTo>
                  <a:lnTo>
                    <a:pt x="0" y="1695944"/>
                  </a:lnTo>
                  <a:lnTo>
                    <a:pt x="989590" y="1695944"/>
                  </a:lnTo>
                  <a:lnTo>
                    <a:pt x="989590" y="0"/>
                  </a:lnTo>
                  <a:close/>
                </a:path>
              </a:pathLst>
            </a:custGeom>
            <a:solidFill>
              <a:srgbClr val="FFFFFF">
                <a:alpha val="98818"/>
              </a:srgbClr>
            </a:solidFill>
          </p:spPr>
          <p:txBody>
            <a:bodyPr wrap="square" lIns="0" tIns="0" rIns="0" bIns="0" rtlCol="0"/>
            <a:lstStyle/>
            <a:p>
              <a:endParaRPr/>
            </a:p>
          </p:txBody>
        </p:sp>
        <p:sp>
          <p:nvSpPr>
            <p:cNvPr id="28" name="object 28"/>
            <p:cNvSpPr/>
            <p:nvPr/>
          </p:nvSpPr>
          <p:spPr>
            <a:xfrm>
              <a:off x="2162135" y="2245578"/>
              <a:ext cx="83820" cy="83820"/>
            </a:xfrm>
            <a:custGeom>
              <a:avLst/>
              <a:gdLst/>
              <a:ahLst/>
              <a:cxnLst/>
              <a:rect l="l" t="t" r="r" b="b"/>
              <a:pathLst>
                <a:path w="83819" h="83819">
                  <a:moveTo>
                    <a:pt x="83724" y="0"/>
                  </a:moveTo>
                  <a:lnTo>
                    <a:pt x="0" y="0"/>
                  </a:lnTo>
                  <a:lnTo>
                    <a:pt x="0" y="83724"/>
                  </a:lnTo>
                  <a:lnTo>
                    <a:pt x="83724" y="83724"/>
                  </a:lnTo>
                  <a:lnTo>
                    <a:pt x="83724" y="0"/>
                  </a:lnTo>
                  <a:close/>
                </a:path>
              </a:pathLst>
            </a:custGeom>
            <a:solidFill>
              <a:srgbClr val="4F81BD"/>
            </a:solidFill>
          </p:spPr>
          <p:txBody>
            <a:bodyPr wrap="square" lIns="0" tIns="0" rIns="0" bIns="0" rtlCol="0"/>
            <a:lstStyle/>
            <a:p>
              <a:endParaRPr/>
            </a:p>
          </p:txBody>
        </p:sp>
        <p:sp>
          <p:nvSpPr>
            <p:cNvPr id="29" name="object 29"/>
            <p:cNvSpPr/>
            <p:nvPr/>
          </p:nvSpPr>
          <p:spPr>
            <a:xfrm>
              <a:off x="2162135" y="2528234"/>
              <a:ext cx="83820" cy="83820"/>
            </a:xfrm>
            <a:custGeom>
              <a:avLst/>
              <a:gdLst/>
              <a:ahLst/>
              <a:cxnLst/>
              <a:rect l="l" t="t" r="r" b="b"/>
              <a:pathLst>
                <a:path w="83819" h="83819">
                  <a:moveTo>
                    <a:pt x="83724" y="0"/>
                  </a:moveTo>
                  <a:lnTo>
                    <a:pt x="0" y="0"/>
                  </a:lnTo>
                  <a:lnTo>
                    <a:pt x="0" y="83724"/>
                  </a:lnTo>
                  <a:lnTo>
                    <a:pt x="83724" y="83724"/>
                  </a:lnTo>
                  <a:lnTo>
                    <a:pt x="83724" y="0"/>
                  </a:lnTo>
                  <a:close/>
                </a:path>
              </a:pathLst>
            </a:custGeom>
            <a:solidFill>
              <a:srgbClr val="C0504D"/>
            </a:solidFill>
          </p:spPr>
          <p:txBody>
            <a:bodyPr wrap="square" lIns="0" tIns="0" rIns="0" bIns="0" rtlCol="0"/>
            <a:lstStyle/>
            <a:p>
              <a:endParaRPr/>
            </a:p>
          </p:txBody>
        </p:sp>
      </p:grpSp>
      <p:sp>
        <p:nvSpPr>
          <p:cNvPr id="30" name="object 30"/>
          <p:cNvSpPr txBox="1"/>
          <p:nvPr/>
        </p:nvSpPr>
        <p:spPr>
          <a:xfrm>
            <a:off x="2270260" y="2066246"/>
            <a:ext cx="617220" cy="586740"/>
          </a:xfrm>
          <a:prstGeom prst="rect">
            <a:avLst/>
          </a:prstGeom>
        </p:spPr>
        <p:txBody>
          <a:bodyPr vert="horz" wrap="square" lIns="0" tIns="12065" rIns="0" bIns="0" rtlCol="0">
            <a:spAutoFit/>
          </a:bodyPr>
          <a:lstStyle/>
          <a:p>
            <a:pPr marL="12700" marR="5080">
              <a:lnSpc>
                <a:spcPct val="160000"/>
              </a:lnSpc>
              <a:spcBef>
                <a:spcPts val="95"/>
              </a:spcBef>
            </a:pPr>
            <a:r>
              <a:rPr sz="1150" b="1" spc="25" dirty="0">
                <a:latin typeface="ＭＳ Ｐゴシック"/>
                <a:cs typeface="ＭＳ Ｐゴシック"/>
              </a:rPr>
              <a:t>新エネ等</a:t>
            </a:r>
            <a:r>
              <a:rPr sz="1150" b="1" spc="40" dirty="0">
                <a:latin typeface="ＭＳ Ｐゴシック"/>
                <a:cs typeface="ＭＳ Ｐゴシック"/>
              </a:rPr>
              <a:t>水力</a:t>
            </a:r>
            <a:endParaRPr sz="1150">
              <a:latin typeface="ＭＳ Ｐゴシック"/>
              <a:cs typeface="ＭＳ Ｐゴシック"/>
            </a:endParaRPr>
          </a:p>
        </p:txBody>
      </p:sp>
      <p:sp>
        <p:nvSpPr>
          <p:cNvPr id="31" name="object 31"/>
          <p:cNvSpPr/>
          <p:nvPr/>
        </p:nvSpPr>
        <p:spPr>
          <a:xfrm>
            <a:off x="2162135" y="2810892"/>
            <a:ext cx="83820" cy="83820"/>
          </a:xfrm>
          <a:custGeom>
            <a:avLst/>
            <a:gdLst/>
            <a:ahLst/>
            <a:cxnLst/>
            <a:rect l="l" t="t" r="r" b="b"/>
            <a:pathLst>
              <a:path w="83819" h="83819">
                <a:moveTo>
                  <a:pt x="83724" y="0"/>
                </a:moveTo>
                <a:lnTo>
                  <a:pt x="0" y="0"/>
                </a:lnTo>
                <a:lnTo>
                  <a:pt x="0" y="83724"/>
                </a:lnTo>
                <a:lnTo>
                  <a:pt x="83724" y="83724"/>
                </a:lnTo>
                <a:lnTo>
                  <a:pt x="83724" y="0"/>
                </a:lnTo>
                <a:close/>
              </a:path>
            </a:pathLst>
          </a:custGeom>
          <a:solidFill>
            <a:srgbClr val="F79646"/>
          </a:solidFill>
        </p:spPr>
        <p:txBody>
          <a:bodyPr wrap="square" lIns="0" tIns="0" rIns="0" bIns="0" rtlCol="0"/>
          <a:lstStyle/>
          <a:p>
            <a:endParaRPr/>
          </a:p>
        </p:txBody>
      </p:sp>
      <p:sp>
        <p:nvSpPr>
          <p:cNvPr id="32" name="object 32"/>
          <p:cNvSpPr txBox="1"/>
          <p:nvPr/>
        </p:nvSpPr>
        <p:spPr>
          <a:xfrm>
            <a:off x="2270260" y="2731248"/>
            <a:ext cx="492125" cy="205104"/>
          </a:xfrm>
          <a:prstGeom prst="rect">
            <a:avLst/>
          </a:prstGeom>
        </p:spPr>
        <p:txBody>
          <a:bodyPr vert="horz" wrap="square" lIns="0" tIns="15875" rIns="0" bIns="0" rtlCol="0">
            <a:spAutoFit/>
          </a:bodyPr>
          <a:lstStyle/>
          <a:p>
            <a:pPr marL="12700">
              <a:lnSpc>
                <a:spcPct val="100000"/>
              </a:lnSpc>
              <a:spcBef>
                <a:spcPts val="125"/>
              </a:spcBef>
            </a:pPr>
            <a:r>
              <a:rPr sz="1150" b="1" spc="45" dirty="0">
                <a:latin typeface="ＭＳ Ｐゴシック"/>
                <a:cs typeface="ＭＳ Ｐゴシック"/>
              </a:rPr>
              <a:t>石油等</a:t>
            </a:r>
            <a:endParaRPr sz="1150">
              <a:latin typeface="ＭＳ Ｐゴシック"/>
              <a:cs typeface="ＭＳ Ｐゴシック"/>
            </a:endParaRPr>
          </a:p>
        </p:txBody>
      </p:sp>
      <p:sp>
        <p:nvSpPr>
          <p:cNvPr id="33" name="object 33"/>
          <p:cNvSpPr/>
          <p:nvPr/>
        </p:nvSpPr>
        <p:spPr>
          <a:xfrm>
            <a:off x="2162135" y="3093548"/>
            <a:ext cx="83820" cy="83820"/>
          </a:xfrm>
          <a:custGeom>
            <a:avLst/>
            <a:gdLst/>
            <a:ahLst/>
            <a:cxnLst/>
            <a:rect l="l" t="t" r="r" b="b"/>
            <a:pathLst>
              <a:path w="83819" h="83819">
                <a:moveTo>
                  <a:pt x="83724" y="0"/>
                </a:moveTo>
                <a:lnTo>
                  <a:pt x="0" y="0"/>
                </a:lnTo>
                <a:lnTo>
                  <a:pt x="0" y="83726"/>
                </a:lnTo>
                <a:lnTo>
                  <a:pt x="83724" y="83726"/>
                </a:lnTo>
                <a:lnTo>
                  <a:pt x="83724" y="0"/>
                </a:lnTo>
                <a:close/>
              </a:path>
            </a:pathLst>
          </a:custGeom>
          <a:solidFill>
            <a:srgbClr val="4BACC6"/>
          </a:solidFill>
        </p:spPr>
        <p:txBody>
          <a:bodyPr wrap="square" lIns="0" tIns="0" rIns="0" bIns="0" rtlCol="0"/>
          <a:lstStyle/>
          <a:p>
            <a:endParaRPr/>
          </a:p>
        </p:txBody>
      </p:sp>
      <p:sp>
        <p:nvSpPr>
          <p:cNvPr id="34" name="object 34"/>
          <p:cNvSpPr txBox="1"/>
          <p:nvPr/>
        </p:nvSpPr>
        <p:spPr>
          <a:xfrm>
            <a:off x="2270260" y="3014711"/>
            <a:ext cx="492125" cy="205104"/>
          </a:xfrm>
          <a:prstGeom prst="rect">
            <a:avLst/>
          </a:prstGeom>
        </p:spPr>
        <p:txBody>
          <a:bodyPr vert="horz" wrap="square" lIns="0" tIns="15875" rIns="0" bIns="0" rtlCol="0">
            <a:spAutoFit/>
          </a:bodyPr>
          <a:lstStyle/>
          <a:p>
            <a:pPr marL="12700">
              <a:lnSpc>
                <a:spcPct val="100000"/>
              </a:lnSpc>
              <a:spcBef>
                <a:spcPts val="125"/>
              </a:spcBef>
            </a:pPr>
            <a:r>
              <a:rPr sz="1150" b="1" spc="40" dirty="0">
                <a:latin typeface="ＭＳ ゴシック"/>
                <a:cs typeface="ＭＳ ゴシック"/>
              </a:rPr>
              <a:t>ＬＮＧ</a:t>
            </a:r>
            <a:endParaRPr sz="1150">
              <a:latin typeface="ＭＳ ゴシック"/>
              <a:cs typeface="ＭＳ ゴシック"/>
            </a:endParaRPr>
          </a:p>
        </p:txBody>
      </p:sp>
      <p:grpSp>
        <p:nvGrpSpPr>
          <p:cNvPr id="35" name="object 35"/>
          <p:cNvGrpSpPr/>
          <p:nvPr/>
        </p:nvGrpSpPr>
        <p:grpSpPr>
          <a:xfrm>
            <a:off x="2162135" y="3376205"/>
            <a:ext cx="83820" cy="366395"/>
            <a:chOff x="2162135" y="3376205"/>
            <a:chExt cx="83820" cy="366395"/>
          </a:xfrm>
        </p:grpSpPr>
        <p:sp>
          <p:nvSpPr>
            <p:cNvPr id="36" name="object 36"/>
            <p:cNvSpPr/>
            <p:nvPr/>
          </p:nvSpPr>
          <p:spPr>
            <a:xfrm>
              <a:off x="2162135" y="3376205"/>
              <a:ext cx="83820" cy="83820"/>
            </a:xfrm>
            <a:custGeom>
              <a:avLst/>
              <a:gdLst/>
              <a:ahLst/>
              <a:cxnLst/>
              <a:rect l="l" t="t" r="r" b="b"/>
              <a:pathLst>
                <a:path w="83819" h="83820">
                  <a:moveTo>
                    <a:pt x="83724" y="0"/>
                  </a:moveTo>
                  <a:lnTo>
                    <a:pt x="0" y="0"/>
                  </a:lnTo>
                  <a:lnTo>
                    <a:pt x="0" y="83724"/>
                  </a:lnTo>
                  <a:lnTo>
                    <a:pt x="83724" y="83724"/>
                  </a:lnTo>
                  <a:lnTo>
                    <a:pt x="83724" y="0"/>
                  </a:lnTo>
                  <a:close/>
                </a:path>
              </a:pathLst>
            </a:custGeom>
            <a:solidFill>
              <a:srgbClr val="8064A2"/>
            </a:solidFill>
          </p:spPr>
          <p:txBody>
            <a:bodyPr wrap="square" lIns="0" tIns="0" rIns="0" bIns="0" rtlCol="0"/>
            <a:lstStyle/>
            <a:p>
              <a:endParaRPr/>
            </a:p>
          </p:txBody>
        </p:sp>
        <p:sp>
          <p:nvSpPr>
            <p:cNvPr id="37" name="object 37"/>
            <p:cNvSpPr/>
            <p:nvPr/>
          </p:nvSpPr>
          <p:spPr>
            <a:xfrm>
              <a:off x="2162135" y="3658863"/>
              <a:ext cx="83820" cy="83820"/>
            </a:xfrm>
            <a:custGeom>
              <a:avLst/>
              <a:gdLst/>
              <a:ahLst/>
              <a:cxnLst/>
              <a:rect l="l" t="t" r="r" b="b"/>
              <a:pathLst>
                <a:path w="83819" h="83820">
                  <a:moveTo>
                    <a:pt x="83724" y="0"/>
                  </a:moveTo>
                  <a:lnTo>
                    <a:pt x="0" y="0"/>
                  </a:lnTo>
                  <a:lnTo>
                    <a:pt x="0" y="83724"/>
                  </a:lnTo>
                  <a:lnTo>
                    <a:pt x="83724" y="83724"/>
                  </a:lnTo>
                  <a:lnTo>
                    <a:pt x="83724" y="0"/>
                  </a:lnTo>
                  <a:close/>
                </a:path>
              </a:pathLst>
            </a:custGeom>
            <a:solidFill>
              <a:srgbClr val="2C4D75"/>
            </a:solidFill>
          </p:spPr>
          <p:txBody>
            <a:bodyPr wrap="square" lIns="0" tIns="0" rIns="0" bIns="0" rtlCol="0"/>
            <a:lstStyle/>
            <a:p>
              <a:endParaRPr/>
            </a:p>
          </p:txBody>
        </p:sp>
      </p:grpSp>
      <p:sp>
        <p:nvSpPr>
          <p:cNvPr id="38" name="object 38"/>
          <p:cNvSpPr txBox="1"/>
          <p:nvPr/>
        </p:nvSpPr>
        <p:spPr>
          <a:xfrm>
            <a:off x="2270260" y="3190958"/>
            <a:ext cx="492125" cy="592455"/>
          </a:xfrm>
          <a:prstGeom prst="rect">
            <a:avLst/>
          </a:prstGeom>
        </p:spPr>
        <p:txBody>
          <a:bodyPr vert="horz" wrap="square" lIns="0" tIns="12065" rIns="0" bIns="0" rtlCol="0">
            <a:spAutoFit/>
          </a:bodyPr>
          <a:lstStyle/>
          <a:p>
            <a:pPr marL="12700" marR="5080">
              <a:lnSpc>
                <a:spcPct val="161700"/>
              </a:lnSpc>
              <a:spcBef>
                <a:spcPts val="95"/>
              </a:spcBef>
            </a:pPr>
            <a:r>
              <a:rPr sz="1150" b="1" spc="40" dirty="0">
                <a:latin typeface="ＭＳ Ｐゴシック"/>
                <a:cs typeface="ＭＳ Ｐゴシック"/>
              </a:rPr>
              <a:t>石炭</a:t>
            </a:r>
            <a:r>
              <a:rPr sz="1150" b="1" spc="15" dirty="0">
                <a:latin typeface="ＭＳ Ｐゴシック"/>
                <a:cs typeface="ＭＳ Ｐゴシック"/>
              </a:rPr>
              <a:t> </a:t>
            </a:r>
            <a:r>
              <a:rPr sz="1150" b="1" spc="45" dirty="0">
                <a:latin typeface="ＭＳ Ｐゴシック"/>
                <a:cs typeface="ＭＳ Ｐゴシック"/>
              </a:rPr>
              <a:t>原子力</a:t>
            </a:r>
            <a:endParaRPr sz="1150">
              <a:latin typeface="ＭＳ Ｐゴシック"/>
              <a:cs typeface="ＭＳ Ｐゴシック"/>
            </a:endParaRPr>
          </a:p>
        </p:txBody>
      </p:sp>
      <p:sp>
        <p:nvSpPr>
          <p:cNvPr id="39" name="object 39"/>
          <p:cNvSpPr txBox="1"/>
          <p:nvPr/>
        </p:nvSpPr>
        <p:spPr>
          <a:xfrm>
            <a:off x="1099877" y="1827617"/>
            <a:ext cx="463550" cy="139700"/>
          </a:xfrm>
          <a:prstGeom prst="rect">
            <a:avLst/>
          </a:prstGeom>
        </p:spPr>
        <p:txBody>
          <a:bodyPr vert="horz" wrap="square" lIns="0" tIns="0" rIns="0" bIns="0" rtlCol="0">
            <a:spAutoFit/>
          </a:bodyPr>
          <a:lstStyle/>
          <a:p>
            <a:pPr>
              <a:lnSpc>
                <a:spcPts val="1100"/>
              </a:lnSpc>
            </a:pPr>
            <a:r>
              <a:rPr sz="1100" spc="-5" dirty="0">
                <a:latin typeface="ＭＳ Ｐゴシック"/>
                <a:cs typeface="ＭＳ Ｐゴシック"/>
              </a:rPr>
              <a:t>(億</a:t>
            </a:r>
            <a:r>
              <a:rPr sz="1100" spc="-20" dirty="0">
                <a:latin typeface="ＭＳ Ｐゴシック"/>
                <a:cs typeface="ＭＳ Ｐゴシック"/>
              </a:rPr>
              <a:t>kWh)</a:t>
            </a:r>
            <a:endParaRPr sz="1100">
              <a:latin typeface="ＭＳ Ｐゴシック"/>
              <a:cs typeface="ＭＳ Ｐゴシック"/>
            </a:endParaRPr>
          </a:p>
        </p:txBody>
      </p:sp>
      <p:sp>
        <p:nvSpPr>
          <p:cNvPr id="40" name="object 40"/>
          <p:cNvSpPr txBox="1"/>
          <p:nvPr/>
        </p:nvSpPr>
        <p:spPr>
          <a:xfrm>
            <a:off x="10689620" y="5858255"/>
            <a:ext cx="39052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(年度)</a:t>
            </a:r>
            <a:endParaRPr sz="1100">
              <a:latin typeface="ＭＳ Ｐゴシック"/>
              <a:cs typeface="ＭＳ Ｐゴシック"/>
            </a:endParaRPr>
          </a:p>
        </p:txBody>
      </p:sp>
      <p:sp>
        <p:nvSpPr>
          <p:cNvPr id="41" name="object 41"/>
          <p:cNvSpPr txBox="1"/>
          <p:nvPr/>
        </p:nvSpPr>
        <p:spPr>
          <a:xfrm>
            <a:off x="10572849" y="5669279"/>
            <a:ext cx="26352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6.9%</a:t>
            </a:r>
            <a:endParaRPr sz="1100">
              <a:latin typeface="ＭＳ Ｐゴシック"/>
              <a:cs typeface="ＭＳ Ｐゴシック"/>
            </a:endParaRPr>
          </a:p>
        </p:txBody>
      </p:sp>
      <p:sp>
        <p:nvSpPr>
          <p:cNvPr id="42" name="object 42"/>
          <p:cNvSpPr txBox="1"/>
          <p:nvPr/>
        </p:nvSpPr>
        <p:spPr>
          <a:xfrm>
            <a:off x="10553317" y="3313176"/>
            <a:ext cx="26352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7.4%</a:t>
            </a:r>
            <a:endParaRPr sz="1100">
              <a:latin typeface="ＭＳ Ｐゴシック"/>
              <a:cs typeface="ＭＳ Ｐゴシック"/>
            </a:endParaRPr>
          </a:p>
        </p:txBody>
      </p:sp>
      <p:sp>
        <p:nvSpPr>
          <p:cNvPr id="43" name="object 43"/>
          <p:cNvSpPr txBox="1"/>
          <p:nvPr/>
        </p:nvSpPr>
        <p:spPr>
          <a:xfrm>
            <a:off x="10548201" y="3819144"/>
            <a:ext cx="33337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ＭＳ Ｐゴシック"/>
                <a:cs typeface="ＭＳ Ｐゴシック"/>
              </a:rPr>
              <a:t>34.4%</a:t>
            </a:r>
            <a:endParaRPr sz="1100">
              <a:latin typeface="ＭＳ Ｐゴシック"/>
              <a:cs typeface="ＭＳ Ｐゴシック"/>
            </a:endParaRPr>
          </a:p>
        </p:txBody>
      </p:sp>
      <p:sp>
        <p:nvSpPr>
          <p:cNvPr id="44" name="object 44"/>
          <p:cNvSpPr txBox="1"/>
          <p:nvPr/>
        </p:nvSpPr>
        <p:spPr>
          <a:xfrm>
            <a:off x="10551506" y="5132832"/>
            <a:ext cx="33337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ＭＳ Ｐゴシック"/>
                <a:cs typeface="ＭＳ Ｐゴシック"/>
              </a:rPr>
              <a:t>31.0%</a:t>
            </a:r>
            <a:endParaRPr sz="1100">
              <a:latin typeface="ＭＳ Ｐゴシック"/>
              <a:cs typeface="ＭＳ Ｐゴシック"/>
            </a:endParaRPr>
          </a:p>
        </p:txBody>
      </p:sp>
      <p:sp>
        <p:nvSpPr>
          <p:cNvPr id="45" name="object 45"/>
          <p:cNvSpPr txBox="1"/>
          <p:nvPr/>
        </p:nvSpPr>
        <p:spPr>
          <a:xfrm>
            <a:off x="10531904" y="3038855"/>
            <a:ext cx="26352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7.5%</a:t>
            </a:r>
            <a:endParaRPr sz="1100">
              <a:latin typeface="ＭＳ Ｐゴシック"/>
              <a:cs typeface="ＭＳ Ｐゴシック"/>
            </a:endParaRPr>
          </a:p>
        </p:txBody>
      </p:sp>
      <p:sp>
        <p:nvSpPr>
          <p:cNvPr id="46" name="object 46"/>
          <p:cNvSpPr txBox="1"/>
          <p:nvPr/>
        </p:nvSpPr>
        <p:spPr>
          <a:xfrm>
            <a:off x="10517273" y="2758440"/>
            <a:ext cx="33337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ＭＳ Ｐゴシック"/>
                <a:cs typeface="ＭＳ Ｐゴシック"/>
              </a:rPr>
              <a:t>12.8%</a:t>
            </a:r>
            <a:endParaRPr sz="1100">
              <a:latin typeface="ＭＳ Ｐゴシック"/>
              <a:cs typeface="ＭＳ Ｐゴシック"/>
            </a:endParaRPr>
          </a:p>
        </p:txBody>
      </p:sp>
      <p:sp>
        <p:nvSpPr>
          <p:cNvPr id="47" name="object 47"/>
          <p:cNvSpPr txBox="1"/>
          <p:nvPr/>
        </p:nvSpPr>
        <p:spPr>
          <a:xfrm>
            <a:off x="1407459" y="5894832"/>
            <a:ext cx="1011555" cy="193040"/>
          </a:xfrm>
          <a:prstGeom prst="rect">
            <a:avLst/>
          </a:prstGeom>
        </p:spPr>
        <p:txBody>
          <a:bodyPr vert="horz" wrap="square" lIns="0" tIns="12700" rIns="0" bIns="0" rtlCol="0">
            <a:spAutoFit/>
          </a:bodyPr>
          <a:lstStyle/>
          <a:p>
            <a:pPr marL="12700">
              <a:lnSpc>
                <a:spcPct val="100000"/>
              </a:lnSpc>
              <a:spcBef>
                <a:spcPts val="100"/>
              </a:spcBef>
            </a:pPr>
            <a:r>
              <a:rPr sz="1650" baseline="5050" dirty="0">
                <a:latin typeface="Calibri"/>
                <a:cs typeface="Calibri"/>
              </a:rPr>
              <a:t>1952</a:t>
            </a:r>
            <a:r>
              <a:rPr sz="1650" spc="509" baseline="5050" dirty="0">
                <a:latin typeface="Calibri"/>
                <a:cs typeface="Calibri"/>
              </a:rPr>
              <a:t> </a:t>
            </a:r>
            <a:r>
              <a:rPr sz="1100" spc="-10" dirty="0">
                <a:latin typeface="Calibri"/>
                <a:cs typeface="Calibri"/>
              </a:rPr>
              <a:t>55606570</a:t>
            </a:r>
            <a:endParaRPr sz="1100">
              <a:latin typeface="Calibri"/>
              <a:cs typeface="Calibri"/>
            </a:endParaRPr>
          </a:p>
        </p:txBody>
      </p:sp>
      <p:sp>
        <p:nvSpPr>
          <p:cNvPr id="48" name="object 48"/>
          <p:cNvSpPr txBox="1"/>
          <p:nvPr/>
        </p:nvSpPr>
        <p:spPr>
          <a:xfrm>
            <a:off x="1800119" y="5367528"/>
            <a:ext cx="33337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1,001</a:t>
            </a:r>
            <a:endParaRPr sz="1100">
              <a:latin typeface="ＭＳ Ｐゴシック"/>
              <a:cs typeface="ＭＳ Ｐゴシック"/>
            </a:endParaRPr>
          </a:p>
        </p:txBody>
      </p:sp>
      <p:sp>
        <p:nvSpPr>
          <p:cNvPr id="49" name="object 49"/>
          <p:cNvSpPr txBox="1"/>
          <p:nvPr/>
        </p:nvSpPr>
        <p:spPr>
          <a:xfrm>
            <a:off x="2146712" y="4712208"/>
            <a:ext cx="396240"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ＭＳ Ｐゴシック"/>
                <a:cs typeface="ＭＳ Ｐゴシック"/>
              </a:rPr>
              <a:t>2,</a:t>
            </a:r>
            <a:r>
              <a:rPr sz="1100" u="sng" spc="-10" dirty="0">
                <a:uFill>
                  <a:solidFill>
                    <a:srgbClr val="4F81BD"/>
                  </a:solidFill>
                </a:uFill>
                <a:latin typeface="ＭＳ Ｐゴシック"/>
                <a:cs typeface="ＭＳ Ｐゴシック"/>
              </a:rPr>
              <a:t>939</a:t>
            </a:r>
            <a:r>
              <a:rPr sz="1100" u="sng" spc="500" dirty="0">
                <a:uFill>
                  <a:solidFill>
                    <a:srgbClr val="4F81BD"/>
                  </a:solidFill>
                </a:uFill>
                <a:latin typeface="ＭＳ Ｐゴシック"/>
                <a:cs typeface="ＭＳ Ｐゴシック"/>
              </a:rPr>
              <a:t> </a:t>
            </a:r>
            <a:endParaRPr sz="1100">
              <a:latin typeface="ＭＳ Ｐゴシック"/>
              <a:cs typeface="ＭＳ Ｐゴシック"/>
            </a:endParaRPr>
          </a:p>
        </p:txBody>
      </p:sp>
      <p:sp>
        <p:nvSpPr>
          <p:cNvPr id="50" name="object 50"/>
          <p:cNvSpPr txBox="1"/>
          <p:nvPr/>
        </p:nvSpPr>
        <p:spPr>
          <a:xfrm>
            <a:off x="3737061" y="4093464"/>
            <a:ext cx="38163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ＭＳ Ｐゴシック"/>
                <a:cs typeface="ＭＳ Ｐゴシック"/>
              </a:rPr>
              <a:t>4,8</a:t>
            </a:r>
            <a:r>
              <a:rPr sz="1100" u="sng" spc="-10" dirty="0">
                <a:uFill>
                  <a:solidFill>
                    <a:srgbClr val="4F81BD"/>
                  </a:solidFill>
                </a:uFill>
                <a:latin typeface="ＭＳ Ｐゴシック"/>
                <a:cs typeface="ＭＳ Ｐゴシック"/>
              </a:rPr>
              <a:t>50</a:t>
            </a:r>
            <a:r>
              <a:rPr sz="1100" u="sng" spc="500" dirty="0">
                <a:uFill>
                  <a:solidFill>
                    <a:srgbClr val="4F81BD"/>
                  </a:solidFill>
                </a:uFill>
                <a:latin typeface="ＭＳ Ｐゴシック"/>
                <a:cs typeface="ＭＳ Ｐゴシック"/>
              </a:rPr>
              <a:t> </a:t>
            </a:r>
            <a:endParaRPr sz="1100">
              <a:latin typeface="ＭＳ Ｐゴシック"/>
              <a:cs typeface="ＭＳ Ｐゴシック"/>
            </a:endParaRPr>
          </a:p>
        </p:txBody>
      </p:sp>
      <p:sp>
        <p:nvSpPr>
          <p:cNvPr id="51" name="object 51"/>
          <p:cNvSpPr txBox="1"/>
          <p:nvPr/>
        </p:nvSpPr>
        <p:spPr>
          <a:xfrm>
            <a:off x="5282341" y="3334511"/>
            <a:ext cx="33337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7,376</a:t>
            </a:r>
            <a:endParaRPr sz="1100">
              <a:latin typeface="ＭＳ Ｐゴシック"/>
              <a:cs typeface="ＭＳ Ｐゴシック"/>
            </a:endParaRPr>
          </a:p>
        </p:txBody>
      </p:sp>
      <p:sp>
        <p:nvSpPr>
          <p:cNvPr id="52" name="object 52"/>
          <p:cNvSpPr txBox="1"/>
          <p:nvPr/>
        </p:nvSpPr>
        <p:spPr>
          <a:xfrm>
            <a:off x="6862669" y="2694432"/>
            <a:ext cx="333375"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ＭＳ Ｐゴシック"/>
                <a:cs typeface="ＭＳ Ｐゴシック"/>
              </a:rPr>
              <a:t>9,396</a:t>
            </a:r>
            <a:endParaRPr sz="1100">
              <a:latin typeface="ＭＳ Ｐゴシック"/>
              <a:cs typeface="ＭＳ Ｐゴシック"/>
            </a:endParaRPr>
          </a:p>
        </p:txBody>
      </p:sp>
      <p:sp>
        <p:nvSpPr>
          <p:cNvPr id="53" name="object 53"/>
          <p:cNvSpPr txBox="1"/>
          <p:nvPr/>
        </p:nvSpPr>
        <p:spPr>
          <a:xfrm>
            <a:off x="10147351" y="2359152"/>
            <a:ext cx="40322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ＭＳ Ｐゴシック"/>
                <a:cs typeface="ＭＳ Ｐゴシック"/>
              </a:rPr>
              <a:t>10,328</a:t>
            </a:r>
            <a:endParaRPr sz="1100">
              <a:latin typeface="ＭＳ Ｐゴシック"/>
              <a:cs typeface="ＭＳ Ｐゴシック"/>
            </a:endParaRPr>
          </a:p>
        </p:txBody>
      </p:sp>
      <p:grpSp>
        <p:nvGrpSpPr>
          <p:cNvPr id="54" name="object 54"/>
          <p:cNvGrpSpPr/>
          <p:nvPr/>
        </p:nvGrpSpPr>
        <p:grpSpPr>
          <a:xfrm>
            <a:off x="7873411" y="1636775"/>
            <a:ext cx="1367155" cy="4569460"/>
            <a:chOff x="7873411" y="1636775"/>
            <a:chExt cx="1367155" cy="4569460"/>
          </a:xfrm>
        </p:grpSpPr>
        <p:pic>
          <p:nvPicPr>
            <p:cNvPr id="55" name="object 55"/>
            <p:cNvPicPr/>
            <p:nvPr/>
          </p:nvPicPr>
          <p:blipFill>
            <a:blip r:embed="rId2" cstate="print"/>
            <a:stretch>
              <a:fillRect/>
            </a:stretch>
          </p:blipFill>
          <p:spPr>
            <a:xfrm>
              <a:off x="8476487" y="1636775"/>
              <a:ext cx="109727" cy="4568952"/>
            </a:xfrm>
            <a:prstGeom prst="rect">
              <a:avLst/>
            </a:prstGeom>
          </p:spPr>
        </p:pic>
        <p:sp>
          <p:nvSpPr>
            <p:cNvPr id="56" name="object 56"/>
            <p:cNvSpPr/>
            <p:nvPr/>
          </p:nvSpPr>
          <p:spPr>
            <a:xfrm>
              <a:off x="8530639" y="1947626"/>
              <a:ext cx="0" cy="4193540"/>
            </a:xfrm>
            <a:custGeom>
              <a:avLst/>
              <a:gdLst/>
              <a:ahLst/>
              <a:cxnLst/>
              <a:rect l="l" t="t" r="r" b="b"/>
              <a:pathLst>
                <a:path h="4193540">
                  <a:moveTo>
                    <a:pt x="0" y="0"/>
                  </a:moveTo>
                  <a:lnTo>
                    <a:pt x="0" y="4193019"/>
                  </a:lnTo>
                </a:path>
              </a:pathLst>
            </a:custGeom>
            <a:ln w="26884">
              <a:solidFill>
                <a:srgbClr val="000000"/>
              </a:solidFill>
            </a:ln>
          </p:spPr>
          <p:txBody>
            <a:bodyPr wrap="square" lIns="0" tIns="0" rIns="0" bIns="0" rtlCol="0"/>
            <a:lstStyle/>
            <a:p>
              <a:endParaRPr/>
            </a:p>
          </p:txBody>
        </p:sp>
        <p:sp>
          <p:nvSpPr>
            <p:cNvPr id="57" name="object 57"/>
            <p:cNvSpPr/>
            <p:nvPr/>
          </p:nvSpPr>
          <p:spPr>
            <a:xfrm>
              <a:off x="7873403" y="6074333"/>
              <a:ext cx="1367155" cy="82550"/>
            </a:xfrm>
            <a:custGeom>
              <a:avLst/>
              <a:gdLst/>
              <a:ahLst/>
              <a:cxnLst/>
              <a:rect l="l" t="t" r="r" b="b"/>
              <a:pathLst>
                <a:path w="1367154" h="82550">
                  <a:moveTo>
                    <a:pt x="661987" y="45377"/>
                  </a:moveTo>
                  <a:lnTo>
                    <a:pt x="661936" y="35852"/>
                  </a:lnTo>
                  <a:lnTo>
                    <a:pt x="76174" y="39230"/>
                  </a:lnTo>
                  <a:lnTo>
                    <a:pt x="75984" y="5892"/>
                  </a:lnTo>
                  <a:lnTo>
                    <a:pt x="0" y="44424"/>
                  </a:lnTo>
                  <a:lnTo>
                    <a:pt x="76415" y="82092"/>
                  </a:lnTo>
                  <a:lnTo>
                    <a:pt x="76225" y="48818"/>
                  </a:lnTo>
                  <a:lnTo>
                    <a:pt x="661987" y="45377"/>
                  </a:lnTo>
                  <a:close/>
                </a:path>
                <a:path w="1367154" h="82550">
                  <a:moveTo>
                    <a:pt x="1366545" y="38100"/>
                  </a:moveTo>
                  <a:lnTo>
                    <a:pt x="1290345" y="0"/>
                  </a:lnTo>
                  <a:lnTo>
                    <a:pt x="1290345" y="33337"/>
                  </a:lnTo>
                  <a:lnTo>
                    <a:pt x="695020" y="33337"/>
                  </a:lnTo>
                  <a:lnTo>
                    <a:pt x="695020" y="42862"/>
                  </a:lnTo>
                  <a:lnTo>
                    <a:pt x="1290345" y="42862"/>
                  </a:lnTo>
                  <a:lnTo>
                    <a:pt x="1290345" y="76200"/>
                  </a:lnTo>
                  <a:lnTo>
                    <a:pt x="1357020" y="42862"/>
                  </a:lnTo>
                  <a:lnTo>
                    <a:pt x="1366545" y="38100"/>
                  </a:lnTo>
                  <a:close/>
                </a:path>
              </a:pathLst>
            </a:custGeom>
            <a:solidFill>
              <a:srgbClr val="000000"/>
            </a:solidFill>
          </p:spPr>
          <p:txBody>
            <a:bodyPr wrap="square" lIns="0" tIns="0" rIns="0" bIns="0" rtlCol="0"/>
            <a:lstStyle/>
            <a:p>
              <a:endParaRPr/>
            </a:p>
          </p:txBody>
        </p:sp>
      </p:grpSp>
      <p:sp>
        <p:nvSpPr>
          <p:cNvPr id="58" name="object 58"/>
          <p:cNvSpPr txBox="1"/>
          <p:nvPr/>
        </p:nvSpPr>
        <p:spPr>
          <a:xfrm>
            <a:off x="8574654" y="1993391"/>
            <a:ext cx="40322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ＭＳ Ｐゴシック"/>
                <a:cs typeface="ＭＳ Ｐゴシック"/>
              </a:rPr>
              <a:t>11,494</a:t>
            </a:r>
            <a:endParaRPr sz="1100">
              <a:latin typeface="ＭＳ Ｐゴシック"/>
              <a:cs typeface="ＭＳ Ｐゴシック"/>
            </a:endParaRPr>
          </a:p>
        </p:txBody>
      </p:sp>
      <p:sp>
        <p:nvSpPr>
          <p:cNvPr id="59" name="object 59"/>
          <p:cNvSpPr txBox="1"/>
          <p:nvPr/>
        </p:nvSpPr>
        <p:spPr>
          <a:xfrm>
            <a:off x="6107826" y="5894832"/>
            <a:ext cx="2256155" cy="566420"/>
          </a:xfrm>
          <a:prstGeom prst="rect">
            <a:avLst/>
          </a:prstGeom>
        </p:spPr>
        <p:txBody>
          <a:bodyPr vert="horz" wrap="square" lIns="0" tIns="12700" rIns="0" bIns="0" rtlCol="0">
            <a:spAutoFit/>
          </a:bodyPr>
          <a:lstStyle/>
          <a:p>
            <a:pPr marL="12700">
              <a:lnSpc>
                <a:spcPct val="100000"/>
              </a:lnSpc>
              <a:spcBef>
                <a:spcPts val="100"/>
              </a:spcBef>
              <a:tabLst>
                <a:tab pos="800100" algn="l"/>
                <a:tab pos="1587500" algn="l"/>
              </a:tabLst>
            </a:pPr>
            <a:r>
              <a:rPr sz="1100" spc="-20" dirty="0">
                <a:latin typeface="Calibri"/>
                <a:cs typeface="Calibri"/>
              </a:rPr>
              <a:t>1995</a:t>
            </a:r>
            <a:r>
              <a:rPr sz="1100" dirty="0">
                <a:latin typeface="Calibri"/>
                <a:cs typeface="Calibri"/>
              </a:rPr>
              <a:t>	</a:t>
            </a:r>
            <a:r>
              <a:rPr sz="1100" spc="-20" dirty="0">
                <a:latin typeface="Calibri"/>
                <a:cs typeface="Calibri"/>
              </a:rPr>
              <a:t>2000</a:t>
            </a:r>
            <a:r>
              <a:rPr sz="1100" dirty="0">
                <a:latin typeface="Calibri"/>
                <a:cs typeface="Calibri"/>
              </a:rPr>
              <a:t>	</a:t>
            </a:r>
            <a:r>
              <a:rPr sz="1100" spc="-20" dirty="0">
                <a:latin typeface="Calibri"/>
                <a:cs typeface="Calibri"/>
              </a:rPr>
              <a:t>2005</a:t>
            </a:r>
            <a:endParaRPr sz="1100">
              <a:latin typeface="Calibri"/>
              <a:cs typeface="Calibri"/>
            </a:endParaRPr>
          </a:p>
          <a:p>
            <a:pPr marL="196850" marR="5080">
              <a:lnSpc>
                <a:spcPct val="100000"/>
              </a:lnSpc>
              <a:spcBef>
                <a:spcPts val="775"/>
              </a:spcBef>
            </a:pPr>
            <a:r>
              <a:rPr sz="900" spc="-25" dirty="0">
                <a:latin typeface="ＭＳ Ｐゴシック"/>
                <a:cs typeface="ＭＳ Ｐゴシック"/>
              </a:rPr>
              <a:t>資源エネルギー庁「電源開発の概要」、「電</a:t>
            </a:r>
            <a:r>
              <a:rPr sz="900" spc="-15" dirty="0">
                <a:latin typeface="ＭＳ Ｐゴシック"/>
                <a:cs typeface="ＭＳ Ｐゴシック"/>
              </a:rPr>
              <a:t>力供給計画の概要」を基に作成</a:t>
            </a:r>
            <a:endParaRPr sz="900">
              <a:latin typeface="ＭＳ Ｐゴシック"/>
              <a:cs typeface="ＭＳ Ｐゴシック"/>
            </a:endParaRPr>
          </a:p>
        </p:txBody>
      </p:sp>
      <p:sp>
        <p:nvSpPr>
          <p:cNvPr id="60" name="object 60"/>
          <p:cNvSpPr txBox="1"/>
          <p:nvPr/>
        </p:nvSpPr>
        <p:spPr>
          <a:xfrm>
            <a:off x="8470378" y="5894832"/>
            <a:ext cx="2050414" cy="578485"/>
          </a:xfrm>
          <a:prstGeom prst="rect">
            <a:avLst/>
          </a:prstGeom>
        </p:spPr>
        <p:txBody>
          <a:bodyPr vert="horz" wrap="square" lIns="0" tIns="12700" rIns="0" bIns="0" rtlCol="0">
            <a:spAutoFit/>
          </a:bodyPr>
          <a:lstStyle/>
          <a:p>
            <a:pPr marL="12700">
              <a:lnSpc>
                <a:spcPct val="100000"/>
              </a:lnSpc>
              <a:spcBef>
                <a:spcPts val="100"/>
              </a:spcBef>
              <a:tabLst>
                <a:tab pos="800100" algn="l"/>
                <a:tab pos="1744980" algn="l"/>
              </a:tabLst>
            </a:pPr>
            <a:r>
              <a:rPr sz="1100" spc="-20" dirty="0">
                <a:latin typeface="Calibri"/>
                <a:cs typeface="Calibri"/>
              </a:rPr>
              <a:t>2010</a:t>
            </a:r>
            <a:r>
              <a:rPr sz="1100" dirty="0">
                <a:latin typeface="Calibri"/>
                <a:cs typeface="Calibri"/>
              </a:rPr>
              <a:t>	</a:t>
            </a:r>
            <a:r>
              <a:rPr sz="1100" spc="-20" dirty="0">
                <a:latin typeface="Calibri"/>
                <a:cs typeface="Calibri"/>
              </a:rPr>
              <a:t>2015</a:t>
            </a:r>
            <a:r>
              <a:rPr sz="1100" dirty="0">
                <a:latin typeface="Calibri"/>
                <a:cs typeface="Calibri"/>
              </a:rPr>
              <a:t>	</a:t>
            </a:r>
            <a:r>
              <a:rPr sz="1100" spc="-20" dirty="0">
                <a:latin typeface="Calibri"/>
                <a:cs typeface="Calibri"/>
              </a:rPr>
              <a:t>2021</a:t>
            </a:r>
            <a:endParaRPr sz="1100">
              <a:latin typeface="Calibri"/>
              <a:cs typeface="Calibri"/>
            </a:endParaRPr>
          </a:p>
          <a:p>
            <a:pPr marL="229870" marR="100330">
              <a:lnSpc>
                <a:spcPct val="100000"/>
              </a:lnSpc>
              <a:spcBef>
                <a:spcPts val="869"/>
              </a:spcBef>
            </a:pPr>
            <a:r>
              <a:rPr sz="900" spc="-15" dirty="0">
                <a:latin typeface="ＭＳ Ｐゴシック"/>
                <a:cs typeface="ＭＳ Ｐゴシック"/>
              </a:rPr>
              <a:t>資源エネルギー庁「総合エネルギー統計」を基に作成</a:t>
            </a:r>
            <a:endParaRPr sz="900">
              <a:latin typeface="ＭＳ Ｐゴシック"/>
              <a:cs typeface="ＭＳ Ｐゴシック"/>
            </a:endParaRPr>
          </a:p>
        </p:txBody>
      </p:sp>
      <p:grpSp>
        <p:nvGrpSpPr>
          <p:cNvPr id="61" name="object 61"/>
          <p:cNvGrpSpPr/>
          <p:nvPr/>
        </p:nvGrpSpPr>
        <p:grpSpPr>
          <a:xfrm>
            <a:off x="1030789" y="696408"/>
            <a:ext cx="10450830" cy="1256030"/>
            <a:chOff x="1030789" y="696408"/>
            <a:chExt cx="10450830" cy="1256030"/>
          </a:xfrm>
        </p:grpSpPr>
        <p:sp>
          <p:nvSpPr>
            <p:cNvPr id="62" name="object 62"/>
            <p:cNvSpPr/>
            <p:nvPr/>
          </p:nvSpPr>
          <p:spPr>
            <a:xfrm>
              <a:off x="1035551" y="701170"/>
              <a:ext cx="10441305" cy="1246505"/>
            </a:xfrm>
            <a:custGeom>
              <a:avLst/>
              <a:gdLst/>
              <a:ahLst/>
              <a:cxnLst/>
              <a:rect l="l" t="t" r="r" b="b"/>
              <a:pathLst>
                <a:path w="10441305" h="1246505">
                  <a:moveTo>
                    <a:pt x="10441159" y="0"/>
                  </a:moveTo>
                  <a:lnTo>
                    <a:pt x="0" y="0"/>
                  </a:lnTo>
                  <a:lnTo>
                    <a:pt x="0" y="1246455"/>
                  </a:lnTo>
                  <a:lnTo>
                    <a:pt x="10441159" y="1246455"/>
                  </a:lnTo>
                  <a:lnTo>
                    <a:pt x="10441159" y="0"/>
                  </a:lnTo>
                  <a:close/>
                </a:path>
              </a:pathLst>
            </a:custGeom>
            <a:solidFill>
              <a:srgbClr val="FFFFFF"/>
            </a:solidFill>
          </p:spPr>
          <p:txBody>
            <a:bodyPr wrap="square" lIns="0" tIns="0" rIns="0" bIns="0" rtlCol="0"/>
            <a:lstStyle/>
            <a:p>
              <a:endParaRPr/>
            </a:p>
          </p:txBody>
        </p:sp>
        <p:sp>
          <p:nvSpPr>
            <p:cNvPr id="63" name="object 63"/>
            <p:cNvSpPr/>
            <p:nvPr/>
          </p:nvSpPr>
          <p:spPr>
            <a:xfrm>
              <a:off x="1035551" y="701170"/>
              <a:ext cx="10441305" cy="1246505"/>
            </a:xfrm>
            <a:custGeom>
              <a:avLst/>
              <a:gdLst/>
              <a:ahLst/>
              <a:cxnLst/>
              <a:rect l="l" t="t" r="r" b="b"/>
              <a:pathLst>
                <a:path w="10441305" h="1246505">
                  <a:moveTo>
                    <a:pt x="0" y="0"/>
                  </a:moveTo>
                  <a:lnTo>
                    <a:pt x="10441160" y="0"/>
                  </a:lnTo>
                  <a:lnTo>
                    <a:pt x="10441160" y="1246455"/>
                  </a:lnTo>
                  <a:lnTo>
                    <a:pt x="0" y="1246455"/>
                  </a:lnTo>
                  <a:lnTo>
                    <a:pt x="0" y="0"/>
                  </a:lnTo>
                  <a:close/>
                </a:path>
              </a:pathLst>
            </a:custGeom>
            <a:ln w="9525">
              <a:solidFill>
                <a:srgbClr val="000000"/>
              </a:solidFill>
            </a:ln>
          </p:spPr>
          <p:txBody>
            <a:bodyPr wrap="square" lIns="0" tIns="0" rIns="0" bIns="0" rtlCol="0"/>
            <a:lstStyle/>
            <a:p>
              <a:endParaRPr/>
            </a:p>
          </p:txBody>
        </p:sp>
      </p:grpSp>
      <p:sp>
        <p:nvSpPr>
          <p:cNvPr id="64" name="object 64"/>
          <p:cNvSpPr txBox="1"/>
          <p:nvPr/>
        </p:nvSpPr>
        <p:spPr>
          <a:xfrm>
            <a:off x="1126485" y="698944"/>
            <a:ext cx="10414697" cy="1166986"/>
          </a:xfrm>
          <a:prstGeom prst="rect">
            <a:avLst/>
          </a:prstGeom>
        </p:spPr>
        <p:txBody>
          <a:bodyPr vert="horz" wrap="square" lIns="0" tIns="88900" rIns="0" bIns="0" rtlCol="0">
            <a:spAutoFit/>
          </a:bodyPr>
          <a:lstStyle/>
          <a:p>
            <a:pPr marL="354965" indent="-342265">
              <a:lnSpc>
                <a:spcPct val="100000"/>
              </a:lnSpc>
              <a:spcBef>
                <a:spcPts val="700"/>
              </a:spcBef>
              <a:buClr>
                <a:srgbClr val="A6A6A6"/>
              </a:buClr>
              <a:buFont typeface="Wingdings"/>
              <a:buChar char=""/>
              <a:tabLst>
                <a:tab pos="354965" algn="l"/>
              </a:tabLst>
            </a:pPr>
            <a:r>
              <a:rPr sz="2000" dirty="0">
                <a:latin typeface="BIZ UDPゴシック" panose="020B0400000000000000" pitchFamily="50" charset="-128"/>
                <a:ea typeface="BIZ UDPゴシック" panose="020B0400000000000000" pitchFamily="50" charset="-128"/>
                <a:cs typeface="游ゴシック"/>
              </a:rPr>
              <a:t>現在の年間発電電⼒量は約１兆</a:t>
            </a:r>
            <a:r>
              <a:rPr sz="2000" spc="-20" dirty="0">
                <a:latin typeface="BIZ UDPゴシック" panose="020B0400000000000000" pitchFamily="50" charset="-128"/>
                <a:ea typeface="BIZ UDPゴシック" panose="020B0400000000000000" pitchFamily="50" charset="-128"/>
                <a:cs typeface="游ゴシック"/>
              </a:rPr>
              <a:t>kWh（25</a:t>
            </a:r>
            <a:r>
              <a:rPr sz="2000" dirty="0">
                <a:latin typeface="BIZ UDPゴシック" panose="020B0400000000000000" pitchFamily="50" charset="-128"/>
                <a:ea typeface="BIZ UDPゴシック" panose="020B0400000000000000" pitchFamily="50" charset="-128"/>
                <a:cs typeface="游ゴシック"/>
              </a:rPr>
              <a:t>兆円、燃料費</a:t>
            </a:r>
            <a:r>
              <a:rPr sz="2000" spc="-20" dirty="0">
                <a:latin typeface="BIZ UDPゴシック" panose="020B0400000000000000" pitchFamily="50" charset="-128"/>
                <a:ea typeface="BIZ UDPゴシック" panose="020B0400000000000000" pitchFamily="50" charset="-128"/>
                <a:cs typeface="游ゴシック"/>
              </a:rPr>
              <a:t>10</a:t>
            </a:r>
            <a:r>
              <a:rPr sz="2000" dirty="0">
                <a:latin typeface="BIZ UDPゴシック" panose="020B0400000000000000" pitchFamily="50" charset="-128"/>
                <a:ea typeface="BIZ UDPゴシック" panose="020B0400000000000000" pitchFamily="50" charset="-128"/>
                <a:cs typeface="游ゴシック"/>
              </a:rPr>
              <a:t>兆円以上</a:t>
            </a:r>
            <a:r>
              <a:rPr sz="2000" spc="-50" dirty="0">
                <a:latin typeface="BIZ UDPゴシック" panose="020B0400000000000000" pitchFamily="50" charset="-128"/>
                <a:ea typeface="BIZ UDPゴシック" panose="020B0400000000000000" pitchFamily="50" charset="-128"/>
                <a:cs typeface="游ゴシック"/>
              </a:rPr>
              <a:t>）</a:t>
            </a:r>
            <a:endParaRPr sz="2000" dirty="0">
              <a:latin typeface="BIZ UDPゴシック" panose="020B0400000000000000" pitchFamily="50" charset="-128"/>
              <a:ea typeface="BIZ UDPゴシック" panose="020B0400000000000000" pitchFamily="50" charset="-128"/>
              <a:cs typeface="游ゴシック"/>
            </a:endParaRPr>
          </a:p>
          <a:p>
            <a:pPr marL="354965" indent="-342265">
              <a:lnSpc>
                <a:spcPct val="100000"/>
              </a:lnSpc>
              <a:spcBef>
                <a:spcPts val="600"/>
              </a:spcBef>
              <a:buClr>
                <a:srgbClr val="A6A6A6"/>
              </a:buClr>
              <a:buFont typeface="Wingdings"/>
              <a:buChar char=""/>
              <a:tabLst>
                <a:tab pos="354965" algn="l"/>
              </a:tabLst>
            </a:pPr>
            <a:r>
              <a:rPr sz="2000" dirty="0">
                <a:latin typeface="BIZ UDPゴシック" panose="020B0400000000000000" pitchFamily="50" charset="-128"/>
                <a:ea typeface="BIZ UDPゴシック" panose="020B0400000000000000" pitchFamily="50" charset="-128"/>
                <a:cs typeface="游ゴシック"/>
              </a:rPr>
              <a:t>戦後、</a:t>
            </a:r>
            <a:r>
              <a:rPr sz="2000" spc="-20" dirty="0">
                <a:latin typeface="BIZ UDPゴシック" panose="020B0400000000000000" pitchFamily="50" charset="-128"/>
                <a:ea typeface="BIZ UDPゴシック" panose="020B0400000000000000" pitchFamily="50" charset="-128"/>
                <a:cs typeface="游ゴシック"/>
              </a:rPr>
              <a:t>50</a:t>
            </a:r>
            <a:r>
              <a:rPr sz="2000" dirty="0">
                <a:latin typeface="BIZ UDPゴシック" panose="020B0400000000000000" pitchFamily="50" charset="-128"/>
                <a:ea typeface="BIZ UDPゴシック" panose="020B0400000000000000" pitchFamily="50" charset="-128"/>
                <a:cs typeface="游ゴシック"/>
              </a:rPr>
              <a:t>年間に</a:t>
            </a:r>
            <a:r>
              <a:rPr sz="2000" spc="-10" dirty="0">
                <a:latin typeface="BIZ UDPゴシック" panose="020B0400000000000000" pitchFamily="50" charset="-128"/>
                <a:ea typeface="BIZ UDPゴシック" panose="020B0400000000000000" pitchFamily="50" charset="-128"/>
                <a:cs typeface="游ゴシック"/>
              </a:rPr>
              <a:t>26,000</a:t>
            </a:r>
            <a:r>
              <a:rPr sz="2000" dirty="0">
                <a:latin typeface="BIZ UDPゴシック" panose="020B0400000000000000" pitchFamily="50" charset="-128"/>
                <a:ea typeface="BIZ UDPゴシック" panose="020B0400000000000000" pitchFamily="50" charset="-128"/>
                <a:cs typeface="游ゴシック"/>
              </a:rPr>
              <a:t>万</a:t>
            </a:r>
            <a:r>
              <a:rPr sz="2000" spc="-20" dirty="0">
                <a:latin typeface="BIZ UDPゴシック" panose="020B0400000000000000" pitchFamily="50" charset="-128"/>
                <a:ea typeface="BIZ UDPゴシック" panose="020B0400000000000000" pitchFamily="50" charset="-128"/>
                <a:cs typeface="游ゴシック"/>
              </a:rPr>
              <a:t>kW</a:t>
            </a:r>
            <a:r>
              <a:rPr sz="2000" spc="-10" dirty="0">
                <a:latin typeface="BIZ UDPゴシック" panose="020B0400000000000000" pitchFamily="50" charset="-128"/>
                <a:ea typeface="BIZ UDPゴシック" panose="020B0400000000000000" pitchFamily="50" charset="-128"/>
                <a:cs typeface="游ゴシック"/>
              </a:rPr>
              <a:t>の電源を建設</a:t>
            </a:r>
            <a:endParaRPr sz="2000" dirty="0">
              <a:latin typeface="BIZ UDPゴシック" panose="020B0400000000000000" pitchFamily="50" charset="-128"/>
              <a:ea typeface="BIZ UDPゴシック" panose="020B0400000000000000" pitchFamily="50" charset="-128"/>
              <a:cs typeface="游ゴシック"/>
            </a:endParaRPr>
          </a:p>
          <a:p>
            <a:pPr marL="354965" indent="-342265">
              <a:lnSpc>
                <a:spcPct val="100000"/>
              </a:lnSpc>
              <a:spcBef>
                <a:spcPts val="600"/>
              </a:spcBef>
              <a:buClr>
                <a:srgbClr val="A6A6A6"/>
              </a:buClr>
              <a:buFont typeface="Wingdings"/>
              <a:buChar char=""/>
              <a:tabLst>
                <a:tab pos="354965" algn="l"/>
              </a:tabLst>
            </a:pPr>
            <a:r>
              <a:rPr sz="2000" dirty="0">
                <a:latin typeface="BIZ UDPゴシック" panose="020B0400000000000000" pitchFamily="50" charset="-128"/>
                <a:ea typeface="BIZ UDPゴシック" panose="020B0400000000000000" pitchFamily="50" charset="-128"/>
                <a:cs typeface="游ゴシック"/>
              </a:rPr>
              <a:t>現在約</a:t>
            </a:r>
            <a:r>
              <a:rPr sz="2000" spc="-10" dirty="0">
                <a:latin typeface="BIZ UDPゴシック" panose="020B0400000000000000" pitchFamily="50" charset="-128"/>
                <a:ea typeface="BIZ UDPゴシック" panose="020B0400000000000000" pitchFamily="50" charset="-128"/>
                <a:cs typeface="游ゴシック"/>
              </a:rPr>
              <a:t>73</a:t>
            </a:r>
            <a:r>
              <a:rPr sz="2000" spc="-5" dirty="0">
                <a:latin typeface="BIZ UDPゴシック" panose="020B0400000000000000" pitchFamily="50" charset="-128"/>
                <a:ea typeface="BIZ UDPゴシック" panose="020B0400000000000000" pitchFamily="50" charset="-128"/>
                <a:cs typeface="游ゴシック"/>
              </a:rPr>
              <a:t>%を⽕⼒発電所に依存しており、</a:t>
            </a:r>
            <a:r>
              <a:rPr sz="2000" spc="-20" dirty="0">
                <a:latin typeface="BIZ UDPゴシック" panose="020B0400000000000000" pitchFamily="50" charset="-128"/>
                <a:ea typeface="BIZ UDPゴシック" panose="020B0400000000000000" pitchFamily="50" charset="-128"/>
                <a:cs typeface="游ゴシック"/>
              </a:rPr>
              <a:t>2050</a:t>
            </a:r>
            <a:r>
              <a:rPr sz="2000" spc="-5" dirty="0">
                <a:latin typeface="BIZ UDPゴシック" panose="020B0400000000000000" pitchFamily="50" charset="-128"/>
                <a:ea typeface="BIZ UDPゴシック" panose="020B0400000000000000" pitchFamily="50" charset="-128"/>
                <a:cs typeface="游ゴシック"/>
              </a:rPr>
              <a:t>年までにこの転換を図らねばならない</a:t>
            </a:r>
            <a:endParaRPr sz="2000" dirty="0">
              <a:latin typeface="BIZ UDPゴシック" panose="020B0400000000000000" pitchFamily="50" charset="-128"/>
              <a:ea typeface="BIZ UDPゴシック" panose="020B0400000000000000" pitchFamily="50" charset="-128"/>
              <a:cs typeface="游ゴシック"/>
            </a:endParaRPr>
          </a:p>
        </p:txBody>
      </p:sp>
      <p:grpSp>
        <p:nvGrpSpPr>
          <p:cNvPr id="65" name="object 65"/>
          <p:cNvGrpSpPr/>
          <p:nvPr/>
        </p:nvGrpSpPr>
        <p:grpSpPr>
          <a:xfrm>
            <a:off x="1722188" y="4918737"/>
            <a:ext cx="569595" cy="372745"/>
            <a:chOff x="1722188" y="4918737"/>
            <a:chExt cx="569595" cy="372745"/>
          </a:xfrm>
        </p:grpSpPr>
        <p:sp>
          <p:nvSpPr>
            <p:cNvPr id="66" name="object 66"/>
            <p:cNvSpPr/>
            <p:nvPr/>
          </p:nvSpPr>
          <p:spPr>
            <a:xfrm>
              <a:off x="1728538" y="4925087"/>
              <a:ext cx="556895" cy="360045"/>
            </a:xfrm>
            <a:custGeom>
              <a:avLst/>
              <a:gdLst/>
              <a:ahLst/>
              <a:cxnLst/>
              <a:rect l="l" t="t" r="r" b="b"/>
              <a:pathLst>
                <a:path w="556894" h="360045">
                  <a:moveTo>
                    <a:pt x="556821" y="0"/>
                  </a:moveTo>
                  <a:lnTo>
                    <a:pt x="0" y="0"/>
                  </a:lnTo>
                  <a:lnTo>
                    <a:pt x="0" y="359465"/>
                  </a:lnTo>
                  <a:lnTo>
                    <a:pt x="556821" y="359465"/>
                  </a:lnTo>
                  <a:lnTo>
                    <a:pt x="556821" y="0"/>
                  </a:lnTo>
                  <a:close/>
                </a:path>
              </a:pathLst>
            </a:custGeom>
            <a:solidFill>
              <a:srgbClr val="FFFFFF"/>
            </a:solidFill>
          </p:spPr>
          <p:txBody>
            <a:bodyPr wrap="square" lIns="0" tIns="0" rIns="0" bIns="0" rtlCol="0"/>
            <a:lstStyle/>
            <a:p>
              <a:endParaRPr/>
            </a:p>
          </p:txBody>
        </p:sp>
        <p:sp>
          <p:nvSpPr>
            <p:cNvPr id="67" name="object 67"/>
            <p:cNvSpPr/>
            <p:nvPr/>
          </p:nvSpPr>
          <p:spPr>
            <a:xfrm>
              <a:off x="1728538" y="4925087"/>
              <a:ext cx="556895" cy="360045"/>
            </a:xfrm>
            <a:custGeom>
              <a:avLst/>
              <a:gdLst/>
              <a:ahLst/>
              <a:cxnLst/>
              <a:rect l="l" t="t" r="r" b="b"/>
              <a:pathLst>
                <a:path w="556894" h="360045">
                  <a:moveTo>
                    <a:pt x="0" y="0"/>
                  </a:moveTo>
                  <a:lnTo>
                    <a:pt x="556822" y="0"/>
                  </a:lnTo>
                  <a:lnTo>
                    <a:pt x="556822" y="359466"/>
                  </a:lnTo>
                  <a:lnTo>
                    <a:pt x="0" y="359466"/>
                  </a:lnTo>
                  <a:lnTo>
                    <a:pt x="0" y="0"/>
                  </a:lnTo>
                  <a:close/>
                </a:path>
              </a:pathLst>
            </a:custGeom>
            <a:ln w="12700">
              <a:solidFill>
                <a:srgbClr val="000000"/>
              </a:solidFill>
            </a:ln>
          </p:spPr>
          <p:txBody>
            <a:bodyPr wrap="square" lIns="0" tIns="0" rIns="0" bIns="0" rtlCol="0"/>
            <a:lstStyle/>
            <a:p>
              <a:endParaRPr/>
            </a:p>
          </p:txBody>
        </p:sp>
      </p:grpSp>
      <p:sp>
        <p:nvSpPr>
          <p:cNvPr id="68" name="object 68"/>
          <p:cNvSpPr txBox="1"/>
          <p:nvPr/>
        </p:nvSpPr>
        <p:spPr>
          <a:xfrm>
            <a:off x="1750127" y="4934711"/>
            <a:ext cx="5588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40458C"/>
                </a:solidFill>
                <a:latin typeface="SimSun"/>
                <a:cs typeface="SimSun"/>
              </a:rPr>
              <a:t>黒部ダム</a:t>
            </a:r>
            <a:endParaRPr sz="1100">
              <a:latin typeface="SimSun"/>
              <a:cs typeface="SimSun"/>
            </a:endParaRPr>
          </a:p>
        </p:txBody>
      </p:sp>
      <p:sp>
        <p:nvSpPr>
          <p:cNvPr id="69" name="object 69"/>
          <p:cNvSpPr txBox="1"/>
          <p:nvPr/>
        </p:nvSpPr>
        <p:spPr>
          <a:xfrm>
            <a:off x="1750127" y="5099303"/>
            <a:ext cx="543560" cy="193040"/>
          </a:xfrm>
          <a:prstGeom prst="rect">
            <a:avLst/>
          </a:prstGeom>
        </p:spPr>
        <p:txBody>
          <a:bodyPr vert="horz" wrap="square" lIns="0" tIns="12700" rIns="0" bIns="0" rtlCol="0">
            <a:spAutoFit/>
          </a:bodyPr>
          <a:lstStyle/>
          <a:p>
            <a:pPr marL="12700">
              <a:lnSpc>
                <a:spcPct val="100000"/>
              </a:lnSpc>
              <a:spcBef>
                <a:spcPts val="100"/>
              </a:spcBef>
            </a:pPr>
            <a:r>
              <a:rPr sz="1100" spc="130" dirty="0">
                <a:solidFill>
                  <a:srgbClr val="40458C"/>
                </a:solidFill>
                <a:latin typeface="SimSun"/>
                <a:cs typeface="SimSun"/>
              </a:rPr>
              <a:t>9</a:t>
            </a:r>
            <a:r>
              <a:rPr sz="1100" spc="-50" dirty="0">
                <a:solidFill>
                  <a:srgbClr val="40458C"/>
                </a:solidFill>
                <a:latin typeface="SimSun"/>
                <a:cs typeface="SimSun"/>
              </a:rPr>
              <a:t>億</a:t>
            </a:r>
            <a:r>
              <a:rPr sz="1100" spc="200" dirty="0">
                <a:solidFill>
                  <a:srgbClr val="40458C"/>
                </a:solidFill>
                <a:latin typeface="SimSun"/>
                <a:cs typeface="SimSun"/>
              </a:rPr>
              <a:t>kWh</a:t>
            </a:r>
            <a:endParaRPr sz="1100">
              <a:latin typeface="SimSun"/>
              <a:cs typeface="SimSun"/>
            </a:endParaRPr>
          </a:p>
        </p:txBody>
      </p:sp>
      <p:sp>
        <p:nvSpPr>
          <p:cNvPr id="70" name="object 70"/>
          <p:cNvSpPr/>
          <p:nvPr/>
        </p:nvSpPr>
        <p:spPr>
          <a:xfrm>
            <a:off x="3398592" y="3660413"/>
            <a:ext cx="860425" cy="392430"/>
          </a:xfrm>
          <a:custGeom>
            <a:avLst/>
            <a:gdLst/>
            <a:ahLst/>
            <a:cxnLst/>
            <a:rect l="l" t="t" r="r" b="b"/>
            <a:pathLst>
              <a:path w="860425" h="392429">
                <a:moveTo>
                  <a:pt x="0" y="0"/>
                </a:moveTo>
                <a:lnTo>
                  <a:pt x="860044" y="0"/>
                </a:lnTo>
                <a:lnTo>
                  <a:pt x="860044" y="392413"/>
                </a:lnTo>
                <a:lnTo>
                  <a:pt x="0" y="392413"/>
                </a:lnTo>
                <a:lnTo>
                  <a:pt x="0" y="0"/>
                </a:lnTo>
                <a:close/>
              </a:path>
            </a:pathLst>
          </a:custGeom>
          <a:ln w="12700">
            <a:solidFill>
              <a:srgbClr val="000000"/>
            </a:solidFill>
          </a:ln>
        </p:spPr>
        <p:txBody>
          <a:bodyPr wrap="square" lIns="0" tIns="0" rIns="0" bIns="0" rtlCol="0"/>
          <a:lstStyle/>
          <a:p>
            <a:endParaRPr/>
          </a:p>
        </p:txBody>
      </p:sp>
      <p:sp>
        <p:nvSpPr>
          <p:cNvPr id="71" name="object 71"/>
          <p:cNvSpPr txBox="1"/>
          <p:nvPr/>
        </p:nvSpPr>
        <p:spPr>
          <a:xfrm>
            <a:off x="3420182" y="3669792"/>
            <a:ext cx="786130" cy="358140"/>
          </a:xfrm>
          <a:prstGeom prst="rect">
            <a:avLst/>
          </a:prstGeom>
        </p:spPr>
        <p:txBody>
          <a:bodyPr vert="horz" wrap="square" lIns="0" tIns="20320" rIns="0" bIns="0" rtlCol="0">
            <a:spAutoFit/>
          </a:bodyPr>
          <a:lstStyle/>
          <a:p>
            <a:pPr marL="12700" marR="5080">
              <a:lnSpc>
                <a:spcPts val="1300"/>
              </a:lnSpc>
              <a:spcBef>
                <a:spcPts val="160"/>
              </a:spcBef>
            </a:pPr>
            <a:r>
              <a:rPr sz="1100" spc="-50" dirty="0">
                <a:solidFill>
                  <a:srgbClr val="40458C"/>
                </a:solidFill>
                <a:latin typeface="SimSun"/>
                <a:cs typeface="SimSun"/>
              </a:rPr>
              <a:t>福島第二</a:t>
            </a:r>
            <a:r>
              <a:rPr sz="1100" spc="130" dirty="0">
                <a:solidFill>
                  <a:srgbClr val="40458C"/>
                </a:solidFill>
                <a:latin typeface="SimSun"/>
                <a:cs typeface="SimSun"/>
              </a:rPr>
              <a:t>1</a:t>
            </a:r>
            <a:r>
              <a:rPr sz="1100" spc="-50" dirty="0">
                <a:solidFill>
                  <a:srgbClr val="40458C"/>
                </a:solidFill>
                <a:latin typeface="SimSun"/>
                <a:cs typeface="SimSun"/>
              </a:rPr>
              <a:t>号 </a:t>
            </a:r>
            <a:r>
              <a:rPr sz="1100" spc="130" dirty="0">
                <a:solidFill>
                  <a:srgbClr val="40458C"/>
                </a:solidFill>
                <a:latin typeface="SimSun"/>
                <a:cs typeface="SimSun"/>
              </a:rPr>
              <a:t>77</a:t>
            </a:r>
            <a:r>
              <a:rPr sz="1100" spc="-50" dirty="0">
                <a:solidFill>
                  <a:srgbClr val="40458C"/>
                </a:solidFill>
                <a:latin typeface="SimSun"/>
                <a:cs typeface="SimSun"/>
              </a:rPr>
              <a:t>億</a:t>
            </a:r>
            <a:r>
              <a:rPr sz="1100" spc="200" dirty="0">
                <a:solidFill>
                  <a:srgbClr val="40458C"/>
                </a:solidFill>
                <a:latin typeface="SimSun"/>
                <a:cs typeface="SimSun"/>
              </a:rPr>
              <a:t>kWh</a:t>
            </a:r>
            <a:endParaRPr sz="1100">
              <a:latin typeface="SimSun"/>
              <a:cs typeface="SimSun"/>
            </a:endParaRPr>
          </a:p>
        </p:txBody>
      </p:sp>
      <p:sp>
        <p:nvSpPr>
          <p:cNvPr id="72" name="object 72"/>
          <p:cNvSpPr/>
          <p:nvPr/>
        </p:nvSpPr>
        <p:spPr>
          <a:xfrm>
            <a:off x="2006949" y="4052826"/>
            <a:ext cx="761365" cy="508000"/>
          </a:xfrm>
          <a:custGeom>
            <a:avLst/>
            <a:gdLst/>
            <a:ahLst/>
            <a:cxnLst/>
            <a:rect l="l" t="t" r="r" b="b"/>
            <a:pathLst>
              <a:path w="761364" h="508000">
                <a:moveTo>
                  <a:pt x="0" y="0"/>
                </a:moveTo>
                <a:lnTo>
                  <a:pt x="760932" y="0"/>
                </a:lnTo>
                <a:lnTo>
                  <a:pt x="760932" y="507483"/>
                </a:lnTo>
                <a:lnTo>
                  <a:pt x="0" y="507483"/>
                </a:lnTo>
                <a:lnTo>
                  <a:pt x="0" y="0"/>
                </a:lnTo>
                <a:close/>
              </a:path>
            </a:pathLst>
          </a:custGeom>
          <a:ln w="12700">
            <a:solidFill>
              <a:srgbClr val="000000"/>
            </a:solidFill>
          </a:ln>
        </p:spPr>
        <p:txBody>
          <a:bodyPr wrap="square" lIns="0" tIns="0" rIns="0" bIns="0" rtlCol="0"/>
          <a:lstStyle/>
          <a:p>
            <a:endParaRPr/>
          </a:p>
        </p:txBody>
      </p:sp>
      <p:sp>
        <p:nvSpPr>
          <p:cNvPr id="73" name="object 73"/>
          <p:cNvSpPr txBox="1"/>
          <p:nvPr/>
        </p:nvSpPr>
        <p:spPr>
          <a:xfrm>
            <a:off x="2028538" y="4062984"/>
            <a:ext cx="5588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40458C"/>
                </a:solidFill>
                <a:latin typeface="SimSun"/>
                <a:cs typeface="SimSun"/>
              </a:rPr>
              <a:t>美浜１号</a:t>
            </a:r>
            <a:endParaRPr sz="1100">
              <a:latin typeface="SimSun"/>
              <a:cs typeface="SimSun"/>
            </a:endParaRPr>
          </a:p>
        </p:txBody>
      </p:sp>
      <p:sp>
        <p:nvSpPr>
          <p:cNvPr id="74" name="object 74"/>
          <p:cNvSpPr txBox="1"/>
          <p:nvPr/>
        </p:nvSpPr>
        <p:spPr>
          <a:xfrm>
            <a:off x="2028538" y="4227576"/>
            <a:ext cx="78613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40458C"/>
                </a:solidFill>
                <a:latin typeface="SimSun"/>
                <a:cs typeface="SimSun"/>
              </a:rPr>
              <a:t>福島第一</a:t>
            </a:r>
            <a:r>
              <a:rPr sz="1100" spc="130" dirty="0">
                <a:solidFill>
                  <a:srgbClr val="40458C"/>
                </a:solidFill>
                <a:latin typeface="SimSun"/>
                <a:cs typeface="SimSun"/>
              </a:rPr>
              <a:t>1</a:t>
            </a:r>
            <a:r>
              <a:rPr sz="1100" spc="-50" dirty="0">
                <a:solidFill>
                  <a:srgbClr val="40458C"/>
                </a:solidFill>
                <a:latin typeface="SimSun"/>
                <a:cs typeface="SimSun"/>
              </a:rPr>
              <a:t>号</a:t>
            </a:r>
            <a:endParaRPr sz="1100">
              <a:latin typeface="SimSun"/>
              <a:cs typeface="SimSun"/>
            </a:endParaRPr>
          </a:p>
        </p:txBody>
      </p:sp>
      <p:sp>
        <p:nvSpPr>
          <p:cNvPr id="75" name="object 75"/>
          <p:cNvSpPr txBox="1"/>
          <p:nvPr/>
        </p:nvSpPr>
        <p:spPr>
          <a:xfrm>
            <a:off x="2028538" y="4379976"/>
            <a:ext cx="631190" cy="193040"/>
          </a:xfrm>
          <a:prstGeom prst="rect">
            <a:avLst/>
          </a:prstGeom>
        </p:spPr>
        <p:txBody>
          <a:bodyPr vert="horz" wrap="square" lIns="0" tIns="12700" rIns="0" bIns="0" rtlCol="0">
            <a:spAutoFit/>
          </a:bodyPr>
          <a:lstStyle/>
          <a:p>
            <a:pPr marL="12700">
              <a:lnSpc>
                <a:spcPct val="100000"/>
              </a:lnSpc>
              <a:spcBef>
                <a:spcPts val="100"/>
              </a:spcBef>
            </a:pPr>
            <a:r>
              <a:rPr sz="1100" spc="130" dirty="0">
                <a:solidFill>
                  <a:srgbClr val="40458C"/>
                </a:solidFill>
                <a:latin typeface="SimSun"/>
                <a:cs typeface="SimSun"/>
              </a:rPr>
              <a:t>28</a:t>
            </a:r>
            <a:r>
              <a:rPr sz="1100" spc="-50" dirty="0">
                <a:solidFill>
                  <a:srgbClr val="40458C"/>
                </a:solidFill>
                <a:latin typeface="SimSun"/>
                <a:cs typeface="SimSun"/>
              </a:rPr>
              <a:t>億</a:t>
            </a:r>
            <a:r>
              <a:rPr sz="1100" spc="200" dirty="0">
                <a:solidFill>
                  <a:srgbClr val="40458C"/>
                </a:solidFill>
                <a:latin typeface="SimSun"/>
                <a:cs typeface="SimSun"/>
              </a:rPr>
              <a:t>kWh</a:t>
            </a:r>
            <a:endParaRPr sz="1100">
              <a:latin typeface="SimSun"/>
              <a:cs typeface="SimSun"/>
            </a:endParaRPr>
          </a:p>
        </p:txBody>
      </p:sp>
      <p:sp>
        <p:nvSpPr>
          <p:cNvPr id="76" name="object 76"/>
          <p:cNvSpPr/>
          <p:nvPr/>
        </p:nvSpPr>
        <p:spPr>
          <a:xfrm>
            <a:off x="4179124" y="3197586"/>
            <a:ext cx="860425" cy="392430"/>
          </a:xfrm>
          <a:custGeom>
            <a:avLst/>
            <a:gdLst/>
            <a:ahLst/>
            <a:cxnLst/>
            <a:rect l="l" t="t" r="r" b="b"/>
            <a:pathLst>
              <a:path w="860425" h="392429">
                <a:moveTo>
                  <a:pt x="0" y="0"/>
                </a:moveTo>
                <a:lnTo>
                  <a:pt x="860042" y="0"/>
                </a:lnTo>
                <a:lnTo>
                  <a:pt x="860042" y="392413"/>
                </a:lnTo>
                <a:lnTo>
                  <a:pt x="0" y="392413"/>
                </a:lnTo>
                <a:lnTo>
                  <a:pt x="0" y="0"/>
                </a:lnTo>
                <a:close/>
              </a:path>
            </a:pathLst>
          </a:custGeom>
          <a:ln w="12700">
            <a:solidFill>
              <a:srgbClr val="000000"/>
            </a:solidFill>
          </a:ln>
        </p:spPr>
        <p:txBody>
          <a:bodyPr wrap="square" lIns="0" tIns="0" rIns="0" bIns="0" rtlCol="0"/>
          <a:lstStyle/>
          <a:p>
            <a:endParaRPr/>
          </a:p>
        </p:txBody>
      </p:sp>
      <p:sp>
        <p:nvSpPr>
          <p:cNvPr id="77" name="object 77"/>
          <p:cNvSpPr txBox="1"/>
          <p:nvPr/>
        </p:nvSpPr>
        <p:spPr>
          <a:xfrm>
            <a:off x="4200712" y="3206496"/>
            <a:ext cx="773430" cy="345440"/>
          </a:xfrm>
          <a:prstGeom prst="rect">
            <a:avLst/>
          </a:prstGeom>
        </p:spPr>
        <p:txBody>
          <a:bodyPr vert="horz" wrap="square" lIns="0" tIns="30480" rIns="0" bIns="0" rtlCol="0">
            <a:spAutoFit/>
          </a:bodyPr>
          <a:lstStyle/>
          <a:p>
            <a:pPr marL="12700" marR="5080">
              <a:lnSpc>
                <a:spcPts val="1200"/>
              </a:lnSpc>
              <a:spcBef>
                <a:spcPts val="240"/>
              </a:spcBef>
            </a:pPr>
            <a:r>
              <a:rPr sz="1100" spc="-55" dirty="0">
                <a:solidFill>
                  <a:srgbClr val="40458C"/>
                </a:solidFill>
                <a:latin typeface="游ゴシック"/>
                <a:cs typeface="游ゴシック"/>
              </a:rPr>
              <a:t>柏崎刈⽻</a:t>
            </a:r>
            <a:r>
              <a:rPr sz="1100" spc="-40" dirty="0">
                <a:solidFill>
                  <a:srgbClr val="40458C"/>
                </a:solidFill>
                <a:latin typeface="游ゴシック"/>
                <a:cs typeface="游ゴシック"/>
              </a:rPr>
              <a:t>1</a:t>
            </a:r>
            <a:r>
              <a:rPr sz="1100" spc="-50" dirty="0">
                <a:solidFill>
                  <a:srgbClr val="40458C"/>
                </a:solidFill>
                <a:latin typeface="游ゴシック"/>
                <a:cs typeface="游ゴシック"/>
              </a:rPr>
              <a:t>号 </a:t>
            </a:r>
            <a:r>
              <a:rPr sz="1100" spc="-40" dirty="0">
                <a:solidFill>
                  <a:srgbClr val="40458C"/>
                </a:solidFill>
                <a:latin typeface="游ゴシック"/>
                <a:cs typeface="游ゴシック"/>
              </a:rPr>
              <a:t>77</a:t>
            </a:r>
            <a:r>
              <a:rPr sz="1100" spc="-50" dirty="0">
                <a:solidFill>
                  <a:srgbClr val="40458C"/>
                </a:solidFill>
                <a:latin typeface="游ゴシック"/>
                <a:cs typeface="游ゴシック"/>
              </a:rPr>
              <a:t>億</a:t>
            </a:r>
            <a:r>
              <a:rPr sz="1100" spc="-25" dirty="0">
                <a:solidFill>
                  <a:srgbClr val="40458C"/>
                </a:solidFill>
                <a:latin typeface="游ゴシック"/>
                <a:cs typeface="游ゴシック"/>
              </a:rPr>
              <a:t>kWh</a:t>
            </a:r>
            <a:endParaRPr sz="1100">
              <a:latin typeface="游ゴシック"/>
              <a:cs typeface="游ゴシック"/>
            </a:endParaRPr>
          </a:p>
        </p:txBody>
      </p:sp>
      <p:sp>
        <p:nvSpPr>
          <p:cNvPr id="78" name="object 78"/>
          <p:cNvSpPr/>
          <p:nvPr/>
        </p:nvSpPr>
        <p:spPr>
          <a:xfrm>
            <a:off x="5909431" y="2478988"/>
            <a:ext cx="749300" cy="360045"/>
          </a:xfrm>
          <a:custGeom>
            <a:avLst/>
            <a:gdLst/>
            <a:ahLst/>
            <a:cxnLst/>
            <a:rect l="l" t="t" r="r" b="b"/>
            <a:pathLst>
              <a:path w="749300" h="360044">
                <a:moveTo>
                  <a:pt x="0" y="0"/>
                </a:moveTo>
                <a:lnTo>
                  <a:pt x="749185" y="0"/>
                </a:lnTo>
                <a:lnTo>
                  <a:pt x="749185" y="359466"/>
                </a:lnTo>
                <a:lnTo>
                  <a:pt x="0" y="359466"/>
                </a:lnTo>
                <a:lnTo>
                  <a:pt x="0" y="0"/>
                </a:lnTo>
                <a:close/>
              </a:path>
            </a:pathLst>
          </a:custGeom>
          <a:ln w="12700">
            <a:solidFill>
              <a:srgbClr val="000000"/>
            </a:solidFill>
          </a:ln>
        </p:spPr>
        <p:txBody>
          <a:bodyPr wrap="square" lIns="0" tIns="0" rIns="0" bIns="0" rtlCol="0"/>
          <a:lstStyle/>
          <a:p>
            <a:endParaRPr/>
          </a:p>
        </p:txBody>
      </p:sp>
      <p:sp>
        <p:nvSpPr>
          <p:cNvPr id="79" name="object 79"/>
          <p:cNvSpPr txBox="1"/>
          <p:nvPr/>
        </p:nvSpPr>
        <p:spPr>
          <a:xfrm>
            <a:off x="5931020" y="2487167"/>
            <a:ext cx="773430" cy="193040"/>
          </a:xfrm>
          <a:prstGeom prst="rect">
            <a:avLst/>
          </a:prstGeom>
        </p:spPr>
        <p:txBody>
          <a:bodyPr vert="horz" wrap="square" lIns="0" tIns="12700" rIns="0" bIns="0" rtlCol="0">
            <a:spAutoFit/>
          </a:bodyPr>
          <a:lstStyle/>
          <a:p>
            <a:pPr marL="12700">
              <a:lnSpc>
                <a:spcPct val="100000"/>
              </a:lnSpc>
              <a:spcBef>
                <a:spcPts val="100"/>
              </a:spcBef>
            </a:pPr>
            <a:r>
              <a:rPr sz="1100" spc="-55" dirty="0">
                <a:solidFill>
                  <a:srgbClr val="40458C"/>
                </a:solidFill>
                <a:latin typeface="游ゴシック"/>
                <a:cs typeface="游ゴシック"/>
              </a:rPr>
              <a:t>柏崎刈⽻</a:t>
            </a:r>
            <a:r>
              <a:rPr sz="1100" spc="-40" dirty="0">
                <a:solidFill>
                  <a:srgbClr val="40458C"/>
                </a:solidFill>
                <a:latin typeface="游ゴシック"/>
                <a:cs typeface="游ゴシック"/>
              </a:rPr>
              <a:t>6</a:t>
            </a:r>
            <a:r>
              <a:rPr sz="1100" spc="-50" dirty="0">
                <a:solidFill>
                  <a:srgbClr val="40458C"/>
                </a:solidFill>
                <a:latin typeface="游ゴシック"/>
                <a:cs typeface="游ゴシック"/>
              </a:rPr>
              <a:t>号</a:t>
            </a:r>
            <a:endParaRPr sz="1100">
              <a:latin typeface="游ゴシック"/>
              <a:cs typeface="游ゴシック"/>
            </a:endParaRPr>
          </a:p>
        </p:txBody>
      </p:sp>
      <p:sp>
        <p:nvSpPr>
          <p:cNvPr id="80" name="object 80"/>
          <p:cNvSpPr txBox="1"/>
          <p:nvPr/>
        </p:nvSpPr>
        <p:spPr>
          <a:xfrm>
            <a:off x="5931020" y="2639567"/>
            <a:ext cx="582930"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40458C"/>
                </a:solidFill>
                <a:latin typeface="游ゴシック"/>
                <a:cs typeface="游ゴシック"/>
              </a:rPr>
              <a:t>95</a:t>
            </a:r>
            <a:r>
              <a:rPr sz="1100" spc="-50" dirty="0">
                <a:solidFill>
                  <a:srgbClr val="40458C"/>
                </a:solidFill>
                <a:latin typeface="游ゴシック"/>
                <a:cs typeface="游ゴシック"/>
              </a:rPr>
              <a:t>億</a:t>
            </a:r>
            <a:r>
              <a:rPr sz="1100" spc="-25" dirty="0">
                <a:solidFill>
                  <a:srgbClr val="40458C"/>
                </a:solidFill>
                <a:latin typeface="游ゴシック"/>
                <a:cs typeface="游ゴシック"/>
              </a:rPr>
              <a:t>kWh</a:t>
            </a:r>
            <a:endParaRPr sz="1100">
              <a:latin typeface="游ゴシック"/>
              <a:cs typeface="游ゴシック"/>
            </a:endParaRPr>
          </a:p>
        </p:txBody>
      </p:sp>
      <p:grpSp>
        <p:nvGrpSpPr>
          <p:cNvPr id="81" name="object 81"/>
          <p:cNvGrpSpPr/>
          <p:nvPr/>
        </p:nvGrpSpPr>
        <p:grpSpPr>
          <a:xfrm>
            <a:off x="10866339" y="3192824"/>
            <a:ext cx="260350" cy="2430145"/>
            <a:chOff x="10866339" y="3192824"/>
            <a:chExt cx="260350" cy="2430145"/>
          </a:xfrm>
        </p:grpSpPr>
        <p:sp>
          <p:nvSpPr>
            <p:cNvPr id="82" name="object 82"/>
            <p:cNvSpPr/>
            <p:nvPr/>
          </p:nvSpPr>
          <p:spPr>
            <a:xfrm>
              <a:off x="10871102" y="3197586"/>
              <a:ext cx="250825" cy="2420620"/>
            </a:xfrm>
            <a:custGeom>
              <a:avLst/>
              <a:gdLst/>
              <a:ahLst/>
              <a:cxnLst/>
              <a:rect l="l" t="t" r="r" b="b"/>
              <a:pathLst>
                <a:path w="250825" h="2420620">
                  <a:moveTo>
                    <a:pt x="0" y="0"/>
                  </a:moveTo>
                  <a:lnTo>
                    <a:pt x="0" y="2420497"/>
                  </a:lnTo>
                  <a:lnTo>
                    <a:pt x="48781" y="2418855"/>
                  </a:lnTo>
                  <a:lnTo>
                    <a:pt x="88616" y="2414379"/>
                  </a:lnTo>
                  <a:lnTo>
                    <a:pt x="115474" y="2407741"/>
                  </a:lnTo>
                  <a:lnTo>
                    <a:pt x="125323" y="2399611"/>
                  </a:lnTo>
                  <a:lnTo>
                    <a:pt x="125323" y="1231134"/>
                  </a:lnTo>
                  <a:lnTo>
                    <a:pt x="135172" y="1223004"/>
                  </a:lnTo>
                  <a:lnTo>
                    <a:pt x="162029" y="1216365"/>
                  </a:lnTo>
                  <a:lnTo>
                    <a:pt x="201865" y="1211890"/>
                  </a:lnTo>
                  <a:lnTo>
                    <a:pt x="250647" y="1210249"/>
                  </a:lnTo>
                  <a:lnTo>
                    <a:pt x="201865" y="1208607"/>
                  </a:lnTo>
                  <a:lnTo>
                    <a:pt x="162029" y="1204131"/>
                  </a:lnTo>
                  <a:lnTo>
                    <a:pt x="135172" y="1197492"/>
                  </a:lnTo>
                  <a:lnTo>
                    <a:pt x="125323" y="1189362"/>
                  </a:lnTo>
                  <a:lnTo>
                    <a:pt x="125323" y="20885"/>
                  </a:lnTo>
                  <a:lnTo>
                    <a:pt x="115474" y="12755"/>
                  </a:lnTo>
                  <a:lnTo>
                    <a:pt x="88616" y="6117"/>
                  </a:lnTo>
                  <a:lnTo>
                    <a:pt x="48781" y="1641"/>
                  </a:lnTo>
                  <a:lnTo>
                    <a:pt x="0" y="0"/>
                  </a:lnTo>
                  <a:close/>
                </a:path>
              </a:pathLst>
            </a:custGeom>
            <a:solidFill>
              <a:srgbClr val="FFADFF"/>
            </a:solidFill>
          </p:spPr>
          <p:txBody>
            <a:bodyPr wrap="square" lIns="0" tIns="0" rIns="0" bIns="0" rtlCol="0"/>
            <a:lstStyle/>
            <a:p>
              <a:endParaRPr/>
            </a:p>
          </p:txBody>
        </p:sp>
        <p:sp>
          <p:nvSpPr>
            <p:cNvPr id="83" name="object 83"/>
            <p:cNvSpPr/>
            <p:nvPr/>
          </p:nvSpPr>
          <p:spPr>
            <a:xfrm>
              <a:off x="10871102" y="3197586"/>
              <a:ext cx="250825" cy="2420620"/>
            </a:xfrm>
            <a:custGeom>
              <a:avLst/>
              <a:gdLst/>
              <a:ahLst/>
              <a:cxnLst/>
              <a:rect l="l" t="t" r="r" b="b"/>
              <a:pathLst>
                <a:path w="250825" h="2420620">
                  <a:moveTo>
                    <a:pt x="0" y="0"/>
                  </a:moveTo>
                  <a:lnTo>
                    <a:pt x="48781" y="1641"/>
                  </a:lnTo>
                  <a:lnTo>
                    <a:pt x="88617" y="6117"/>
                  </a:lnTo>
                  <a:lnTo>
                    <a:pt x="115475" y="12755"/>
                  </a:lnTo>
                  <a:lnTo>
                    <a:pt x="125323" y="20885"/>
                  </a:lnTo>
                  <a:lnTo>
                    <a:pt x="125323" y="1189363"/>
                  </a:lnTo>
                  <a:lnTo>
                    <a:pt x="135172" y="1197492"/>
                  </a:lnTo>
                  <a:lnTo>
                    <a:pt x="162030" y="1204131"/>
                  </a:lnTo>
                  <a:lnTo>
                    <a:pt x="201865" y="1208607"/>
                  </a:lnTo>
                  <a:lnTo>
                    <a:pt x="250647" y="1210249"/>
                  </a:lnTo>
                  <a:lnTo>
                    <a:pt x="201865" y="1211890"/>
                  </a:lnTo>
                  <a:lnTo>
                    <a:pt x="162030" y="1216365"/>
                  </a:lnTo>
                  <a:lnTo>
                    <a:pt x="135172" y="1223004"/>
                  </a:lnTo>
                  <a:lnTo>
                    <a:pt x="125323" y="1231134"/>
                  </a:lnTo>
                  <a:lnTo>
                    <a:pt x="125323" y="2399612"/>
                  </a:lnTo>
                  <a:lnTo>
                    <a:pt x="115475" y="2407741"/>
                  </a:lnTo>
                  <a:lnTo>
                    <a:pt x="88617" y="2414379"/>
                  </a:lnTo>
                  <a:lnTo>
                    <a:pt x="48781" y="2418855"/>
                  </a:lnTo>
                  <a:lnTo>
                    <a:pt x="0" y="2420497"/>
                  </a:lnTo>
                </a:path>
              </a:pathLst>
            </a:custGeom>
            <a:ln w="9525">
              <a:solidFill>
                <a:srgbClr val="40458C"/>
              </a:solidFill>
            </a:ln>
          </p:spPr>
          <p:txBody>
            <a:bodyPr wrap="square" lIns="0" tIns="0" rIns="0" bIns="0" rtlCol="0"/>
            <a:lstStyle/>
            <a:p>
              <a:endParaRPr/>
            </a:p>
          </p:txBody>
        </p:sp>
      </p:grpSp>
      <p:sp>
        <p:nvSpPr>
          <p:cNvPr id="84" name="object 84"/>
          <p:cNvSpPr txBox="1"/>
          <p:nvPr/>
        </p:nvSpPr>
        <p:spPr>
          <a:xfrm>
            <a:off x="11235187" y="3846067"/>
            <a:ext cx="669925" cy="1125855"/>
          </a:xfrm>
          <a:prstGeom prst="rect">
            <a:avLst/>
          </a:prstGeom>
        </p:spPr>
        <p:txBody>
          <a:bodyPr vert="horz" wrap="square" lIns="0" tIns="10795" rIns="0" bIns="0" rtlCol="0">
            <a:spAutoFit/>
          </a:bodyPr>
          <a:lstStyle/>
          <a:p>
            <a:pPr marL="12700" marR="5080" algn="just">
              <a:lnSpc>
                <a:spcPct val="100400"/>
              </a:lnSpc>
              <a:spcBef>
                <a:spcPts val="85"/>
              </a:spcBef>
            </a:pPr>
            <a:r>
              <a:rPr sz="2400" spc="-25" dirty="0">
                <a:solidFill>
                  <a:srgbClr val="FF0000"/>
                </a:solidFill>
                <a:latin typeface="游ゴシック"/>
                <a:cs typeface="游ゴシック"/>
              </a:rPr>
              <a:t>⽕⼒発電</a:t>
            </a:r>
            <a:r>
              <a:rPr sz="2400" spc="-50" dirty="0">
                <a:solidFill>
                  <a:srgbClr val="FF0000"/>
                </a:solidFill>
                <a:latin typeface="游ゴシック"/>
                <a:cs typeface="游ゴシック"/>
              </a:rPr>
              <a:t> </a:t>
            </a:r>
            <a:r>
              <a:rPr sz="2400" spc="-25" dirty="0">
                <a:solidFill>
                  <a:srgbClr val="FF0000"/>
                </a:solidFill>
                <a:latin typeface="游ゴシック"/>
                <a:cs typeface="游ゴシック"/>
              </a:rPr>
              <a:t>73％</a:t>
            </a:r>
            <a:endParaRPr sz="2400">
              <a:latin typeface="游ゴシック"/>
              <a:cs typeface="游ゴシック"/>
            </a:endParaRPr>
          </a:p>
        </p:txBody>
      </p:sp>
      <p:sp>
        <p:nvSpPr>
          <p:cNvPr id="85" name="object 85"/>
          <p:cNvSpPr txBox="1"/>
          <p:nvPr/>
        </p:nvSpPr>
        <p:spPr>
          <a:xfrm>
            <a:off x="262876" y="1981708"/>
            <a:ext cx="1257935" cy="269240"/>
          </a:xfrm>
          <a:prstGeom prst="rect">
            <a:avLst/>
          </a:prstGeom>
        </p:spPr>
        <p:txBody>
          <a:bodyPr vert="horz" wrap="square" lIns="0" tIns="12700" rIns="0" bIns="0" rtlCol="0">
            <a:spAutoFit/>
          </a:bodyPr>
          <a:lstStyle/>
          <a:p>
            <a:pPr marL="38100">
              <a:lnSpc>
                <a:spcPct val="100000"/>
              </a:lnSpc>
              <a:spcBef>
                <a:spcPts val="100"/>
              </a:spcBef>
            </a:pPr>
            <a:r>
              <a:rPr sz="1600" dirty="0">
                <a:solidFill>
                  <a:srgbClr val="40458C"/>
                </a:solidFill>
                <a:latin typeface="Tahoma"/>
                <a:cs typeface="Tahoma"/>
              </a:rPr>
              <a:t>(</a:t>
            </a:r>
            <a:r>
              <a:rPr sz="1600" dirty="0">
                <a:solidFill>
                  <a:srgbClr val="40458C"/>
                </a:solidFill>
                <a:latin typeface="ＭＳ Ｐゴシック"/>
                <a:cs typeface="ＭＳ Ｐゴシック"/>
              </a:rPr>
              <a:t>億</a:t>
            </a:r>
            <a:r>
              <a:rPr sz="1600" dirty="0">
                <a:solidFill>
                  <a:srgbClr val="40458C"/>
                </a:solidFill>
                <a:latin typeface="Tahoma"/>
                <a:cs typeface="Tahoma"/>
              </a:rPr>
              <a:t>kWh</a:t>
            </a:r>
            <a:r>
              <a:rPr sz="1600" spc="35" dirty="0">
                <a:solidFill>
                  <a:srgbClr val="40458C"/>
                </a:solidFill>
                <a:latin typeface="Tahoma"/>
                <a:cs typeface="Tahoma"/>
              </a:rPr>
              <a:t>) </a:t>
            </a:r>
            <a:r>
              <a:rPr sz="1650" spc="-30" baseline="55555" dirty="0">
                <a:latin typeface="Calibri"/>
                <a:cs typeface="Calibri"/>
              </a:rPr>
              <a:t>12000</a:t>
            </a:r>
            <a:endParaRPr sz="1650" baseline="55555">
              <a:latin typeface="Calibri"/>
              <a:cs typeface="Calibri"/>
            </a:endParaRPr>
          </a:p>
        </p:txBody>
      </p:sp>
      <p:sp>
        <p:nvSpPr>
          <p:cNvPr id="89" name="正方形/長方形 88">
            <a:extLst>
              <a:ext uri="{FF2B5EF4-FFF2-40B4-BE49-F238E27FC236}">
                <a16:creationId xmlns:a16="http://schemas.microsoft.com/office/drawing/2014/main" id="{B3363C2B-6367-EB00-3D41-AA0B00CFB3B7}"/>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火力発電所の代替：電源転換</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76568" y="6515628"/>
            <a:ext cx="5234305" cy="196215"/>
          </a:xfrm>
          <a:prstGeom prst="rect">
            <a:avLst/>
          </a:prstGeom>
        </p:spPr>
        <p:txBody>
          <a:bodyPr vert="horz" wrap="square" lIns="0" tIns="0" rIns="0" bIns="0" rtlCol="0">
            <a:spAutoFit/>
          </a:bodyPr>
          <a:lstStyle/>
          <a:p>
            <a:pPr>
              <a:lnSpc>
                <a:spcPts val="1510"/>
              </a:lnSpc>
              <a:tabLst>
                <a:tab pos="3199765" algn="l"/>
              </a:tabLst>
            </a:pPr>
            <a:r>
              <a:rPr sz="1400" dirty="0">
                <a:latin typeface="游ゴシック"/>
                <a:cs typeface="游ゴシック"/>
              </a:rPr>
              <a:t>秘密情報⽬的外使⽤・複製・開⽰禁</a:t>
            </a:r>
            <a:r>
              <a:rPr sz="1400" spc="-50" dirty="0">
                <a:latin typeface="游ゴシック"/>
                <a:cs typeface="游ゴシック"/>
              </a:rPr>
              <a:t>⽌</a:t>
            </a:r>
            <a:r>
              <a:rPr sz="1400" dirty="0">
                <a:latin typeface="游ゴシック"/>
                <a:cs typeface="游ゴシック"/>
              </a:rPr>
              <a:t>	Advanced</a:t>
            </a:r>
            <a:r>
              <a:rPr sz="1400" spc="-35" dirty="0">
                <a:latin typeface="游ゴシック"/>
                <a:cs typeface="游ゴシック"/>
              </a:rPr>
              <a:t> </a:t>
            </a:r>
            <a:r>
              <a:rPr sz="1400" dirty="0">
                <a:latin typeface="游ゴシック"/>
                <a:cs typeface="游ゴシック"/>
              </a:rPr>
              <a:t>Float</a:t>
            </a:r>
            <a:r>
              <a:rPr sz="1400" spc="-45" dirty="0">
                <a:latin typeface="游ゴシック"/>
                <a:cs typeface="游ゴシック"/>
              </a:rPr>
              <a:t> </a:t>
            </a:r>
            <a:r>
              <a:rPr sz="1400" dirty="0">
                <a:latin typeface="游ゴシック"/>
                <a:cs typeface="游ゴシック"/>
              </a:rPr>
              <a:t>株式会</a:t>
            </a:r>
            <a:r>
              <a:rPr sz="1400" spc="-50" dirty="0">
                <a:latin typeface="游ゴシック"/>
                <a:cs typeface="游ゴシック"/>
              </a:rPr>
              <a:t>社</a:t>
            </a:r>
            <a:endParaRPr sz="1400">
              <a:latin typeface="游ゴシック"/>
              <a:cs typeface="游ゴシック"/>
            </a:endParaRPr>
          </a:p>
        </p:txBody>
      </p:sp>
      <p:pic>
        <p:nvPicPr>
          <p:cNvPr id="5" name="object 5"/>
          <p:cNvPicPr/>
          <p:nvPr/>
        </p:nvPicPr>
        <p:blipFill>
          <a:blip r:embed="rId2" cstate="print"/>
          <a:stretch>
            <a:fillRect/>
          </a:stretch>
        </p:blipFill>
        <p:spPr>
          <a:xfrm>
            <a:off x="2221604" y="1772815"/>
            <a:ext cx="7421377" cy="4926073"/>
          </a:xfrm>
          <a:prstGeom prst="rect">
            <a:avLst/>
          </a:prstGeom>
        </p:spPr>
      </p:pic>
      <p:sp>
        <p:nvSpPr>
          <p:cNvPr id="7" name="object 7"/>
          <p:cNvSpPr txBox="1"/>
          <p:nvPr/>
        </p:nvSpPr>
        <p:spPr>
          <a:xfrm>
            <a:off x="5054235" y="6648704"/>
            <a:ext cx="592836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40458C"/>
                </a:solidFill>
                <a:latin typeface="游ゴシック"/>
                <a:cs typeface="游ゴシック"/>
              </a:rPr>
              <a:t>資源エネルギー庁</a:t>
            </a:r>
            <a:r>
              <a:rPr sz="900" spc="-10" dirty="0">
                <a:solidFill>
                  <a:srgbClr val="40458C"/>
                </a:solidFill>
                <a:latin typeface="游ゴシック"/>
                <a:cs typeface="游ゴシック"/>
              </a:rPr>
              <a:t>HP</a:t>
            </a:r>
            <a:r>
              <a:rPr sz="900" spc="100" dirty="0">
                <a:solidFill>
                  <a:srgbClr val="40458C"/>
                </a:solidFill>
                <a:latin typeface="游ゴシック"/>
                <a:cs typeface="游ゴシック"/>
              </a:rPr>
              <a:t>より  </a:t>
            </a:r>
            <a:r>
              <a:rPr sz="900" spc="-10" dirty="0">
                <a:solidFill>
                  <a:srgbClr val="40458C"/>
                </a:solidFill>
                <a:latin typeface="游ゴシック"/>
                <a:cs typeface="游ゴシック"/>
              </a:rPr>
              <a:t>https://</a:t>
            </a:r>
            <a:r>
              <a:rPr sz="900" spc="-10" dirty="0">
                <a:solidFill>
                  <a:srgbClr val="40458C"/>
                </a:solidFill>
                <a:latin typeface="游ゴシック"/>
                <a:cs typeface="游ゴシック"/>
                <a:hlinkClick r:id="rId3"/>
              </a:rPr>
              <a:t>www.enecho.meti.go.jp/about/special/tokushu/nuclear/nihonnonuclear.html</a:t>
            </a:r>
            <a:endParaRPr sz="900">
              <a:latin typeface="游ゴシック"/>
              <a:cs typeface="游ゴシック"/>
            </a:endParaRPr>
          </a:p>
        </p:txBody>
      </p:sp>
      <p:sp>
        <p:nvSpPr>
          <p:cNvPr id="8" name="object 8"/>
          <p:cNvSpPr/>
          <p:nvPr/>
        </p:nvSpPr>
        <p:spPr>
          <a:xfrm>
            <a:off x="8688288" y="3168525"/>
            <a:ext cx="216535" cy="1872614"/>
          </a:xfrm>
          <a:custGeom>
            <a:avLst/>
            <a:gdLst/>
            <a:ahLst/>
            <a:cxnLst/>
            <a:rect l="l" t="t" r="r" b="b"/>
            <a:pathLst>
              <a:path w="216534" h="1872614">
                <a:moveTo>
                  <a:pt x="216023" y="0"/>
                </a:moveTo>
                <a:lnTo>
                  <a:pt x="0" y="0"/>
                </a:lnTo>
                <a:lnTo>
                  <a:pt x="0" y="1872208"/>
                </a:lnTo>
                <a:lnTo>
                  <a:pt x="216023" y="1872208"/>
                </a:lnTo>
                <a:lnTo>
                  <a:pt x="216023" y="0"/>
                </a:lnTo>
                <a:close/>
              </a:path>
            </a:pathLst>
          </a:custGeom>
          <a:solidFill>
            <a:srgbClr val="E2FDBA"/>
          </a:solidFill>
        </p:spPr>
        <p:txBody>
          <a:bodyPr wrap="square" lIns="0" tIns="0" rIns="0" bIns="0" rtlCol="0"/>
          <a:lstStyle/>
          <a:p>
            <a:endParaRPr/>
          </a:p>
        </p:txBody>
      </p:sp>
      <p:sp>
        <p:nvSpPr>
          <p:cNvPr id="9" name="object 9"/>
          <p:cNvSpPr txBox="1"/>
          <p:nvPr/>
        </p:nvSpPr>
        <p:spPr>
          <a:xfrm>
            <a:off x="1703511" y="692696"/>
            <a:ext cx="8856980" cy="1246505"/>
          </a:xfrm>
          <a:prstGeom prst="rect">
            <a:avLst/>
          </a:prstGeom>
          <a:ln w="9525">
            <a:solidFill>
              <a:srgbClr val="40458C"/>
            </a:solidFill>
          </a:ln>
        </p:spPr>
        <p:txBody>
          <a:bodyPr vert="horz" wrap="square" lIns="0" tIns="19050" rIns="0" bIns="0" rtlCol="0">
            <a:spAutoFit/>
          </a:bodyPr>
          <a:lstStyle/>
          <a:p>
            <a:pPr marL="643890" indent="-342900">
              <a:lnSpc>
                <a:spcPct val="100000"/>
              </a:lnSpc>
              <a:spcBef>
                <a:spcPts val="150"/>
              </a:spcBef>
              <a:buClr>
                <a:srgbClr val="A6A6A6"/>
              </a:buClr>
              <a:buFont typeface="Wingdings"/>
              <a:buChar char=""/>
              <a:tabLst>
                <a:tab pos="643890" algn="l"/>
              </a:tabLst>
            </a:pPr>
            <a:r>
              <a:rPr sz="2000" dirty="0">
                <a:latin typeface="游ゴシック"/>
                <a:cs typeface="游ゴシック"/>
              </a:rPr>
              <a:t>⽇本の原⼦⼒発電は</a:t>
            </a:r>
            <a:r>
              <a:rPr sz="2000" spc="-20" dirty="0">
                <a:latin typeface="游ゴシック"/>
                <a:cs typeface="游ゴシック"/>
              </a:rPr>
              <a:t>2010</a:t>
            </a:r>
            <a:r>
              <a:rPr sz="2000" dirty="0">
                <a:latin typeface="游ゴシック"/>
                <a:cs typeface="游ゴシック"/>
              </a:rPr>
              <a:t>年の</a:t>
            </a:r>
            <a:r>
              <a:rPr sz="2000" spc="-20" dirty="0">
                <a:latin typeface="游ゴシック"/>
                <a:cs typeface="游ゴシック"/>
              </a:rPr>
              <a:t>54</a:t>
            </a:r>
            <a:r>
              <a:rPr sz="2000" dirty="0">
                <a:latin typeface="游ゴシック"/>
                <a:cs typeface="游ゴシック"/>
              </a:rPr>
              <a:t>基から現時点で</a:t>
            </a:r>
            <a:r>
              <a:rPr sz="2000" spc="-20" dirty="0">
                <a:latin typeface="游ゴシック"/>
                <a:cs typeface="游ゴシック"/>
              </a:rPr>
              <a:t>36</a:t>
            </a:r>
            <a:r>
              <a:rPr sz="2000" spc="-15" dirty="0">
                <a:latin typeface="游ゴシック"/>
                <a:cs typeface="游ゴシック"/>
              </a:rPr>
              <a:t>基に減少</a:t>
            </a:r>
            <a:endParaRPr sz="2000" dirty="0">
              <a:latin typeface="游ゴシック"/>
              <a:cs typeface="游ゴシック"/>
            </a:endParaRPr>
          </a:p>
          <a:p>
            <a:pPr marL="643890" indent="-342900">
              <a:lnSpc>
                <a:spcPct val="100000"/>
              </a:lnSpc>
              <a:spcBef>
                <a:spcPts val="600"/>
              </a:spcBef>
              <a:buClr>
                <a:srgbClr val="A6A6A6"/>
              </a:buClr>
              <a:buFont typeface="Wingdings"/>
              <a:buChar char=""/>
              <a:tabLst>
                <a:tab pos="643890" algn="l"/>
              </a:tabLst>
            </a:pPr>
            <a:r>
              <a:rPr sz="2000" dirty="0">
                <a:latin typeface="游ゴシック"/>
                <a:cs typeface="游ゴシック"/>
              </a:rPr>
              <a:t>基本的な原発寿命は</a:t>
            </a:r>
            <a:r>
              <a:rPr sz="2000" spc="-20" dirty="0">
                <a:latin typeface="游ゴシック"/>
                <a:cs typeface="游ゴシック"/>
              </a:rPr>
              <a:t>40</a:t>
            </a:r>
            <a:r>
              <a:rPr sz="2000" dirty="0">
                <a:latin typeface="游ゴシック"/>
                <a:cs typeface="游ゴシック"/>
              </a:rPr>
              <a:t>年であり、</a:t>
            </a:r>
            <a:r>
              <a:rPr sz="2000" spc="-20" dirty="0">
                <a:latin typeface="游ゴシック"/>
                <a:cs typeface="游ゴシック"/>
              </a:rPr>
              <a:t>2050</a:t>
            </a:r>
            <a:r>
              <a:rPr sz="2000" spc="-5" dirty="0">
                <a:latin typeface="游ゴシック"/>
                <a:cs typeface="游ゴシック"/>
              </a:rPr>
              <a:t>年までに継続的に減少</a:t>
            </a:r>
            <a:endParaRPr sz="2000" dirty="0">
              <a:latin typeface="游ゴシック"/>
              <a:cs typeface="游ゴシック"/>
            </a:endParaRPr>
          </a:p>
          <a:p>
            <a:pPr marL="643890" indent="-342900">
              <a:lnSpc>
                <a:spcPct val="100000"/>
              </a:lnSpc>
              <a:spcBef>
                <a:spcPts val="600"/>
              </a:spcBef>
              <a:buClr>
                <a:srgbClr val="A6A6A6"/>
              </a:buClr>
              <a:buFont typeface="Wingdings"/>
              <a:buChar char=""/>
              <a:tabLst>
                <a:tab pos="643890" algn="l"/>
              </a:tabLst>
            </a:pPr>
            <a:r>
              <a:rPr sz="2000" spc="-5" dirty="0">
                <a:latin typeface="游ゴシック"/>
                <a:cs typeface="游ゴシック"/>
              </a:rPr>
              <a:t>原発の寿命延⻑は⼀時凌ぎの対応であり、技術の継承にはつながらない</a:t>
            </a:r>
            <a:endParaRPr sz="2000" dirty="0">
              <a:latin typeface="游ゴシック"/>
              <a:cs typeface="游ゴシック"/>
            </a:endParaRPr>
          </a:p>
        </p:txBody>
      </p:sp>
      <p:sp>
        <p:nvSpPr>
          <p:cNvPr id="10" name="正方形/長方形 9">
            <a:extLst>
              <a:ext uri="{FF2B5EF4-FFF2-40B4-BE49-F238E27FC236}">
                <a16:creationId xmlns:a16="http://schemas.microsoft.com/office/drawing/2014/main" id="{610A6106-3996-F22A-6CEB-19C8BBAE6FC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原子力発電の設備容量</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5"/>
          <p:cNvSpPr>
            <a:spLocks noChangeArrowheads="1"/>
          </p:cNvSpPr>
          <p:nvPr/>
        </p:nvSpPr>
        <p:spPr bwMode="auto">
          <a:xfrm>
            <a:off x="0" y="6626225"/>
            <a:ext cx="23631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 https://bitcoin.org/bitcoin.pdf</a:t>
            </a:r>
            <a:endParaRPr lang="ja-JP" altLang="en-US" sz="900" dirty="0">
              <a:latin typeface="Meiryo UI" panose="020B0604030504040204" pitchFamily="50" charset="-128"/>
              <a:ea typeface="Meiryo UI" panose="020B0604030504040204" pitchFamily="50" charset="-128"/>
            </a:endParaRPr>
          </a:p>
        </p:txBody>
      </p:sp>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4" y="1310489"/>
            <a:ext cx="6176520" cy="499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正方形/長方形 5"/>
          <p:cNvSpPr>
            <a:spLocks noChangeArrowheads="1"/>
          </p:cNvSpPr>
          <p:nvPr/>
        </p:nvSpPr>
        <p:spPr bwMode="auto">
          <a:xfrm>
            <a:off x="6156085" y="2076964"/>
            <a:ext cx="6035915"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本当の</a:t>
            </a:r>
            <a:r>
              <a:rPr lang="en-US" altLang="ja-JP" sz="1600" b="1" dirty="0">
                <a:latin typeface="Meiryo UI" panose="020B0604030504040204" pitchFamily="50" charset="-128"/>
                <a:ea typeface="Meiryo UI" panose="020B0604030504040204" pitchFamily="50" charset="-128"/>
              </a:rPr>
              <a:t>P2P</a:t>
            </a:r>
            <a:r>
              <a:rPr lang="ja-JP" altLang="en-US" sz="1600" b="1" dirty="0">
                <a:latin typeface="Meiryo UI" panose="020B0604030504040204" pitchFamily="50" charset="-128"/>
                <a:ea typeface="Meiryo UI" panose="020B0604030504040204" pitchFamily="50" charset="-128"/>
              </a:rPr>
              <a:t>電子通貨が実現すると、金融機関を介在させることなく直接オンラインで送金できる</a:t>
            </a:r>
            <a:r>
              <a:rPr lang="ja-JP" altLang="en-US" sz="1600" dirty="0">
                <a:latin typeface="Meiryo UI" panose="020B0604030504040204" pitchFamily="50" charset="-128"/>
                <a:ea typeface="Meiryo UI" panose="020B0604030504040204" pitchFamily="50" charset="-128"/>
              </a:rPr>
              <a:t>。このメリットは企業、個人にとって非常に大きい。</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○従来の仮想通貨では、電子署名を使って電子通貨を実現しているが、</a:t>
            </a:r>
            <a:r>
              <a:rPr lang="ja-JP" altLang="en-US" sz="1600" b="1" dirty="0">
                <a:latin typeface="Meiryo UI" panose="020B0604030504040204" pitchFamily="50" charset="-128"/>
                <a:ea typeface="Meiryo UI" panose="020B0604030504040204" pitchFamily="50" charset="-128"/>
              </a:rPr>
              <a:t>電子署名の偽造（</a:t>
            </a:r>
            <a:r>
              <a:rPr lang="en-US" altLang="ja-JP" sz="1600" b="1" dirty="0">
                <a:latin typeface="Meiryo UI" panose="020B0604030504040204" pitchFamily="50" charset="-128"/>
                <a:ea typeface="Meiryo UI" panose="020B0604030504040204" pitchFamily="50" charset="-128"/>
              </a:rPr>
              <a:t>Copy</a:t>
            </a:r>
            <a:r>
              <a:rPr lang="ja-JP" altLang="en-US" sz="1600" b="1" dirty="0">
                <a:latin typeface="Meiryo UI" panose="020B0604030504040204" pitchFamily="50" charset="-128"/>
                <a:ea typeface="Meiryo UI" panose="020B0604030504040204" pitchFamily="50" charset="-128"/>
              </a:rPr>
              <a:t>）により多重使用を抑止できない</a:t>
            </a:r>
            <a:r>
              <a:rPr lang="ja-JP" altLang="en-US" sz="1600" dirty="0">
                <a:latin typeface="Meiryo UI" panose="020B0604030504040204" pitchFamily="50" charset="-128"/>
                <a:ea typeface="Meiryo UI" panose="020B0604030504040204" pitchFamily="50" charset="-128"/>
              </a:rPr>
              <a:t>。この為、第三者機関を設置して対応している。これでは真の</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電子通貨とは言えない。</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○この多重使用問題を</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ネットワークで解決する方法が見つかれば、本当の</a:t>
            </a:r>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電子通貨が実現する。</a:t>
            </a:r>
            <a:r>
              <a:rPr lang="en-US" altLang="ja-JP" sz="1600" dirty="0">
                <a:latin typeface="Meiryo UI" panose="020B0604030504040204" pitchFamily="50" charset="-128"/>
                <a:ea typeface="Meiryo UI" panose="020B0604030504040204" pitchFamily="50" charset="-128"/>
              </a:rPr>
              <a:t>2008</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6</a:t>
            </a:r>
            <a:r>
              <a:rPr lang="ja-JP" altLang="en-US" sz="1600" dirty="0">
                <a:latin typeface="Meiryo UI" panose="020B0604030504040204" pitchFamily="50" charset="-128"/>
                <a:ea typeface="Meiryo UI" panose="020B0604030504040204" pitchFamily="50" charset="-128"/>
              </a:rPr>
              <a:t>月、そこで考え出されたのが、</a:t>
            </a:r>
            <a:r>
              <a:rPr lang="en-US" altLang="ja-JP" sz="1600" dirty="0" err="1">
                <a:latin typeface="Meiryo UI" panose="020B0604030504040204" pitchFamily="50" charset="-128"/>
                <a:ea typeface="Meiryo UI" panose="020B0604030504040204" pitchFamily="50" charset="-128"/>
              </a:rPr>
              <a:t>Blockchain</a:t>
            </a:r>
            <a:r>
              <a:rPr lang="ja-JP" altLang="en-US" sz="1600" dirty="0" err="1">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err="1">
                <a:latin typeface="Meiryo UI" panose="020B0604030504040204" pitchFamily="50" charset="-128"/>
                <a:ea typeface="Meiryo UI" panose="020B0604030504040204" pitchFamily="50" charset="-128"/>
              </a:rPr>
              <a:t>Blockchain</a:t>
            </a:r>
            <a:r>
              <a:rPr lang="ja-JP" altLang="en-US" sz="1600" dirty="0">
                <a:latin typeface="Meiryo UI" panose="020B0604030504040204" pitchFamily="50" charset="-128"/>
                <a:ea typeface="Meiryo UI" panose="020B0604030504040204" pitchFamily="50" charset="-128"/>
              </a:rPr>
              <a:t>は、</a:t>
            </a:r>
            <a:r>
              <a:rPr lang="ja-JP" altLang="en-US" sz="1600" b="1" dirty="0">
                <a:latin typeface="Meiryo UI" panose="020B0604030504040204" pitchFamily="50" charset="-128"/>
                <a:ea typeface="Meiryo UI" panose="020B0604030504040204" pitchFamily="50" charset="-128"/>
              </a:rPr>
              <a:t>分散型のコンピューターネットワーク（</a:t>
            </a:r>
            <a:r>
              <a:rPr lang="en-US" altLang="ja-JP" sz="1600" b="1" dirty="0">
                <a:latin typeface="Meiryo UI" panose="020B0604030504040204" pitchFamily="50" charset="-128"/>
                <a:ea typeface="Meiryo UI" panose="020B0604030504040204" pitchFamily="50" charset="-128"/>
              </a:rPr>
              <a:t>Peer to Peer</a:t>
            </a:r>
            <a:r>
              <a:rPr lang="ja-JP" altLang="en-US" sz="1600" b="1" dirty="0">
                <a:latin typeface="Meiryo UI" panose="020B0604030504040204" pitchFamily="50" charset="-128"/>
                <a:ea typeface="Meiryo UI" panose="020B0604030504040204" pitchFamily="50" charset="-128"/>
              </a:rPr>
              <a:t>）で実現され、中央管理者を置かずにして「信憑性のある合意に到達する方法」を可能とする技術</a:t>
            </a:r>
            <a:r>
              <a:rPr lang="ja-JP" altLang="en-US" sz="1600" dirty="0">
                <a:latin typeface="Meiryo UI" panose="020B0604030504040204" pitchFamily="50" charset="-128"/>
                <a:ea typeface="Meiryo UI" panose="020B0604030504040204" pitchFamily="50" charset="-128"/>
              </a:rPr>
              <a:t>である。</a:t>
            </a:r>
          </a:p>
        </p:txBody>
      </p:sp>
      <p:sp>
        <p:nvSpPr>
          <p:cNvPr id="15" name="正方形/長方形 1"/>
          <p:cNvSpPr>
            <a:spLocks noChangeArrowheads="1"/>
          </p:cNvSpPr>
          <p:nvPr/>
        </p:nvSpPr>
        <p:spPr bwMode="auto">
          <a:xfrm>
            <a:off x="5873750" y="1306725"/>
            <a:ext cx="63182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600" dirty="0" err="1">
                <a:latin typeface="Meiryo UI" panose="020B0604030504040204" pitchFamily="50" charset="-128"/>
                <a:ea typeface="Meiryo UI" panose="020B0604030504040204" pitchFamily="50" charset="-128"/>
              </a:rPr>
              <a:t>Nakamoto</a:t>
            </a:r>
            <a:r>
              <a:rPr lang="en-US" altLang="ja-JP" sz="1600" dirty="0">
                <a:latin typeface="Meiryo UI" panose="020B0604030504040204" pitchFamily="50" charset="-128"/>
                <a:ea typeface="Meiryo UI" panose="020B0604030504040204" pitchFamily="50" charset="-128"/>
              </a:rPr>
              <a:t> Satoshi</a:t>
            </a:r>
          </a:p>
          <a:p>
            <a:pPr algn="ct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Bitcoin : </a:t>
            </a:r>
            <a:r>
              <a:rPr lang="en-US" altLang="ja-JP" sz="1600" b="1" dirty="0">
                <a:latin typeface="Meiryo UI" panose="020B0604030504040204" pitchFamily="50" charset="-128"/>
                <a:ea typeface="Meiryo UI" panose="020B0604030504040204" pitchFamily="50" charset="-128"/>
              </a:rPr>
              <a:t>A Peer-to-Peer Electronic Cash System</a:t>
            </a:r>
            <a:r>
              <a:rPr lang="ja-JP" altLang="en-US" sz="1600" dirty="0">
                <a:latin typeface="Meiryo UI" panose="020B0604030504040204" pitchFamily="50" charset="-128"/>
                <a:ea typeface="Meiryo UI" panose="020B0604030504040204" pitchFamily="50" charset="-128"/>
              </a:rPr>
              <a:t>」</a:t>
            </a:r>
          </a:p>
        </p:txBody>
      </p:sp>
      <p:sp>
        <p:nvSpPr>
          <p:cNvPr id="4" name="角丸四角形 3"/>
          <p:cNvSpPr/>
          <p:nvPr/>
        </p:nvSpPr>
        <p:spPr>
          <a:xfrm>
            <a:off x="144855" y="1421394"/>
            <a:ext cx="5875699" cy="4916032"/>
          </a:xfrm>
          <a:prstGeom prst="roundRect">
            <a:avLst>
              <a:gd name="adj" fmla="val 3171"/>
            </a:avLst>
          </a:prstGeom>
          <a:noFill/>
          <a:ln w="38100">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126055" y="776756"/>
            <a:ext cx="7939889" cy="369332"/>
          </a:xfrm>
          <a:prstGeom prst="rect">
            <a:avLst/>
          </a:prstGeom>
          <a:solidFill>
            <a:schemeClr val="accent2">
              <a:lumMod val="75000"/>
            </a:schemeClr>
          </a:solidFill>
          <a:scene3d>
            <a:camera prst="orthographicFront"/>
            <a:lightRig rig="threePt" dir="t"/>
          </a:scene3d>
          <a:sp3d>
            <a:bevelT prst="relaxedInset"/>
          </a:sp3d>
        </p:spPr>
        <p:txBody>
          <a:bodyPr wrap="square">
            <a:spAutoFit/>
          </a:bodyPr>
          <a:lstStyle/>
          <a:p>
            <a:pPr algn="ctr"/>
            <a:r>
              <a:rPr lang="ja-JP" altLang="en-US" dirty="0">
                <a:solidFill>
                  <a:schemeClr val="bg1"/>
                </a:solidFill>
                <a:latin typeface="Meiryo UI" panose="020B0604030504040204" pitchFamily="50" charset="-128"/>
                <a:ea typeface="Meiryo UI" panose="020B0604030504040204" pitchFamily="50" charset="-128"/>
              </a:rPr>
              <a:t>仮想通貨とは、「国家の裏付けがなく、ネットワークなどを介して流通する決済手段</a:t>
            </a:r>
          </a:p>
        </p:txBody>
      </p:sp>
      <p:sp>
        <p:nvSpPr>
          <p:cNvPr id="20" name="テキスト ボックス 19">
            <a:extLst>
              <a:ext uri="{FF2B5EF4-FFF2-40B4-BE49-F238E27FC236}">
                <a16:creationId xmlns:a16="http://schemas.microsoft.com/office/drawing/2014/main" id="{D8823140-4A4A-4922-B303-6191FF06D680}"/>
              </a:ext>
            </a:extLst>
          </p:cNvPr>
          <p:cNvSpPr txBox="1"/>
          <p:nvPr/>
        </p:nvSpPr>
        <p:spPr>
          <a:xfrm>
            <a:off x="2434171" y="130108"/>
            <a:ext cx="7339694" cy="523220"/>
          </a:xfrm>
          <a:prstGeom prst="rect">
            <a:avLst/>
          </a:prstGeom>
          <a:noFill/>
        </p:spPr>
        <p:txBody>
          <a:bodyPr wrap="square" rtlCol="0">
            <a:spAutoFit/>
          </a:bodyPr>
          <a:lstStyle/>
          <a:p>
            <a:pPr algn="ctr"/>
            <a:r>
              <a:rPr kumimoji="1" lang="ja-JP" altLang="en-US" sz="2800" b="1" dirty="0">
                <a:latin typeface="Yet R" panose="02030504000101010101" pitchFamily="18" charset="-127"/>
                <a:ea typeface="Yet R" panose="02030504000101010101" pitchFamily="18" charset="-127"/>
              </a:rPr>
              <a:t>ブロックチェーン</a:t>
            </a:r>
          </a:p>
        </p:txBody>
      </p:sp>
      <p:sp>
        <p:nvSpPr>
          <p:cNvPr id="9" name="スライド番号プレースホルダー 1">
            <a:extLst>
              <a:ext uri="{FF2B5EF4-FFF2-40B4-BE49-F238E27FC236}">
                <a16:creationId xmlns:a16="http://schemas.microsoft.com/office/drawing/2014/main" id="{D60079C6-C7D7-4498-8A78-343079A9350D}"/>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2</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075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34179" y="1709420"/>
            <a:ext cx="519430"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游ゴシック"/>
                <a:cs typeface="游ゴシック"/>
              </a:rPr>
              <a:t>GW</a:t>
            </a:r>
            <a:endParaRPr sz="2400">
              <a:latin typeface="游ゴシック"/>
              <a:cs typeface="游ゴシック"/>
            </a:endParaRPr>
          </a:p>
        </p:txBody>
      </p:sp>
      <p:sp>
        <p:nvSpPr>
          <p:cNvPr id="4" name="object 4"/>
          <p:cNvSpPr txBox="1"/>
          <p:nvPr/>
        </p:nvSpPr>
        <p:spPr>
          <a:xfrm>
            <a:off x="2250041" y="842481"/>
            <a:ext cx="8594725" cy="708025"/>
          </a:xfrm>
          <a:prstGeom prst="rect">
            <a:avLst/>
          </a:prstGeom>
          <a:ln w="9525">
            <a:solidFill>
              <a:srgbClr val="40458C"/>
            </a:solidFill>
          </a:ln>
        </p:spPr>
        <p:txBody>
          <a:bodyPr vert="horz" wrap="square" lIns="0" tIns="19050" rIns="0" bIns="0" rtlCol="0">
            <a:spAutoFit/>
          </a:bodyPr>
          <a:lstStyle/>
          <a:p>
            <a:pPr marL="643890" indent="-342900">
              <a:lnSpc>
                <a:spcPct val="100000"/>
              </a:lnSpc>
              <a:spcBef>
                <a:spcPts val="150"/>
              </a:spcBef>
              <a:buClr>
                <a:srgbClr val="A6A6A6"/>
              </a:buClr>
              <a:buFont typeface="Wingdings"/>
              <a:buChar char=""/>
              <a:tabLst>
                <a:tab pos="643890" algn="l"/>
                <a:tab pos="3387090" algn="l"/>
              </a:tabLst>
            </a:pPr>
            <a:r>
              <a:rPr sz="2000" spc="-20" dirty="0">
                <a:latin typeface="游ゴシック"/>
                <a:cs typeface="游ゴシック"/>
              </a:rPr>
              <a:t>100</a:t>
            </a:r>
            <a:r>
              <a:rPr sz="2000" dirty="0">
                <a:latin typeface="游ゴシック"/>
                <a:cs typeface="游ゴシック"/>
              </a:rPr>
              <a:t>万</a:t>
            </a:r>
            <a:r>
              <a:rPr sz="2000" spc="-20" dirty="0">
                <a:latin typeface="游ゴシック"/>
                <a:cs typeface="游ゴシック"/>
              </a:rPr>
              <a:t>kW</a:t>
            </a:r>
            <a:r>
              <a:rPr sz="2000" dirty="0">
                <a:latin typeface="游ゴシック"/>
                <a:cs typeface="游ゴシック"/>
              </a:rPr>
              <a:t>原発で</a:t>
            </a:r>
            <a:r>
              <a:rPr sz="2000" spc="-20" dirty="0">
                <a:latin typeface="游ゴシック"/>
                <a:cs typeface="游ゴシック"/>
              </a:rPr>
              <a:t>108</a:t>
            </a:r>
            <a:r>
              <a:rPr sz="2000" spc="-50" dirty="0">
                <a:latin typeface="游ゴシック"/>
                <a:cs typeface="游ゴシック"/>
              </a:rPr>
              <a:t>基</a:t>
            </a:r>
            <a:r>
              <a:rPr sz="2000" dirty="0">
                <a:latin typeface="游ゴシック"/>
                <a:cs typeface="游ゴシック"/>
              </a:rPr>
              <a:t>	</a:t>
            </a:r>
            <a:r>
              <a:rPr sz="2000" spc="-10" dirty="0">
                <a:latin typeface="游ゴシック"/>
                <a:cs typeface="游ゴシック"/>
              </a:rPr>
              <a:t>(</a:t>
            </a:r>
            <a:r>
              <a:rPr sz="2000" dirty="0">
                <a:latin typeface="游ゴシック"/>
                <a:cs typeface="游ゴシック"/>
              </a:rPr>
              <a:t>年</a:t>
            </a:r>
            <a:r>
              <a:rPr sz="2000" spc="-10" dirty="0">
                <a:latin typeface="游ゴシック"/>
                <a:cs typeface="游ゴシック"/>
              </a:rPr>
              <a:t>5~6</a:t>
            </a:r>
            <a:r>
              <a:rPr sz="2000" dirty="0">
                <a:latin typeface="游ゴシック"/>
                <a:cs typeface="游ゴシック"/>
              </a:rPr>
              <a:t>基ペース</a:t>
            </a:r>
            <a:r>
              <a:rPr sz="2000" spc="-10" dirty="0">
                <a:latin typeface="游ゴシック"/>
                <a:cs typeface="游ゴシック"/>
              </a:rPr>
              <a:t>)</a:t>
            </a:r>
            <a:r>
              <a:rPr sz="2000" dirty="0">
                <a:latin typeface="游ゴシック"/>
                <a:cs typeface="游ゴシック"/>
              </a:rPr>
              <a:t>の建設が</a:t>
            </a:r>
            <a:r>
              <a:rPr sz="2000" spc="-50" dirty="0">
                <a:latin typeface="游ゴシック"/>
                <a:cs typeface="游ゴシック"/>
              </a:rPr>
              <a:t>必</a:t>
            </a:r>
            <a:endParaRPr sz="2000">
              <a:latin typeface="游ゴシック"/>
              <a:cs typeface="游ゴシック"/>
            </a:endParaRPr>
          </a:p>
          <a:p>
            <a:pPr marL="643890" indent="-342900">
              <a:lnSpc>
                <a:spcPct val="100000"/>
              </a:lnSpc>
              <a:buClr>
                <a:srgbClr val="A6A6A6"/>
              </a:buClr>
              <a:buFont typeface="Wingdings"/>
              <a:buChar char=""/>
              <a:tabLst>
                <a:tab pos="643890" algn="l"/>
              </a:tabLst>
            </a:pPr>
            <a:r>
              <a:rPr sz="2000" u="sng" spc="-20" dirty="0">
                <a:solidFill>
                  <a:srgbClr val="FF0000"/>
                </a:solidFill>
                <a:uFill>
                  <a:solidFill>
                    <a:srgbClr val="FF0000"/>
                  </a:solidFill>
                </a:uFill>
                <a:latin typeface="游ゴシック"/>
                <a:cs typeface="游ゴシック"/>
              </a:rPr>
              <a:t>40</a:t>
            </a:r>
            <a:r>
              <a:rPr sz="2000" u="sng" dirty="0">
                <a:solidFill>
                  <a:srgbClr val="FF0000"/>
                </a:solidFill>
                <a:uFill>
                  <a:solidFill>
                    <a:srgbClr val="FF0000"/>
                  </a:solidFill>
                </a:uFill>
                <a:latin typeface="游ゴシック"/>
                <a:cs typeface="游ゴシック"/>
              </a:rPr>
              <a:t>兆円の投資</a:t>
            </a:r>
            <a:r>
              <a:rPr sz="2000" u="none" dirty="0">
                <a:latin typeface="游ゴシック"/>
                <a:cs typeface="游ゴシック"/>
              </a:rPr>
              <a:t>： 現状の建設コスト </a:t>
            </a:r>
            <a:r>
              <a:rPr sz="2000" u="none" spc="-10" dirty="0">
                <a:latin typeface="游ゴシック"/>
                <a:cs typeface="游ゴシック"/>
              </a:rPr>
              <a:t>（37万円/</a:t>
            </a:r>
            <a:r>
              <a:rPr sz="2000" u="none" spc="-20" dirty="0">
                <a:latin typeface="游ゴシック"/>
                <a:cs typeface="游ゴシック"/>
              </a:rPr>
              <a:t>kW）</a:t>
            </a:r>
            <a:endParaRPr sz="2000">
              <a:latin typeface="游ゴシック"/>
              <a:cs typeface="游ゴシック"/>
            </a:endParaRPr>
          </a:p>
        </p:txBody>
      </p:sp>
      <p:grpSp>
        <p:nvGrpSpPr>
          <p:cNvPr id="5" name="object 5"/>
          <p:cNvGrpSpPr/>
          <p:nvPr/>
        </p:nvGrpSpPr>
        <p:grpSpPr>
          <a:xfrm>
            <a:off x="2567682" y="1973412"/>
            <a:ext cx="8297545" cy="3737610"/>
            <a:chOff x="2567682" y="1973412"/>
            <a:chExt cx="8297545" cy="3737610"/>
          </a:xfrm>
        </p:grpSpPr>
        <p:sp>
          <p:nvSpPr>
            <p:cNvPr id="6" name="object 6"/>
            <p:cNvSpPr/>
            <p:nvPr/>
          </p:nvSpPr>
          <p:spPr>
            <a:xfrm>
              <a:off x="2572444" y="2599943"/>
              <a:ext cx="8288020" cy="2484120"/>
            </a:xfrm>
            <a:custGeom>
              <a:avLst/>
              <a:gdLst/>
              <a:ahLst/>
              <a:cxnLst/>
              <a:rect l="l" t="t" r="r" b="b"/>
              <a:pathLst>
                <a:path w="8288020" h="2484120">
                  <a:moveTo>
                    <a:pt x="0" y="2484120"/>
                  </a:moveTo>
                  <a:lnTo>
                    <a:pt x="1941643" y="2484120"/>
                  </a:lnTo>
                </a:path>
                <a:path w="8288020" h="2484120">
                  <a:moveTo>
                    <a:pt x="2200723" y="2484120"/>
                  </a:moveTo>
                  <a:lnTo>
                    <a:pt x="2770699" y="2484120"/>
                  </a:lnTo>
                </a:path>
                <a:path w="8288020" h="2484120">
                  <a:moveTo>
                    <a:pt x="3029779" y="2484120"/>
                  </a:moveTo>
                  <a:lnTo>
                    <a:pt x="3599755" y="2484120"/>
                  </a:lnTo>
                </a:path>
                <a:path w="8288020" h="2484120">
                  <a:moveTo>
                    <a:pt x="3858835" y="2484120"/>
                  </a:moveTo>
                  <a:lnTo>
                    <a:pt x="4428811" y="2484120"/>
                  </a:lnTo>
                </a:path>
                <a:path w="8288020" h="2484120">
                  <a:moveTo>
                    <a:pt x="4687891" y="2484120"/>
                  </a:moveTo>
                  <a:lnTo>
                    <a:pt x="5257867" y="2484120"/>
                  </a:lnTo>
                </a:path>
                <a:path w="8288020" h="2484120">
                  <a:moveTo>
                    <a:pt x="5516947" y="2484120"/>
                  </a:moveTo>
                  <a:lnTo>
                    <a:pt x="6915979" y="2484120"/>
                  </a:lnTo>
                </a:path>
                <a:path w="8288020" h="2484120">
                  <a:moveTo>
                    <a:pt x="7175059" y="2484120"/>
                  </a:moveTo>
                  <a:lnTo>
                    <a:pt x="7741987" y="2484120"/>
                  </a:lnTo>
                </a:path>
                <a:path w="8288020" h="2484120">
                  <a:moveTo>
                    <a:pt x="8004115" y="2484120"/>
                  </a:moveTo>
                  <a:lnTo>
                    <a:pt x="8287519" y="2484120"/>
                  </a:lnTo>
                </a:path>
                <a:path w="8288020" h="2484120">
                  <a:moveTo>
                    <a:pt x="0" y="1862328"/>
                  </a:moveTo>
                  <a:lnTo>
                    <a:pt x="2770699" y="1862328"/>
                  </a:lnTo>
                </a:path>
                <a:path w="8288020" h="2484120">
                  <a:moveTo>
                    <a:pt x="3029779" y="1862328"/>
                  </a:moveTo>
                  <a:lnTo>
                    <a:pt x="3599755" y="1862328"/>
                  </a:lnTo>
                </a:path>
                <a:path w="8288020" h="2484120">
                  <a:moveTo>
                    <a:pt x="3858835" y="1862328"/>
                  </a:moveTo>
                  <a:lnTo>
                    <a:pt x="6915979" y="1862328"/>
                  </a:lnTo>
                </a:path>
                <a:path w="8288020" h="2484120">
                  <a:moveTo>
                    <a:pt x="7175059" y="1862328"/>
                  </a:moveTo>
                  <a:lnTo>
                    <a:pt x="7741987" y="1862328"/>
                  </a:lnTo>
                </a:path>
                <a:path w="8288020" h="2484120">
                  <a:moveTo>
                    <a:pt x="8004115" y="1862328"/>
                  </a:moveTo>
                  <a:lnTo>
                    <a:pt x="8287519" y="1862328"/>
                  </a:lnTo>
                </a:path>
                <a:path w="8288020" h="2484120">
                  <a:moveTo>
                    <a:pt x="0" y="1243584"/>
                  </a:moveTo>
                  <a:lnTo>
                    <a:pt x="7741987" y="1243584"/>
                  </a:lnTo>
                </a:path>
                <a:path w="8288020" h="2484120">
                  <a:moveTo>
                    <a:pt x="8004115" y="1243584"/>
                  </a:moveTo>
                  <a:lnTo>
                    <a:pt x="8287519" y="1243584"/>
                  </a:lnTo>
                </a:path>
                <a:path w="8288020" h="2484120">
                  <a:moveTo>
                    <a:pt x="0" y="621792"/>
                  </a:moveTo>
                  <a:lnTo>
                    <a:pt x="7741987" y="621792"/>
                  </a:lnTo>
                </a:path>
                <a:path w="8288020" h="2484120">
                  <a:moveTo>
                    <a:pt x="8004115" y="621792"/>
                  </a:moveTo>
                  <a:lnTo>
                    <a:pt x="8287519" y="621792"/>
                  </a:lnTo>
                </a:path>
                <a:path w="8288020" h="2484120">
                  <a:moveTo>
                    <a:pt x="0" y="0"/>
                  </a:moveTo>
                  <a:lnTo>
                    <a:pt x="7741987" y="0"/>
                  </a:lnTo>
                </a:path>
                <a:path w="8288020" h="2484120">
                  <a:moveTo>
                    <a:pt x="8004115" y="0"/>
                  </a:moveTo>
                  <a:lnTo>
                    <a:pt x="8287519" y="0"/>
                  </a:lnTo>
                </a:path>
              </a:pathLst>
            </a:custGeom>
            <a:ln w="9525">
              <a:solidFill>
                <a:srgbClr val="DFE1F1"/>
              </a:solidFill>
            </a:ln>
          </p:spPr>
          <p:txBody>
            <a:bodyPr wrap="square" lIns="0" tIns="0" rIns="0" bIns="0" rtlCol="0"/>
            <a:lstStyle/>
            <a:p>
              <a:endParaRPr/>
            </a:p>
          </p:txBody>
        </p:sp>
        <p:sp>
          <p:nvSpPr>
            <p:cNvPr id="7" name="object 7"/>
            <p:cNvSpPr/>
            <p:nvPr/>
          </p:nvSpPr>
          <p:spPr>
            <a:xfrm>
              <a:off x="2572444" y="1978174"/>
              <a:ext cx="8288020" cy="0"/>
            </a:xfrm>
            <a:custGeom>
              <a:avLst/>
              <a:gdLst/>
              <a:ahLst/>
              <a:cxnLst/>
              <a:rect l="l" t="t" r="r" b="b"/>
              <a:pathLst>
                <a:path w="8288020">
                  <a:moveTo>
                    <a:pt x="0" y="0"/>
                  </a:moveTo>
                  <a:lnTo>
                    <a:pt x="8287519" y="0"/>
                  </a:lnTo>
                </a:path>
              </a:pathLst>
            </a:custGeom>
            <a:ln w="9525">
              <a:solidFill>
                <a:srgbClr val="DFE1F1"/>
              </a:solidFill>
            </a:ln>
          </p:spPr>
          <p:txBody>
            <a:bodyPr wrap="square" lIns="0" tIns="0" rIns="0" bIns="0" rtlCol="0"/>
            <a:lstStyle/>
            <a:p>
              <a:endParaRPr/>
            </a:p>
          </p:txBody>
        </p:sp>
        <p:sp>
          <p:nvSpPr>
            <p:cNvPr id="8" name="object 8"/>
            <p:cNvSpPr/>
            <p:nvPr/>
          </p:nvSpPr>
          <p:spPr>
            <a:xfrm>
              <a:off x="2572444" y="1978174"/>
              <a:ext cx="8288020" cy="3728085"/>
            </a:xfrm>
            <a:custGeom>
              <a:avLst/>
              <a:gdLst/>
              <a:ahLst/>
              <a:cxnLst/>
              <a:rect l="l" t="t" r="r" b="b"/>
              <a:pathLst>
                <a:path w="8288020" h="3728085">
                  <a:moveTo>
                    <a:pt x="0" y="0"/>
                  </a:moveTo>
                  <a:lnTo>
                    <a:pt x="8287519" y="0"/>
                  </a:lnTo>
                  <a:lnTo>
                    <a:pt x="8287519" y="3727696"/>
                  </a:lnTo>
                  <a:lnTo>
                    <a:pt x="0" y="3727696"/>
                  </a:lnTo>
                  <a:lnTo>
                    <a:pt x="0" y="0"/>
                  </a:lnTo>
                  <a:close/>
                </a:path>
              </a:pathLst>
            </a:custGeom>
            <a:ln w="9525">
              <a:solidFill>
                <a:srgbClr val="40458C"/>
              </a:solidFill>
            </a:ln>
          </p:spPr>
          <p:txBody>
            <a:bodyPr wrap="square" lIns="0" tIns="0" rIns="0" bIns="0" rtlCol="0"/>
            <a:lstStyle/>
            <a:p>
              <a:endParaRPr/>
            </a:p>
          </p:txBody>
        </p:sp>
        <p:sp>
          <p:nvSpPr>
            <p:cNvPr id="9" name="object 9"/>
            <p:cNvSpPr/>
            <p:nvPr/>
          </p:nvSpPr>
          <p:spPr>
            <a:xfrm>
              <a:off x="2855976" y="4184903"/>
              <a:ext cx="6891655" cy="1521460"/>
            </a:xfrm>
            <a:custGeom>
              <a:avLst/>
              <a:gdLst/>
              <a:ahLst/>
              <a:cxnLst/>
              <a:rect l="l" t="t" r="r" b="b"/>
              <a:pathLst>
                <a:path w="6891655" h="1521460">
                  <a:moveTo>
                    <a:pt x="262128" y="1493520"/>
                  </a:moveTo>
                  <a:lnTo>
                    <a:pt x="0" y="1493520"/>
                  </a:lnTo>
                  <a:lnTo>
                    <a:pt x="0" y="1520977"/>
                  </a:lnTo>
                  <a:lnTo>
                    <a:pt x="262128" y="1520977"/>
                  </a:lnTo>
                  <a:lnTo>
                    <a:pt x="262128" y="1493520"/>
                  </a:lnTo>
                  <a:close/>
                </a:path>
                <a:path w="6891655" h="1521460">
                  <a:moveTo>
                    <a:pt x="1088136" y="1057656"/>
                  </a:moveTo>
                  <a:lnTo>
                    <a:pt x="829056" y="1057656"/>
                  </a:lnTo>
                  <a:lnTo>
                    <a:pt x="829056" y="1520977"/>
                  </a:lnTo>
                  <a:lnTo>
                    <a:pt x="1088136" y="1520977"/>
                  </a:lnTo>
                  <a:lnTo>
                    <a:pt x="1088136" y="1057656"/>
                  </a:lnTo>
                  <a:close/>
                </a:path>
                <a:path w="6891655" h="1521460">
                  <a:moveTo>
                    <a:pt x="1917192" y="542544"/>
                  </a:moveTo>
                  <a:lnTo>
                    <a:pt x="1658112" y="542544"/>
                  </a:lnTo>
                  <a:lnTo>
                    <a:pt x="1658112" y="1520977"/>
                  </a:lnTo>
                  <a:lnTo>
                    <a:pt x="1917192" y="1520977"/>
                  </a:lnTo>
                  <a:lnTo>
                    <a:pt x="1917192" y="542544"/>
                  </a:lnTo>
                  <a:close/>
                </a:path>
                <a:path w="6891655" h="1521460">
                  <a:moveTo>
                    <a:pt x="2746248" y="124968"/>
                  </a:moveTo>
                  <a:lnTo>
                    <a:pt x="2487168" y="124968"/>
                  </a:lnTo>
                  <a:lnTo>
                    <a:pt x="2487168" y="1520977"/>
                  </a:lnTo>
                  <a:lnTo>
                    <a:pt x="2746248" y="1520977"/>
                  </a:lnTo>
                  <a:lnTo>
                    <a:pt x="2746248" y="124968"/>
                  </a:lnTo>
                  <a:close/>
                </a:path>
                <a:path w="6891655" h="1521460">
                  <a:moveTo>
                    <a:pt x="3575304" y="0"/>
                  </a:moveTo>
                  <a:lnTo>
                    <a:pt x="3316224" y="0"/>
                  </a:lnTo>
                  <a:lnTo>
                    <a:pt x="3316224" y="1520977"/>
                  </a:lnTo>
                  <a:lnTo>
                    <a:pt x="3575304" y="1520977"/>
                  </a:lnTo>
                  <a:lnTo>
                    <a:pt x="3575304" y="0"/>
                  </a:lnTo>
                  <a:close/>
                </a:path>
                <a:path w="6891655" h="1521460">
                  <a:moveTo>
                    <a:pt x="4404360" y="304800"/>
                  </a:moveTo>
                  <a:lnTo>
                    <a:pt x="4145280" y="304800"/>
                  </a:lnTo>
                  <a:lnTo>
                    <a:pt x="4145280" y="1520977"/>
                  </a:lnTo>
                  <a:lnTo>
                    <a:pt x="4404360" y="1520977"/>
                  </a:lnTo>
                  <a:lnTo>
                    <a:pt x="4404360" y="304800"/>
                  </a:lnTo>
                  <a:close/>
                </a:path>
                <a:path w="6891655" h="1521460">
                  <a:moveTo>
                    <a:pt x="5233416" y="493776"/>
                  </a:moveTo>
                  <a:lnTo>
                    <a:pt x="4974336" y="493776"/>
                  </a:lnTo>
                  <a:lnTo>
                    <a:pt x="4974336" y="1520977"/>
                  </a:lnTo>
                  <a:lnTo>
                    <a:pt x="5233416" y="1520977"/>
                  </a:lnTo>
                  <a:lnTo>
                    <a:pt x="5233416" y="493776"/>
                  </a:lnTo>
                  <a:close/>
                </a:path>
                <a:path w="6891655" h="1521460">
                  <a:moveTo>
                    <a:pt x="6062472" y="899160"/>
                  </a:moveTo>
                  <a:lnTo>
                    <a:pt x="5803392" y="899160"/>
                  </a:lnTo>
                  <a:lnTo>
                    <a:pt x="5803392" y="1520977"/>
                  </a:lnTo>
                  <a:lnTo>
                    <a:pt x="6062472" y="1520977"/>
                  </a:lnTo>
                  <a:lnTo>
                    <a:pt x="6062472" y="899160"/>
                  </a:lnTo>
                  <a:close/>
                </a:path>
                <a:path w="6891655" h="1521460">
                  <a:moveTo>
                    <a:pt x="6891528" y="1210056"/>
                  </a:moveTo>
                  <a:lnTo>
                    <a:pt x="6632448" y="1210056"/>
                  </a:lnTo>
                  <a:lnTo>
                    <a:pt x="6632448" y="1520977"/>
                  </a:lnTo>
                  <a:lnTo>
                    <a:pt x="6891528" y="1520977"/>
                  </a:lnTo>
                  <a:lnTo>
                    <a:pt x="6891528" y="1210056"/>
                  </a:lnTo>
                  <a:close/>
                </a:path>
              </a:pathLst>
            </a:custGeom>
            <a:solidFill>
              <a:srgbClr val="7379C1"/>
            </a:solidFill>
          </p:spPr>
          <p:txBody>
            <a:bodyPr wrap="square" lIns="0" tIns="0" rIns="0" bIns="0" rtlCol="0"/>
            <a:lstStyle/>
            <a:p>
              <a:endParaRPr/>
            </a:p>
          </p:txBody>
        </p:sp>
        <p:sp>
          <p:nvSpPr>
            <p:cNvPr id="10" name="object 10"/>
            <p:cNvSpPr/>
            <p:nvPr/>
          </p:nvSpPr>
          <p:spPr>
            <a:xfrm>
              <a:off x="8659368" y="2350007"/>
              <a:ext cx="1917700" cy="3355975"/>
            </a:xfrm>
            <a:custGeom>
              <a:avLst/>
              <a:gdLst/>
              <a:ahLst/>
              <a:cxnLst/>
              <a:rect l="l" t="t" r="r" b="b"/>
              <a:pathLst>
                <a:path w="1917700" h="3355975">
                  <a:moveTo>
                    <a:pt x="259080" y="2703576"/>
                  </a:moveTo>
                  <a:lnTo>
                    <a:pt x="0" y="2703576"/>
                  </a:lnTo>
                  <a:lnTo>
                    <a:pt x="0" y="2734056"/>
                  </a:lnTo>
                  <a:lnTo>
                    <a:pt x="259080" y="2734056"/>
                  </a:lnTo>
                  <a:lnTo>
                    <a:pt x="259080" y="2703576"/>
                  </a:lnTo>
                  <a:close/>
                </a:path>
                <a:path w="1917700" h="3355975">
                  <a:moveTo>
                    <a:pt x="1088136" y="1645920"/>
                  </a:moveTo>
                  <a:lnTo>
                    <a:pt x="829056" y="1645920"/>
                  </a:lnTo>
                  <a:lnTo>
                    <a:pt x="829056" y="3044952"/>
                  </a:lnTo>
                  <a:lnTo>
                    <a:pt x="1088136" y="3044952"/>
                  </a:lnTo>
                  <a:lnTo>
                    <a:pt x="1088136" y="1645920"/>
                  </a:lnTo>
                  <a:close/>
                </a:path>
                <a:path w="1917700" h="3355975">
                  <a:moveTo>
                    <a:pt x="1917192" y="0"/>
                  </a:moveTo>
                  <a:lnTo>
                    <a:pt x="1655064" y="0"/>
                  </a:lnTo>
                  <a:lnTo>
                    <a:pt x="1655064" y="3355873"/>
                  </a:lnTo>
                  <a:lnTo>
                    <a:pt x="1917192" y="3355873"/>
                  </a:lnTo>
                  <a:lnTo>
                    <a:pt x="1917192" y="0"/>
                  </a:lnTo>
                  <a:close/>
                </a:path>
              </a:pathLst>
            </a:custGeom>
            <a:solidFill>
              <a:srgbClr val="FF0000"/>
            </a:solidFill>
          </p:spPr>
          <p:txBody>
            <a:bodyPr wrap="square" lIns="0" tIns="0" rIns="0" bIns="0" rtlCol="0"/>
            <a:lstStyle/>
            <a:p>
              <a:endParaRPr/>
            </a:p>
          </p:txBody>
        </p:sp>
        <p:sp>
          <p:nvSpPr>
            <p:cNvPr id="11" name="object 11"/>
            <p:cNvSpPr/>
            <p:nvPr/>
          </p:nvSpPr>
          <p:spPr>
            <a:xfrm>
              <a:off x="2572444" y="5705870"/>
              <a:ext cx="8288020" cy="0"/>
            </a:xfrm>
            <a:custGeom>
              <a:avLst/>
              <a:gdLst/>
              <a:ahLst/>
              <a:cxnLst/>
              <a:rect l="l" t="t" r="r" b="b"/>
              <a:pathLst>
                <a:path w="8288020">
                  <a:moveTo>
                    <a:pt x="0" y="0"/>
                  </a:moveTo>
                  <a:lnTo>
                    <a:pt x="8287519" y="1"/>
                  </a:lnTo>
                </a:path>
              </a:pathLst>
            </a:custGeom>
            <a:ln w="9525">
              <a:solidFill>
                <a:srgbClr val="DFE1F1"/>
              </a:solidFill>
            </a:ln>
          </p:spPr>
          <p:txBody>
            <a:bodyPr wrap="square" lIns="0" tIns="0" rIns="0" bIns="0" rtlCol="0"/>
            <a:lstStyle/>
            <a:p>
              <a:endParaRPr/>
            </a:p>
          </p:txBody>
        </p:sp>
      </p:grpSp>
      <p:sp>
        <p:nvSpPr>
          <p:cNvPr id="12" name="object 12"/>
          <p:cNvSpPr txBox="1"/>
          <p:nvPr/>
        </p:nvSpPr>
        <p:spPr>
          <a:xfrm>
            <a:off x="1206188" y="2861564"/>
            <a:ext cx="1157605" cy="1482725"/>
          </a:xfrm>
          <a:prstGeom prst="rect">
            <a:avLst/>
          </a:prstGeom>
        </p:spPr>
        <p:txBody>
          <a:bodyPr vert="horz" wrap="square" lIns="0" tIns="9525" rIns="0" bIns="0" rtlCol="0">
            <a:spAutoFit/>
          </a:bodyPr>
          <a:lstStyle/>
          <a:p>
            <a:pPr marL="12700" marR="831850">
              <a:lnSpc>
                <a:spcPct val="100800"/>
              </a:lnSpc>
              <a:spcBef>
                <a:spcPts val="75"/>
              </a:spcBef>
            </a:pPr>
            <a:r>
              <a:rPr sz="2400" spc="-50" dirty="0">
                <a:latin typeface="游ゴシック"/>
                <a:cs typeface="游ゴシック"/>
              </a:rPr>
              <a:t>設備</a:t>
            </a:r>
            <a:endParaRPr sz="2400">
              <a:latin typeface="游ゴシック"/>
              <a:cs typeface="游ゴシック"/>
            </a:endParaRPr>
          </a:p>
          <a:p>
            <a:pPr marL="12700">
              <a:lnSpc>
                <a:spcPts val="2830"/>
              </a:lnSpc>
              <a:spcBef>
                <a:spcPts val="25"/>
              </a:spcBef>
              <a:tabLst>
                <a:tab pos="864869" algn="l"/>
              </a:tabLst>
            </a:pPr>
            <a:r>
              <a:rPr sz="2400" spc="-50" dirty="0">
                <a:latin typeface="游ゴシック"/>
                <a:cs typeface="游ゴシック"/>
              </a:rPr>
              <a:t>容</a:t>
            </a:r>
            <a:r>
              <a:rPr sz="2400" dirty="0">
                <a:latin typeface="游ゴシック"/>
                <a:cs typeface="游ゴシック"/>
              </a:rPr>
              <a:t>	</a:t>
            </a:r>
            <a:r>
              <a:rPr sz="2000" spc="-25" dirty="0">
                <a:latin typeface="Arial"/>
                <a:cs typeface="Arial"/>
              </a:rPr>
              <a:t>60</a:t>
            </a:r>
            <a:endParaRPr sz="2000">
              <a:latin typeface="Arial"/>
              <a:cs typeface="Arial"/>
            </a:endParaRPr>
          </a:p>
          <a:p>
            <a:pPr marL="12700">
              <a:lnSpc>
                <a:spcPts val="2830"/>
              </a:lnSpc>
            </a:pPr>
            <a:r>
              <a:rPr sz="2400" spc="-50" dirty="0">
                <a:latin typeface="游ゴシック"/>
                <a:cs typeface="游ゴシック"/>
              </a:rPr>
              <a:t>量</a:t>
            </a:r>
            <a:endParaRPr sz="2400">
              <a:latin typeface="游ゴシック"/>
              <a:cs typeface="游ゴシック"/>
            </a:endParaRPr>
          </a:p>
        </p:txBody>
      </p:sp>
      <p:sp>
        <p:nvSpPr>
          <p:cNvPr id="17" name="object 17"/>
          <p:cNvSpPr txBox="1">
            <a:spLocks noGrp="1"/>
          </p:cNvSpPr>
          <p:nvPr>
            <p:ph type="dt" sz="half" idx="6"/>
          </p:nvPr>
        </p:nvSpPr>
        <p:spPr>
          <a:xfrm>
            <a:off x="2263868" y="6502928"/>
            <a:ext cx="3048000" cy="221615"/>
          </a:xfrm>
          <a:prstGeom prst="rect">
            <a:avLst/>
          </a:prstGeom>
        </p:spPr>
        <p:txBody>
          <a:bodyPr vert="horz" wrap="square" lIns="0" tIns="0" rIns="0" bIns="0" rtlCol="0">
            <a:spAutoFit/>
          </a:bodyPr>
          <a:lstStyle>
            <a:defPPr>
              <a:defRPr kern="0"/>
            </a:defPPr>
            <a:lvl1pPr>
              <a:defRPr sz="1400" b="0" i="0">
                <a:solidFill>
                  <a:schemeClr val="tx1"/>
                </a:solidFill>
                <a:latin typeface="游ゴシック"/>
                <a:cs typeface="游ゴシック"/>
              </a:defRPr>
            </a:lvl1pPr>
          </a:lstStyle>
          <a:p>
            <a:pPr marL="12700">
              <a:lnSpc>
                <a:spcPts val="1610"/>
              </a:lnSpc>
            </a:pPr>
            <a:r>
              <a:rPr lang="ja-JP" altLang="en-US" spc="-5"/>
              <a:t>秘密情報⽬的外使⽤・複製・開⽰禁⽌</a:t>
            </a:r>
            <a:endParaRPr spc="-5" dirty="0"/>
          </a:p>
        </p:txBody>
      </p:sp>
      <p:sp>
        <p:nvSpPr>
          <p:cNvPr id="18" name="object 18"/>
          <p:cNvSpPr txBox="1">
            <a:spLocks noGrp="1"/>
          </p:cNvSpPr>
          <p:nvPr>
            <p:ph type="ftr" sz="quarter" idx="5"/>
          </p:nvPr>
        </p:nvSpPr>
        <p:spPr>
          <a:xfrm>
            <a:off x="5464268" y="6502928"/>
            <a:ext cx="2059304" cy="221615"/>
          </a:xfrm>
          <a:prstGeom prst="rect">
            <a:avLst/>
          </a:prstGeom>
        </p:spPr>
        <p:txBody>
          <a:bodyPr vert="horz" wrap="square" lIns="0" tIns="0" rIns="0" bIns="0" rtlCol="0">
            <a:spAutoFit/>
          </a:bodyPr>
          <a:lstStyle>
            <a:defPPr>
              <a:defRPr kern="0"/>
            </a:defPPr>
            <a:lvl1pPr>
              <a:defRPr sz="1400" b="0" i="0">
                <a:solidFill>
                  <a:schemeClr val="tx1"/>
                </a:solidFill>
                <a:latin typeface="游ゴシック"/>
                <a:cs typeface="游ゴシック"/>
              </a:defRPr>
            </a:lvl1pPr>
          </a:lstStyle>
          <a:p>
            <a:pPr marL="12700">
              <a:lnSpc>
                <a:spcPts val="1610"/>
              </a:lnSpc>
            </a:pPr>
            <a:r>
              <a:rPr lang="en-US"/>
              <a:t>Advanced</a:t>
            </a:r>
            <a:r>
              <a:rPr lang="en-US" spc="-35"/>
              <a:t> </a:t>
            </a:r>
            <a:r>
              <a:rPr lang="en-US"/>
              <a:t>Float</a:t>
            </a:r>
            <a:r>
              <a:rPr lang="en-US" spc="-25"/>
              <a:t> </a:t>
            </a:r>
            <a:r>
              <a:rPr lang="ja-JP" altLang="en-US" spc="-25"/>
              <a:t>株式会社</a:t>
            </a:r>
            <a:endParaRPr spc="-25" dirty="0"/>
          </a:p>
        </p:txBody>
      </p:sp>
      <p:sp>
        <p:nvSpPr>
          <p:cNvPr id="19" name="object 19"/>
          <p:cNvSpPr txBox="1">
            <a:spLocks noGrp="1"/>
          </p:cNvSpPr>
          <p:nvPr>
            <p:ph type="sldNum" sz="quarter" idx="7"/>
          </p:nvPr>
        </p:nvSpPr>
        <p:spPr>
          <a:xfrm>
            <a:off x="11446488" y="6521216"/>
            <a:ext cx="530859" cy="221615"/>
          </a:xfrm>
          <a:prstGeom prst="rect">
            <a:avLst/>
          </a:prstGeom>
        </p:spPr>
        <p:txBody>
          <a:bodyPr vert="horz" wrap="square" lIns="0" tIns="0" rIns="0" bIns="0" rtlCol="0">
            <a:spAutoFit/>
          </a:bodyPr>
          <a:lstStyle>
            <a:defPPr>
              <a:defRPr kern="0"/>
            </a:defPPr>
            <a:lvl1pPr>
              <a:defRPr sz="1400" b="0" i="0">
                <a:solidFill>
                  <a:srgbClr val="40458C"/>
                </a:solidFill>
                <a:latin typeface="游ゴシック"/>
                <a:cs typeface="游ゴシック"/>
              </a:defRPr>
            </a:lvl1pPr>
          </a:lstStyle>
          <a:p>
            <a:pPr marL="136525">
              <a:lnSpc>
                <a:spcPts val="1610"/>
              </a:lnSpc>
            </a:pPr>
            <a:fld id="{81D60167-4931-47E6-BA6A-407CBD079E47}" type="slidenum">
              <a:rPr lang="en-US" altLang="ja-JP" spc="-20" smtClean="0"/>
              <a:pPr marL="136525">
                <a:lnSpc>
                  <a:spcPts val="1610"/>
                </a:lnSpc>
              </a:pPr>
              <a:t>20</a:t>
            </a:fld>
            <a:r>
              <a:rPr lang="en-US" altLang="ja-JP" spc="-20"/>
              <a:t>/47</a:t>
            </a:r>
            <a:endParaRPr spc="-10" dirty="0"/>
          </a:p>
        </p:txBody>
      </p:sp>
      <p:sp>
        <p:nvSpPr>
          <p:cNvPr id="13" name="object 13"/>
          <p:cNvSpPr txBox="1"/>
          <p:nvPr/>
        </p:nvSpPr>
        <p:spPr>
          <a:xfrm>
            <a:off x="2058666" y="3028188"/>
            <a:ext cx="304800" cy="330200"/>
          </a:xfrm>
          <a:prstGeom prst="rect">
            <a:avLst/>
          </a:prstGeom>
        </p:spPr>
        <p:txBody>
          <a:bodyPr vert="horz" wrap="square" lIns="0" tIns="12700" rIns="0" bIns="0" rtlCol="0">
            <a:spAutoFit/>
          </a:bodyPr>
          <a:lstStyle/>
          <a:p>
            <a:pPr marL="12700">
              <a:lnSpc>
                <a:spcPct val="100000"/>
              </a:lnSpc>
              <a:spcBef>
                <a:spcPts val="100"/>
              </a:spcBef>
            </a:pPr>
            <a:r>
              <a:rPr sz="2000" spc="-25" dirty="0">
                <a:latin typeface="Arial"/>
                <a:cs typeface="Arial"/>
              </a:rPr>
              <a:t>80</a:t>
            </a:r>
            <a:endParaRPr sz="2000">
              <a:latin typeface="Arial"/>
              <a:cs typeface="Arial"/>
            </a:endParaRPr>
          </a:p>
        </p:txBody>
      </p:sp>
      <p:sp>
        <p:nvSpPr>
          <p:cNvPr id="14" name="object 14"/>
          <p:cNvSpPr txBox="1"/>
          <p:nvPr/>
        </p:nvSpPr>
        <p:spPr>
          <a:xfrm>
            <a:off x="2058666" y="4271772"/>
            <a:ext cx="8653780" cy="1833880"/>
          </a:xfrm>
          <a:prstGeom prst="rect">
            <a:avLst/>
          </a:prstGeom>
        </p:spPr>
        <p:txBody>
          <a:bodyPr vert="horz" wrap="square" lIns="0" tIns="12700" rIns="0" bIns="0" rtlCol="0">
            <a:spAutoFit/>
          </a:bodyPr>
          <a:lstStyle/>
          <a:p>
            <a:pPr marL="12700">
              <a:lnSpc>
                <a:spcPct val="100000"/>
              </a:lnSpc>
              <a:spcBef>
                <a:spcPts val="100"/>
              </a:spcBef>
            </a:pPr>
            <a:r>
              <a:rPr sz="2000" spc="-25" dirty="0">
                <a:latin typeface="Arial"/>
                <a:cs typeface="Arial"/>
              </a:rPr>
              <a:t>40</a:t>
            </a:r>
            <a:endParaRPr sz="2000">
              <a:latin typeface="Arial"/>
              <a:cs typeface="Arial"/>
            </a:endParaRPr>
          </a:p>
          <a:p>
            <a:pPr>
              <a:lnSpc>
                <a:spcPct val="100000"/>
              </a:lnSpc>
              <a:spcBef>
                <a:spcPts val="195"/>
              </a:spcBef>
            </a:pPr>
            <a:endParaRPr sz="2000">
              <a:latin typeface="Arial"/>
              <a:cs typeface="Arial"/>
            </a:endParaRPr>
          </a:p>
          <a:p>
            <a:pPr marL="12700">
              <a:lnSpc>
                <a:spcPct val="100000"/>
              </a:lnSpc>
            </a:pPr>
            <a:r>
              <a:rPr sz="2000" spc="-25" dirty="0">
                <a:latin typeface="Arial"/>
                <a:cs typeface="Arial"/>
              </a:rPr>
              <a:t>20</a:t>
            </a:r>
            <a:endParaRPr sz="2000">
              <a:latin typeface="Arial"/>
              <a:cs typeface="Arial"/>
            </a:endParaRPr>
          </a:p>
          <a:p>
            <a:pPr>
              <a:lnSpc>
                <a:spcPct val="100000"/>
              </a:lnSpc>
              <a:spcBef>
                <a:spcPts val="195"/>
              </a:spcBef>
            </a:pPr>
            <a:endParaRPr sz="2000">
              <a:latin typeface="Arial"/>
              <a:cs typeface="Arial"/>
            </a:endParaRPr>
          </a:p>
          <a:p>
            <a:pPr marL="153670">
              <a:lnSpc>
                <a:spcPts val="2345"/>
              </a:lnSpc>
            </a:pPr>
            <a:r>
              <a:rPr sz="2000" spc="-50" dirty="0">
                <a:latin typeface="Arial"/>
                <a:cs typeface="Arial"/>
              </a:rPr>
              <a:t>0</a:t>
            </a:r>
            <a:endParaRPr sz="2000">
              <a:latin typeface="Arial"/>
              <a:cs typeface="Arial"/>
            </a:endParaRPr>
          </a:p>
          <a:p>
            <a:pPr marL="673735">
              <a:lnSpc>
                <a:spcPts val="2105"/>
              </a:lnSpc>
              <a:tabLst>
                <a:tab pos="1502410" algn="l"/>
                <a:tab pos="2331085" algn="l"/>
                <a:tab pos="3159760" algn="l"/>
                <a:tab pos="3988435" algn="l"/>
                <a:tab pos="4817110" algn="l"/>
                <a:tab pos="5645785" algn="l"/>
                <a:tab pos="6475095" algn="l"/>
                <a:tab pos="7303770" algn="l"/>
                <a:tab pos="8132445" algn="l"/>
              </a:tabLst>
            </a:pPr>
            <a:r>
              <a:rPr sz="1800" spc="-20" dirty="0">
                <a:latin typeface="Arial"/>
                <a:cs typeface="Arial"/>
              </a:rPr>
              <a:t>1970</a:t>
            </a:r>
            <a:r>
              <a:rPr sz="1800" dirty="0">
                <a:latin typeface="Arial"/>
                <a:cs typeface="Arial"/>
              </a:rPr>
              <a:t>	</a:t>
            </a:r>
            <a:r>
              <a:rPr sz="1800" spc="-20" dirty="0">
                <a:latin typeface="Arial"/>
                <a:cs typeface="Arial"/>
              </a:rPr>
              <a:t>1980</a:t>
            </a:r>
            <a:r>
              <a:rPr sz="1800" dirty="0">
                <a:latin typeface="Arial"/>
                <a:cs typeface="Arial"/>
              </a:rPr>
              <a:t>	</a:t>
            </a:r>
            <a:r>
              <a:rPr sz="1800" spc="-20" dirty="0">
                <a:latin typeface="Arial"/>
                <a:cs typeface="Arial"/>
              </a:rPr>
              <a:t>1990</a:t>
            </a:r>
            <a:r>
              <a:rPr sz="1800" dirty="0">
                <a:latin typeface="Arial"/>
                <a:cs typeface="Arial"/>
              </a:rPr>
              <a:t>	</a:t>
            </a:r>
            <a:r>
              <a:rPr sz="1800" spc="-20" dirty="0">
                <a:latin typeface="Arial"/>
                <a:cs typeface="Arial"/>
              </a:rPr>
              <a:t>2000</a:t>
            </a:r>
            <a:r>
              <a:rPr sz="1800" dirty="0">
                <a:latin typeface="Arial"/>
                <a:cs typeface="Arial"/>
              </a:rPr>
              <a:t>	</a:t>
            </a:r>
            <a:r>
              <a:rPr sz="1800" spc="-20" dirty="0">
                <a:latin typeface="Arial"/>
                <a:cs typeface="Arial"/>
              </a:rPr>
              <a:t>2010</a:t>
            </a:r>
            <a:r>
              <a:rPr sz="1800" dirty="0">
                <a:latin typeface="Arial"/>
                <a:cs typeface="Arial"/>
              </a:rPr>
              <a:t>	</a:t>
            </a:r>
            <a:r>
              <a:rPr sz="1800" spc="-20" dirty="0">
                <a:latin typeface="Arial"/>
                <a:cs typeface="Arial"/>
              </a:rPr>
              <a:t>2018</a:t>
            </a:r>
            <a:r>
              <a:rPr sz="1800" dirty="0">
                <a:latin typeface="Arial"/>
                <a:cs typeface="Arial"/>
              </a:rPr>
              <a:t>	</a:t>
            </a:r>
            <a:r>
              <a:rPr sz="1800" spc="-20" dirty="0">
                <a:latin typeface="Arial"/>
                <a:cs typeface="Arial"/>
              </a:rPr>
              <a:t>2020</a:t>
            </a:r>
            <a:r>
              <a:rPr sz="1800" dirty="0">
                <a:latin typeface="Arial"/>
                <a:cs typeface="Arial"/>
              </a:rPr>
              <a:t>	</a:t>
            </a:r>
            <a:r>
              <a:rPr sz="1800" spc="-20" dirty="0">
                <a:latin typeface="Arial"/>
                <a:cs typeface="Arial"/>
              </a:rPr>
              <a:t>2030</a:t>
            </a:r>
            <a:r>
              <a:rPr sz="1800" dirty="0">
                <a:latin typeface="Arial"/>
                <a:cs typeface="Arial"/>
              </a:rPr>
              <a:t>	</a:t>
            </a:r>
            <a:r>
              <a:rPr sz="1800" spc="-20" dirty="0">
                <a:latin typeface="Arial"/>
                <a:cs typeface="Arial"/>
              </a:rPr>
              <a:t>2040</a:t>
            </a:r>
            <a:r>
              <a:rPr sz="1800" dirty="0">
                <a:latin typeface="Arial"/>
                <a:cs typeface="Arial"/>
              </a:rPr>
              <a:t>	</a:t>
            </a:r>
            <a:r>
              <a:rPr sz="1800" spc="-20" dirty="0">
                <a:latin typeface="Arial"/>
                <a:cs typeface="Arial"/>
              </a:rPr>
              <a:t>2050</a:t>
            </a:r>
            <a:endParaRPr sz="1800">
              <a:latin typeface="Arial"/>
              <a:cs typeface="Arial"/>
            </a:endParaRPr>
          </a:p>
        </p:txBody>
      </p:sp>
      <p:sp>
        <p:nvSpPr>
          <p:cNvPr id="15" name="object 15"/>
          <p:cNvSpPr txBox="1"/>
          <p:nvPr/>
        </p:nvSpPr>
        <p:spPr>
          <a:xfrm>
            <a:off x="1917377" y="2406396"/>
            <a:ext cx="444500" cy="330200"/>
          </a:xfrm>
          <a:prstGeom prst="rect">
            <a:avLst/>
          </a:prstGeom>
        </p:spPr>
        <p:txBody>
          <a:bodyPr vert="horz" wrap="square" lIns="0" tIns="12700" rIns="0" bIns="0" rtlCol="0">
            <a:spAutoFit/>
          </a:bodyPr>
          <a:lstStyle/>
          <a:p>
            <a:pPr marL="12700">
              <a:lnSpc>
                <a:spcPct val="100000"/>
              </a:lnSpc>
              <a:spcBef>
                <a:spcPts val="100"/>
              </a:spcBef>
            </a:pPr>
            <a:r>
              <a:rPr sz="2000" spc="-25" dirty="0">
                <a:latin typeface="Arial"/>
                <a:cs typeface="Arial"/>
              </a:rPr>
              <a:t>100</a:t>
            </a:r>
            <a:endParaRPr sz="2000">
              <a:latin typeface="Arial"/>
              <a:cs typeface="Arial"/>
            </a:endParaRPr>
          </a:p>
        </p:txBody>
      </p:sp>
      <p:sp>
        <p:nvSpPr>
          <p:cNvPr id="16" name="object 16"/>
          <p:cNvSpPr txBox="1"/>
          <p:nvPr/>
        </p:nvSpPr>
        <p:spPr>
          <a:xfrm>
            <a:off x="1917377" y="1787652"/>
            <a:ext cx="444500" cy="330200"/>
          </a:xfrm>
          <a:prstGeom prst="rect">
            <a:avLst/>
          </a:prstGeom>
        </p:spPr>
        <p:txBody>
          <a:bodyPr vert="horz" wrap="square" lIns="0" tIns="12700" rIns="0" bIns="0" rtlCol="0">
            <a:spAutoFit/>
          </a:bodyPr>
          <a:lstStyle/>
          <a:p>
            <a:pPr marL="12700">
              <a:lnSpc>
                <a:spcPct val="100000"/>
              </a:lnSpc>
              <a:spcBef>
                <a:spcPts val="100"/>
              </a:spcBef>
            </a:pPr>
            <a:r>
              <a:rPr sz="2000" spc="-25" dirty="0">
                <a:latin typeface="Arial"/>
                <a:cs typeface="Arial"/>
              </a:rPr>
              <a:t>120</a:t>
            </a:r>
            <a:endParaRPr sz="2000">
              <a:latin typeface="Arial"/>
              <a:cs typeface="Arial"/>
            </a:endParaRPr>
          </a:p>
        </p:txBody>
      </p:sp>
      <p:sp>
        <p:nvSpPr>
          <p:cNvPr id="20" name="正方形/長方形 19">
            <a:extLst>
              <a:ext uri="{FF2B5EF4-FFF2-40B4-BE49-F238E27FC236}">
                <a16:creationId xmlns:a16="http://schemas.microsoft.com/office/drawing/2014/main" id="{BE401CF8-375C-8BF2-3678-96B26D23086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原子力で火力発電を代替する場合</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386938" y="1715034"/>
            <a:ext cx="7643039" cy="4474352"/>
          </a:xfrm>
          <a:prstGeom prst="rect">
            <a:avLst/>
          </a:prstGeom>
        </p:spPr>
      </p:pic>
      <p:sp>
        <p:nvSpPr>
          <p:cNvPr id="3" name="object 3"/>
          <p:cNvSpPr txBox="1"/>
          <p:nvPr/>
        </p:nvSpPr>
        <p:spPr>
          <a:xfrm>
            <a:off x="7973793" y="6490208"/>
            <a:ext cx="2851150" cy="208279"/>
          </a:xfrm>
          <a:prstGeom prst="rect">
            <a:avLst/>
          </a:prstGeom>
        </p:spPr>
        <p:txBody>
          <a:bodyPr vert="horz" wrap="square" lIns="0" tIns="12700" rIns="0" bIns="0" rtlCol="0">
            <a:spAutoFit/>
          </a:bodyPr>
          <a:lstStyle/>
          <a:p>
            <a:pPr marL="12700">
              <a:lnSpc>
                <a:spcPct val="100000"/>
              </a:lnSpc>
              <a:spcBef>
                <a:spcPts val="100"/>
              </a:spcBef>
              <a:tabLst>
                <a:tab pos="761365" algn="l"/>
                <a:tab pos="2228215" algn="l"/>
              </a:tabLst>
            </a:pPr>
            <a:r>
              <a:rPr sz="1200" dirty="0">
                <a:solidFill>
                  <a:srgbClr val="40458C"/>
                </a:solidFill>
                <a:latin typeface="Microsoft JhengHei"/>
                <a:cs typeface="Microsoft JhengHei"/>
              </a:rPr>
              <a:t>ロ</a:t>
            </a:r>
            <a:r>
              <a:rPr sz="1200" spc="-100" dirty="0">
                <a:solidFill>
                  <a:srgbClr val="40458C"/>
                </a:solidFill>
                <a:latin typeface="Microsoft JhengHei"/>
                <a:cs typeface="Microsoft JhengHei"/>
              </a:rPr>
              <a:t>イ</a:t>
            </a:r>
            <a:r>
              <a:rPr sz="1200" dirty="0">
                <a:solidFill>
                  <a:srgbClr val="40458C"/>
                </a:solidFill>
                <a:latin typeface="Microsoft JhengHei"/>
                <a:cs typeface="Microsoft JhengHei"/>
              </a:rPr>
              <a:t>タ</a:t>
            </a:r>
            <a:r>
              <a:rPr sz="1200" spc="-50" dirty="0">
                <a:solidFill>
                  <a:srgbClr val="40458C"/>
                </a:solidFill>
                <a:latin typeface="Microsoft JhengHei"/>
                <a:cs typeface="Microsoft JhengHei"/>
              </a:rPr>
              <a:t>ー</a:t>
            </a:r>
            <a:r>
              <a:rPr sz="1200" dirty="0">
                <a:solidFill>
                  <a:srgbClr val="40458C"/>
                </a:solidFill>
                <a:latin typeface="Microsoft JhengHei"/>
                <a:cs typeface="Microsoft JhengHei"/>
              </a:rPr>
              <a:t>	</a:t>
            </a:r>
            <a:r>
              <a:rPr sz="1200" spc="80" dirty="0">
                <a:solidFill>
                  <a:srgbClr val="40458C"/>
                </a:solidFill>
                <a:latin typeface="Microsoft JhengHei"/>
                <a:cs typeface="Microsoft JhengHei"/>
              </a:rPr>
              <a:t>2017</a:t>
            </a:r>
            <a:r>
              <a:rPr sz="1200" dirty="0">
                <a:solidFill>
                  <a:srgbClr val="40458C"/>
                </a:solidFill>
                <a:latin typeface="Microsoft JhengHei"/>
                <a:cs typeface="Microsoft JhengHei"/>
              </a:rPr>
              <a:t>年６月２７</a:t>
            </a:r>
            <a:r>
              <a:rPr sz="1200" spc="-50" dirty="0">
                <a:solidFill>
                  <a:srgbClr val="40458C"/>
                </a:solidFill>
                <a:latin typeface="Microsoft JhengHei"/>
                <a:cs typeface="Microsoft JhengHei"/>
              </a:rPr>
              <a:t>日</a:t>
            </a:r>
            <a:r>
              <a:rPr sz="1200" dirty="0">
                <a:solidFill>
                  <a:srgbClr val="40458C"/>
                </a:solidFill>
                <a:latin typeface="Microsoft JhengHei"/>
                <a:cs typeface="Microsoft JhengHei"/>
              </a:rPr>
              <a:t>	報道よ</a:t>
            </a:r>
            <a:r>
              <a:rPr sz="1200" spc="-50" dirty="0">
                <a:solidFill>
                  <a:srgbClr val="40458C"/>
                </a:solidFill>
                <a:latin typeface="Microsoft JhengHei"/>
                <a:cs typeface="Microsoft JhengHei"/>
              </a:rPr>
              <a:t>り</a:t>
            </a:r>
            <a:endParaRPr sz="1200" dirty="0">
              <a:latin typeface="Microsoft JhengHei"/>
              <a:cs typeface="Microsoft JhengHei"/>
            </a:endParaRPr>
          </a:p>
        </p:txBody>
      </p:sp>
      <p:sp>
        <p:nvSpPr>
          <p:cNvPr id="6" name="object 6"/>
          <p:cNvSpPr/>
          <p:nvPr/>
        </p:nvSpPr>
        <p:spPr>
          <a:xfrm>
            <a:off x="670894" y="835248"/>
            <a:ext cx="10873740" cy="708025"/>
          </a:xfrm>
          <a:custGeom>
            <a:avLst/>
            <a:gdLst/>
            <a:ahLst/>
            <a:cxnLst/>
            <a:rect l="l" t="t" r="r" b="b"/>
            <a:pathLst>
              <a:path w="10873740" h="708025">
                <a:moveTo>
                  <a:pt x="0" y="0"/>
                </a:moveTo>
                <a:lnTo>
                  <a:pt x="10873208" y="0"/>
                </a:lnTo>
                <a:lnTo>
                  <a:pt x="10873208" y="707846"/>
                </a:lnTo>
                <a:lnTo>
                  <a:pt x="0" y="707846"/>
                </a:lnTo>
                <a:lnTo>
                  <a:pt x="0" y="0"/>
                </a:lnTo>
                <a:close/>
              </a:path>
            </a:pathLst>
          </a:custGeom>
          <a:ln w="9525">
            <a:solidFill>
              <a:srgbClr val="40458C"/>
            </a:solidFill>
          </a:ln>
        </p:spPr>
        <p:txBody>
          <a:bodyPr wrap="square" lIns="0" tIns="0" rIns="0" bIns="0" rtlCol="0"/>
          <a:lstStyle/>
          <a:p>
            <a:endParaRPr/>
          </a:p>
        </p:txBody>
      </p:sp>
      <p:sp>
        <p:nvSpPr>
          <p:cNvPr id="7" name="object 7"/>
          <p:cNvSpPr txBox="1"/>
          <p:nvPr/>
        </p:nvSpPr>
        <p:spPr>
          <a:xfrm>
            <a:off x="1016948" y="875071"/>
            <a:ext cx="9415780" cy="628377"/>
          </a:xfrm>
          <a:prstGeom prst="rect">
            <a:avLst/>
          </a:prstGeom>
        </p:spPr>
        <p:txBody>
          <a:bodyPr vert="horz" wrap="square" lIns="0" tIns="12700" rIns="0" bIns="0" rtlCol="0">
            <a:spAutoFit/>
          </a:bodyPr>
          <a:lstStyle/>
          <a:p>
            <a:pPr marL="297180" indent="-284480">
              <a:lnSpc>
                <a:spcPct val="100000"/>
              </a:lnSpc>
              <a:spcBef>
                <a:spcPts val="100"/>
              </a:spcBef>
              <a:buClr>
                <a:srgbClr val="A6A6A6"/>
              </a:buClr>
              <a:buSzPct val="140000"/>
              <a:buFont typeface="Calibri"/>
              <a:buChar char="●"/>
              <a:tabLst>
                <a:tab pos="297180" algn="l"/>
              </a:tabLst>
            </a:pPr>
            <a:r>
              <a:rPr sz="2000" dirty="0" err="1">
                <a:latin typeface="BIZ UDPゴシック" panose="020B0400000000000000" pitchFamily="50" charset="-128"/>
                <a:ea typeface="BIZ UDPゴシック" panose="020B0400000000000000" pitchFamily="50" charset="-128"/>
                <a:cs typeface="游ゴシック"/>
              </a:rPr>
              <a:t>欧州の</a:t>
            </a:r>
            <a:r>
              <a:rPr lang="ja-JP" altLang="en-US" sz="2000" dirty="0">
                <a:latin typeface="BIZ UDPゴシック" panose="020B0400000000000000" pitchFamily="50" charset="-128"/>
                <a:ea typeface="BIZ UDPゴシック" panose="020B0400000000000000" pitchFamily="50" charset="-128"/>
                <a:cs typeface="游ゴシック"/>
              </a:rPr>
              <a:t>風力</a:t>
            </a:r>
            <a:r>
              <a:rPr sz="2000" dirty="0" err="1">
                <a:latin typeface="BIZ UDPゴシック" panose="020B0400000000000000" pitchFamily="50" charset="-128"/>
                <a:ea typeface="BIZ UDPゴシック" panose="020B0400000000000000" pitchFamily="50" charset="-128"/>
                <a:cs typeface="游ゴシック"/>
              </a:rPr>
              <a:t>発電は</a:t>
            </a:r>
            <a:r>
              <a:rPr lang="ja-JP" altLang="en-US" sz="2000" dirty="0">
                <a:latin typeface="BIZ UDPゴシック" panose="020B0400000000000000" pitchFamily="50" charset="-128"/>
                <a:ea typeface="BIZ UDPゴシック" panose="020B0400000000000000" pitchFamily="50" charset="-128"/>
                <a:cs typeface="游ゴシック"/>
              </a:rPr>
              <a:t>大型</a:t>
            </a:r>
            <a:r>
              <a:rPr sz="2000" dirty="0">
                <a:latin typeface="BIZ UDPゴシック" panose="020B0400000000000000" pitchFamily="50" charset="-128"/>
                <a:ea typeface="BIZ UDPゴシック" panose="020B0400000000000000" pitchFamily="50" charset="-128"/>
                <a:cs typeface="游ゴシック"/>
              </a:rPr>
              <a:t>化により発電コストを低減（</a:t>
            </a:r>
            <a:r>
              <a:rPr sz="2000" spc="-5" dirty="0">
                <a:latin typeface="BIZ UDPゴシック" panose="020B0400000000000000" pitchFamily="50" charset="-128"/>
                <a:ea typeface="BIZ UDPゴシック" panose="020B0400000000000000" pitchFamily="50" charset="-128"/>
                <a:cs typeface="游ゴシック"/>
              </a:rPr>
              <a:t>現状の出⼒は１０</a:t>
            </a:r>
            <a:r>
              <a:rPr sz="2000" spc="-20" dirty="0">
                <a:latin typeface="BIZ UDPゴシック" panose="020B0400000000000000" pitchFamily="50" charset="-128"/>
                <a:ea typeface="BIZ UDPゴシック" panose="020B0400000000000000" pitchFamily="50" charset="-128"/>
                <a:cs typeface="游ゴシック"/>
              </a:rPr>
              <a:t>MW</a:t>
            </a:r>
            <a:r>
              <a:rPr sz="2000" dirty="0">
                <a:latin typeface="BIZ UDPゴシック" panose="020B0400000000000000" pitchFamily="50" charset="-128"/>
                <a:ea typeface="BIZ UDPゴシック" panose="020B0400000000000000" pitchFamily="50" charset="-128"/>
                <a:cs typeface="游ゴシック"/>
              </a:rPr>
              <a:t>以上</a:t>
            </a:r>
            <a:r>
              <a:rPr sz="2000" spc="-50" dirty="0">
                <a:latin typeface="BIZ UDPゴシック" panose="020B0400000000000000" pitchFamily="50" charset="-128"/>
                <a:ea typeface="BIZ UDPゴシック" panose="020B0400000000000000" pitchFamily="50" charset="-128"/>
                <a:cs typeface="游ゴシック"/>
              </a:rPr>
              <a:t>）</a:t>
            </a:r>
            <a:endParaRPr sz="2000" dirty="0">
              <a:latin typeface="BIZ UDPゴシック" panose="020B0400000000000000" pitchFamily="50" charset="-128"/>
              <a:ea typeface="BIZ UDPゴシック" panose="020B0400000000000000" pitchFamily="50" charset="-128"/>
              <a:cs typeface="游ゴシック"/>
            </a:endParaRPr>
          </a:p>
          <a:p>
            <a:pPr marL="297180" indent="-284480">
              <a:lnSpc>
                <a:spcPct val="100000"/>
              </a:lnSpc>
              <a:buClr>
                <a:srgbClr val="A6A6A6"/>
              </a:buClr>
              <a:buSzPct val="140000"/>
              <a:buFont typeface="Calibri"/>
              <a:buChar char="●"/>
              <a:tabLst>
                <a:tab pos="297180" algn="l"/>
              </a:tabLst>
            </a:pPr>
            <a:r>
              <a:rPr sz="2000" spc="-5" dirty="0">
                <a:latin typeface="BIZ UDPゴシック" panose="020B0400000000000000" pitchFamily="50" charset="-128"/>
                <a:ea typeface="BIZ UDPゴシック" panose="020B0400000000000000" pitchFamily="50" charset="-128"/>
                <a:cs typeface="游ゴシック"/>
              </a:rPr>
              <a:t>ブレードの製造は中国に依存しつつある状況</a:t>
            </a:r>
            <a:endParaRPr sz="2000" dirty="0">
              <a:latin typeface="BIZ UDPゴシック" panose="020B0400000000000000" pitchFamily="50" charset="-128"/>
              <a:ea typeface="BIZ UDPゴシック" panose="020B0400000000000000" pitchFamily="50" charset="-128"/>
              <a:cs typeface="游ゴシック"/>
            </a:endParaRPr>
          </a:p>
        </p:txBody>
      </p:sp>
      <p:sp>
        <p:nvSpPr>
          <p:cNvPr id="11" name="正方形/長方形 10">
            <a:extLst>
              <a:ext uri="{FF2B5EF4-FFF2-40B4-BE49-F238E27FC236}">
                <a16:creationId xmlns:a16="http://schemas.microsoft.com/office/drawing/2014/main" id="{67F4FDDA-016A-1F20-F5BB-802FB8FE5717}"/>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陸上風車のコストダウンは大型化により達成</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98657" y="1774018"/>
            <a:ext cx="8730615" cy="4453890"/>
            <a:chOff x="698657" y="1774018"/>
            <a:chExt cx="8730615" cy="4453890"/>
          </a:xfrm>
        </p:grpSpPr>
        <p:pic>
          <p:nvPicPr>
            <p:cNvPr id="3" name="object 3"/>
            <p:cNvPicPr/>
            <p:nvPr/>
          </p:nvPicPr>
          <p:blipFill>
            <a:blip r:embed="rId2" cstate="print"/>
            <a:stretch>
              <a:fillRect/>
            </a:stretch>
          </p:blipFill>
          <p:spPr>
            <a:xfrm>
              <a:off x="5064263" y="1774018"/>
              <a:ext cx="4364941" cy="4453758"/>
            </a:xfrm>
            <a:prstGeom prst="rect">
              <a:avLst/>
            </a:prstGeom>
          </p:spPr>
        </p:pic>
        <p:sp>
          <p:nvSpPr>
            <p:cNvPr id="4" name="object 4"/>
            <p:cNvSpPr/>
            <p:nvPr/>
          </p:nvSpPr>
          <p:spPr>
            <a:xfrm>
              <a:off x="705007" y="2317790"/>
              <a:ext cx="5113020" cy="2247265"/>
            </a:xfrm>
            <a:custGeom>
              <a:avLst/>
              <a:gdLst/>
              <a:ahLst/>
              <a:cxnLst/>
              <a:rect l="l" t="t" r="r" b="b"/>
              <a:pathLst>
                <a:path w="5113020" h="2247265">
                  <a:moveTo>
                    <a:pt x="5112567" y="0"/>
                  </a:moveTo>
                  <a:lnTo>
                    <a:pt x="0" y="0"/>
                  </a:lnTo>
                  <a:lnTo>
                    <a:pt x="0" y="2246769"/>
                  </a:lnTo>
                  <a:lnTo>
                    <a:pt x="5112567" y="2246769"/>
                  </a:lnTo>
                  <a:lnTo>
                    <a:pt x="5112567" y="0"/>
                  </a:lnTo>
                  <a:close/>
                </a:path>
              </a:pathLst>
            </a:custGeom>
            <a:solidFill>
              <a:srgbClr val="FFFFFF"/>
            </a:solidFill>
          </p:spPr>
          <p:txBody>
            <a:bodyPr wrap="square" lIns="0" tIns="0" rIns="0" bIns="0" rtlCol="0"/>
            <a:lstStyle/>
            <a:p>
              <a:endParaRPr/>
            </a:p>
          </p:txBody>
        </p:sp>
        <p:sp>
          <p:nvSpPr>
            <p:cNvPr id="5" name="object 5"/>
            <p:cNvSpPr/>
            <p:nvPr/>
          </p:nvSpPr>
          <p:spPr>
            <a:xfrm>
              <a:off x="705007" y="2317790"/>
              <a:ext cx="5113020" cy="2247265"/>
            </a:xfrm>
            <a:custGeom>
              <a:avLst/>
              <a:gdLst/>
              <a:ahLst/>
              <a:cxnLst/>
              <a:rect l="l" t="t" r="r" b="b"/>
              <a:pathLst>
                <a:path w="5113020" h="2247265">
                  <a:moveTo>
                    <a:pt x="0" y="0"/>
                  </a:moveTo>
                  <a:lnTo>
                    <a:pt x="5112568" y="0"/>
                  </a:lnTo>
                  <a:lnTo>
                    <a:pt x="5112568" y="2246769"/>
                  </a:lnTo>
                  <a:lnTo>
                    <a:pt x="0" y="2246769"/>
                  </a:lnTo>
                  <a:lnTo>
                    <a:pt x="0" y="0"/>
                  </a:lnTo>
                  <a:close/>
                </a:path>
              </a:pathLst>
            </a:custGeom>
            <a:ln w="12700">
              <a:solidFill>
                <a:srgbClr val="000000"/>
              </a:solidFill>
            </a:ln>
          </p:spPr>
          <p:txBody>
            <a:bodyPr wrap="square" lIns="0" tIns="0" rIns="0" bIns="0" rtlCol="0"/>
            <a:lstStyle/>
            <a:p>
              <a:endParaRPr/>
            </a:p>
          </p:txBody>
        </p:sp>
      </p:grpSp>
      <p:sp>
        <p:nvSpPr>
          <p:cNvPr id="6" name="object 6"/>
          <p:cNvSpPr txBox="1"/>
          <p:nvPr/>
        </p:nvSpPr>
        <p:spPr>
          <a:xfrm>
            <a:off x="726596" y="2324100"/>
            <a:ext cx="2263775" cy="751488"/>
          </a:xfrm>
          <a:prstGeom prst="rect">
            <a:avLst/>
          </a:prstGeom>
        </p:spPr>
        <p:txBody>
          <a:bodyPr vert="horz" wrap="square" lIns="0" tIns="12700" rIns="0" bIns="0" rtlCol="0">
            <a:spAutoFit/>
          </a:bodyPr>
          <a:lstStyle/>
          <a:p>
            <a:pPr marL="12700">
              <a:lnSpc>
                <a:spcPct val="100000"/>
              </a:lnSpc>
              <a:spcBef>
                <a:spcPts val="100"/>
              </a:spcBef>
            </a:pPr>
            <a:r>
              <a:rPr sz="1600" spc="-10" dirty="0">
                <a:latin typeface="BIZ UDPゴシック" panose="020B0400000000000000" pitchFamily="50" charset="-128"/>
                <a:ea typeface="BIZ UDPゴシック" panose="020B0400000000000000" pitchFamily="50" charset="-128"/>
                <a:cs typeface="游ゴシック"/>
              </a:rPr>
              <a:t>陸上⾵⼒発電：</a:t>
            </a:r>
            <a:endParaRPr sz="1600">
              <a:latin typeface="BIZ UDPゴシック" panose="020B0400000000000000" pitchFamily="50" charset="-128"/>
              <a:ea typeface="BIZ UDPゴシック" panose="020B0400000000000000" pitchFamily="50" charset="-128"/>
              <a:cs typeface="游ゴシック"/>
            </a:endParaRPr>
          </a:p>
          <a:p>
            <a:pPr marL="1028700">
              <a:lnSpc>
                <a:spcPct val="100000"/>
              </a:lnSpc>
            </a:pPr>
            <a:r>
              <a:rPr sz="1600" spc="-10" dirty="0">
                <a:latin typeface="BIZ UDPゴシック" panose="020B0400000000000000" pitchFamily="50" charset="-128"/>
                <a:ea typeface="BIZ UDPゴシック" panose="020B0400000000000000" pitchFamily="50" charset="-128"/>
                <a:cs typeface="游ゴシック"/>
              </a:rPr>
              <a:t>1.18</a:t>
            </a:r>
            <a:r>
              <a:rPr sz="1600" dirty="0">
                <a:latin typeface="BIZ UDPゴシック" panose="020B0400000000000000" pitchFamily="50" charset="-128"/>
                <a:ea typeface="BIZ UDPゴシック" panose="020B0400000000000000" pitchFamily="50" charset="-128"/>
                <a:cs typeface="游ゴシック"/>
              </a:rPr>
              <a:t>億</a:t>
            </a:r>
            <a:r>
              <a:rPr sz="1600" spc="-25" dirty="0">
                <a:latin typeface="BIZ UDPゴシック" panose="020B0400000000000000" pitchFamily="50" charset="-128"/>
                <a:ea typeface="BIZ UDPゴシック" panose="020B0400000000000000" pitchFamily="50" charset="-128"/>
                <a:cs typeface="游ゴシック"/>
              </a:rPr>
              <a:t>kW</a:t>
            </a:r>
            <a:endParaRPr sz="1600">
              <a:latin typeface="BIZ UDPゴシック" panose="020B0400000000000000" pitchFamily="50" charset="-128"/>
              <a:ea typeface="BIZ UDPゴシック" panose="020B0400000000000000" pitchFamily="50" charset="-128"/>
              <a:cs typeface="游ゴシック"/>
            </a:endParaRPr>
          </a:p>
          <a:p>
            <a:pPr marL="847725">
              <a:lnSpc>
                <a:spcPct val="100000"/>
              </a:lnSpc>
            </a:pPr>
            <a:r>
              <a:rPr sz="1600" spc="-10" dirty="0">
                <a:latin typeface="BIZ UDPゴシック" panose="020B0400000000000000" pitchFamily="50" charset="-128"/>
                <a:ea typeface="BIZ UDPゴシック" panose="020B0400000000000000" pitchFamily="50" charset="-128"/>
                <a:cs typeface="游ゴシック"/>
              </a:rPr>
              <a:t>3,509</a:t>
            </a:r>
            <a:r>
              <a:rPr sz="1600" dirty="0">
                <a:latin typeface="BIZ UDPゴシック" panose="020B0400000000000000" pitchFamily="50" charset="-128"/>
                <a:ea typeface="BIZ UDPゴシック" panose="020B0400000000000000" pitchFamily="50" charset="-128"/>
                <a:cs typeface="游ゴシック"/>
              </a:rPr>
              <a:t>億</a:t>
            </a:r>
            <a:r>
              <a:rPr sz="1600" spc="-25" dirty="0">
                <a:latin typeface="BIZ UDPゴシック" panose="020B0400000000000000" pitchFamily="50" charset="-128"/>
                <a:ea typeface="BIZ UDPゴシック" panose="020B0400000000000000" pitchFamily="50" charset="-128"/>
                <a:cs typeface="游ゴシック"/>
              </a:rPr>
              <a:t>kWh</a:t>
            </a:r>
            <a:endParaRPr sz="1600">
              <a:latin typeface="BIZ UDPゴシック" panose="020B0400000000000000" pitchFamily="50" charset="-128"/>
              <a:ea typeface="BIZ UDPゴシック" panose="020B0400000000000000" pitchFamily="50" charset="-128"/>
              <a:cs typeface="游ゴシック"/>
            </a:endParaRPr>
          </a:p>
        </p:txBody>
      </p:sp>
      <p:sp>
        <p:nvSpPr>
          <p:cNvPr id="7" name="object 7"/>
          <p:cNvSpPr txBox="1"/>
          <p:nvPr/>
        </p:nvSpPr>
        <p:spPr>
          <a:xfrm>
            <a:off x="3184047" y="2628900"/>
            <a:ext cx="1549400" cy="505267"/>
          </a:xfrm>
          <a:prstGeom prst="rect">
            <a:avLst/>
          </a:prstGeom>
        </p:spPr>
        <p:txBody>
          <a:bodyPr vert="horz" wrap="square" lIns="0" tIns="12700" rIns="0" bIns="0" rtlCol="0">
            <a:spAutoFit/>
          </a:bodyPr>
          <a:lstStyle/>
          <a:p>
            <a:pPr marL="12700">
              <a:lnSpc>
                <a:spcPct val="100000"/>
              </a:lnSpc>
              <a:spcBef>
                <a:spcPts val="100"/>
              </a:spcBef>
            </a:pPr>
            <a:r>
              <a:rPr sz="1600" dirty="0">
                <a:latin typeface="BIZ UDPゴシック" panose="020B0400000000000000" pitchFamily="50" charset="-128"/>
                <a:ea typeface="BIZ UDPゴシック" panose="020B0400000000000000" pitchFamily="50" charset="-128"/>
                <a:cs typeface="游ゴシック"/>
              </a:rPr>
              <a:t>（</a:t>
            </a:r>
            <a:r>
              <a:rPr sz="1600" spc="-10" dirty="0">
                <a:latin typeface="BIZ UDPゴシック" panose="020B0400000000000000" pitchFamily="50" charset="-128"/>
                <a:ea typeface="BIZ UDPゴシック" panose="020B0400000000000000" pitchFamily="50" charset="-128"/>
                <a:cs typeface="游ゴシック"/>
              </a:rPr>
              <a:t>発電端価格</a:t>
            </a:r>
            <a:endParaRPr sz="1600" dirty="0">
              <a:latin typeface="BIZ UDPゴシック" panose="020B0400000000000000" pitchFamily="50" charset="-128"/>
              <a:ea typeface="BIZ UDPゴシック" panose="020B0400000000000000" pitchFamily="50" charset="-128"/>
              <a:cs typeface="游ゴシック"/>
            </a:endParaRPr>
          </a:p>
          <a:p>
            <a:pPr marL="12700">
              <a:lnSpc>
                <a:spcPct val="100000"/>
              </a:lnSpc>
            </a:pPr>
            <a:r>
              <a:rPr sz="1600" dirty="0">
                <a:latin typeface="BIZ UDPゴシック" panose="020B0400000000000000" pitchFamily="50" charset="-128"/>
                <a:ea typeface="BIZ UDPゴシック" panose="020B0400000000000000" pitchFamily="50" charset="-128"/>
                <a:cs typeface="游ゴシック"/>
              </a:rPr>
              <a:t>（</a:t>
            </a:r>
            <a:r>
              <a:rPr sz="1600" spc="-10" dirty="0">
                <a:latin typeface="BIZ UDPゴシック" panose="020B0400000000000000" pitchFamily="50" charset="-128"/>
                <a:ea typeface="BIZ UDPゴシック" panose="020B0400000000000000" pitchFamily="50" charset="-128"/>
                <a:cs typeface="游ゴシック"/>
              </a:rPr>
              <a:t>設備利⽤率</a:t>
            </a:r>
            <a:endParaRPr sz="1600" dirty="0">
              <a:latin typeface="BIZ UDPゴシック" panose="020B0400000000000000" pitchFamily="50" charset="-128"/>
              <a:ea typeface="BIZ UDPゴシック" panose="020B0400000000000000" pitchFamily="50" charset="-128"/>
              <a:cs typeface="游ゴシック"/>
            </a:endParaRPr>
          </a:p>
        </p:txBody>
      </p:sp>
      <p:sp>
        <p:nvSpPr>
          <p:cNvPr id="8" name="object 8"/>
          <p:cNvSpPr txBox="1"/>
          <p:nvPr/>
        </p:nvSpPr>
        <p:spPr>
          <a:xfrm>
            <a:off x="4927122" y="2628900"/>
            <a:ext cx="850900" cy="505267"/>
          </a:xfrm>
          <a:prstGeom prst="rect">
            <a:avLst/>
          </a:prstGeom>
        </p:spPr>
        <p:txBody>
          <a:bodyPr vert="horz" wrap="square" lIns="0" tIns="12700" rIns="0" bIns="0" rtlCol="0">
            <a:spAutoFit/>
          </a:bodyPr>
          <a:lstStyle/>
          <a:p>
            <a:pPr marL="46990">
              <a:lnSpc>
                <a:spcPct val="100000"/>
              </a:lnSpc>
              <a:spcBef>
                <a:spcPts val="100"/>
              </a:spcBef>
            </a:pPr>
            <a:r>
              <a:rPr sz="1600" spc="-20" dirty="0">
                <a:latin typeface="BIZ UDPゴシック" panose="020B0400000000000000" pitchFamily="50" charset="-128"/>
                <a:ea typeface="BIZ UDPゴシック" panose="020B0400000000000000" pitchFamily="50" charset="-128"/>
                <a:cs typeface="游ゴシック"/>
              </a:rPr>
              <a:t>17</a:t>
            </a:r>
            <a:r>
              <a:rPr sz="1600" dirty="0">
                <a:latin typeface="BIZ UDPゴシック" panose="020B0400000000000000" pitchFamily="50" charset="-128"/>
                <a:ea typeface="BIZ UDPゴシック" panose="020B0400000000000000" pitchFamily="50" charset="-128"/>
                <a:cs typeface="游ゴシック"/>
              </a:rPr>
              <a:t>円</a:t>
            </a:r>
            <a:r>
              <a:rPr sz="1600" spc="-50" dirty="0">
                <a:latin typeface="BIZ UDPゴシック" panose="020B0400000000000000" pitchFamily="50" charset="-128"/>
                <a:ea typeface="BIZ UDPゴシック" panose="020B0400000000000000" pitchFamily="50" charset="-128"/>
                <a:cs typeface="游ゴシック"/>
              </a:rPr>
              <a:t>）</a:t>
            </a:r>
            <a:endParaRPr sz="1600">
              <a:latin typeface="BIZ UDPゴシック" panose="020B0400000000000000" pitchFamily="50" charset="-128"/>
              <a:ea typeface="BIZ UDPゴシック" panose="020B0400000000000000" pitchFamily="50" charset="-128"/>
              <a:cs typeface="游ゴシック"/>
            </a:endParaRPr>
          </a:p>
          <a:p>
            <a:pPr marL="12700">
              <a:lnSpc>
                <a:spcPct val="100000"/>
              </a:lnSpc>
            </a:pPr>
            <a:r>
              <a:rPr sz="1600" spc="-20" dirty="0">
                <a:latin typeface="BIZ UDPゴシック" panose="020B0400000000000000" pitchFamily="50" charset="-128"/>
                <a:ea typeface="BIZ UDPゴシック" panose="020B0400000000000000" pitchFamily="50" charset="-128"/>
                <a:cs typeface="游ゴシック"/>
              </a:rPr>
              <a:t>34％）</a:t>
            </a:r>
            <a:endParaRPr sz="1600">
              <a:latin typeface="BIZ UDPゴシック" panose="020B0400000000000000" pitchFamily="50" charset="-128"/>
              <a:ea typeface="BIZ UDPゴシック" panose="020B0400000000000000" pitchFamily="50" charset="-128"/>
              <a:cs typeface="游ゴシック"/>
            </a:endParaRPr>
          </a:p>
        </p:txBody>
      </p:sp>
      <p:sp>
        <p:nvSpPr>
          <p:cNvPr id="9" name="object 9"/>
          <p:cNvSpPr txBox="1"/>
          <p:nvPr/>
        </p:nvSpPr>
        <p:spPr>
          <a:xfrm>
            <a:off x="726596" y="3543300"/>
            <a:ext cx="2082800" cy="751488"/>
          </a:xfrm>
          <a:prstGeom prst="rect">
            <a:avLst/>
          </a:prstGeom>
        </p:spPr>
        <p:txBody>
          <a:bodyPr vert="horz" wrap="square" lIns="0" tIns="12700" rIns="0" bIns="0" rtlCol="0">
            <a:spAutoFit/>
          </a:bodyPr>
          <a:lstStyle/>
          <a:p>
            <a:pPr marL="12700">
              <a:lnSpc>
                <a:spcPct val="100000"/>
              </a:lnSpc>
              <a:spcBef>
                <a:spcPts val="100"/>
              </a:spcBef>
            </a:pPr>
            <a:r>
              <a:rPr sz="1600" spc="-10" dirty="0">
                <a:latin typeface="BIZ UDPゴシック" panose="020B0400000000000000" pitchFamily="50" charset="-128"/>
                <a:ea typeface="BIZ UDPゴシック" panose="020B0400000000000000" pitchFamily="50" charset="-128"/>
                <a:cs typeface="游ゴシック"/>
              </a:rPr>
              <a:t>洋上⾵⼒発電：</a:t>
            </a:r>
            <a:endParaRPr sz="1600" dirty="0">
              <a:latin typeface="BIZ UDPゴシック" panose="020B0400000000000000" pitchFamily="50" charset="-128"/>
              <a:ea typeface="BIZ UDPゴシック" panose="020B0400000000000000" pitchFamily="50" charset="-128"/>
              <a:cs typeface="游ゴシック"/>
            </a:endParaRPr>
          </a:p>
          <a:p>
            <a:pPr marL="815975">
              <a:lnSpc>
                <a:spcPct val="100000"/>
              </a:lnSpc>
            </a:pPr>
            <a:r>
              <a:rPr sz="1600" spc="-10" dirty="0">
                <a:latin typeface="BIZ UDPゴシック" panose="020B0400000000000000" pitchFamily="50" charset="-128"/>
                <a:ea typeface="BIZ UDPゴシック" panose="020B0400000000000000" pitchFamily="50" charset="-128"/>
                <a:cs typeface="游ゴシック"/>
              </a:rPr>
              <a:t>1.78</a:t>
            </a:r>
            <a:r>
              <a:rPr sz="1600" dirty="0">
                <a:latin typeface="BIZ UDPゴシック" panose="020B0400000000000000" pitchFamily="50" charset="-128"/>
                <a:ea typeface="BIZ UDPゴシック" panose="020B0400000000000000" pitchFamily="50" charset="-128"/>
                <a:cs typeface="游ゴシック"/>
              </a:rPr>
              <a:t>億</a:t>
            </a:r>
            <a:r>
              <a:rPr sz="1600" spc="-25" dirty="0">
                <a:latin typeface="BIZ UDPゴシック" panose="020B0400000000000000" pitchFamily="50" charset="-128"/>
                <a:ea typeface="BIZ UDPゴシック" panose="020B0400000000000000" pitchFamily="50" charset="-128"/>
                <a:cs typeface="游ゴシック"/>
              </a:rPr>
              <a:t>kW</a:t>
            </a:r>
            <a:endParaRPr sz="1600" dirty="0">
              <a:latin typeface="BIZ UDPゴシック" panose="020B0400000000000000" pitchFamily="50" charset="-128"/>
              <a:ea typeface="BIZ UDPゴシック" panose="020B0400000000000000" pitchFamily="50" charset="-128"/>
              <a:cs typeface="游ゴシック"/>
            </a:endParaRPr>
          </a:p>
          <a:p>
            <a:pPr marL="666750">
              <a:lnSpc>
                <a:spcPct val="100000"/>
              </a:lnSpc>
            </a:pPr>
            <a:r>
              <a:rPr sz="1600" spc="-10" dirty="0">
                <a:latin typeface="BIZ UDPゴシック" panose="020B0400000000000000" pitchFamily="50" charset="-128"/>
                <a:ea typeface="BIZ UDPゴシック" panose="020B0400000000000000" pitchFamily="50" charset="-128"/>
                <a:cs typeface="游ゴシック"/>
              </a:rPr>
              <a:t>6,163</a:t>
            </a:r>
            <a:r>
              <a:rPr sz="1600" dirty="0">
                <a:latin typeface="BIZ UDPゴシック" panose="020B0400000000000000" pitchFamily="50" charset="-128"/>
                <a:ea typeface="BIZ UDPゴシック" panose="020B0400000000000000" pitchFamily="50" charset="-128"/>
                <a:cs typeface="游ゴシック"/>
              </a:rPr>
              <a:t>億</a:t>
            </a:r>
            <a:r>
              <a:rPr sz="1600" spc="-25" dirty="0">
                <a:latin typeface="BIZ UDPゴシック" panose="020B0400000000000000" pitchFamily="50" charset="-128"/>
                <a:ea typeface="BIZ UDPゴシック" panose="020B0400000000000000" pitchFamily="50" charset="-128"/>
                <a:cs typeface="游ゴシック"/>
              </a:rPr>
              <a:t>kWh</a:t>
            </a:r>
            <a:endParaRPr sz="1600" dirty="0">
              <a:latin typeface="BIZ UDPゴシック" panose="020B0400000000000000" pitchFamily="50" charset="-128"/>
              <a:ea typeface="BIZ UDPゴシック" panose="020B0400000000000000" pitchFamily="50" charset="-128"/>
              <a:cs typeface="游ゴシック"/>
            </a:endParaRPr>
          </a:p>
        </p:txBody>
      </p:sp>
      <p:sp>
        <p:nvSpPr>
          <p:cNvPr id="10" name="object 10"/>
          <p:cNvSpPr txBox="1"/>
          <p:nvPr/>
        </p:nvSpPr>
        <p:spPr>
          <a:xfrm>
            <a:off x="3037997" y="3848100"/>
            <a:ext cx="1555750" cy="505267"/>
          </a:xfrm>
          <a:prstGeom prst="rect">
            <a:avLst/>
          </a:prstGeom>
        </p:spPr>
        <p:txBody>
          <a:bodyPr vert="horz" wrap="square" lIns="0" tIns="12700" rIns="0" bIns="0" rtlCol="0">
            <a:spAutoFit/>
          </a:bodyPr>
          <a:lstStyle/>
          <a:p>
            <a:pPr marL="18415">
              <a:lnSpc>
                <a:spcPct val="100000"/>
              </a:lnSpc>
              <a:spcBef>
                <a:spcPts val="100"/>
              </a:spcBef>
            </a:pPr>
            <a:r>
              <a:rPr sz="1600" dirty="0">
                <a:latin typeface="BIZ UDPゴシック" panose="020B0400000000000000" pitchFamily="50" charset="-128"/>
                <a:ea typeface="BIZ UDPゴシック" panose="020B0400000000000000" pitchFamily="50" charset="-128"/>
                <a:cs typeface="游ゴシック"/>
              </a:rPr>
              <a:t>（</a:t>
            </a:r>
            <a:r>
              <a:rPr sz="1600" spc="-10" dirty="0">
                <a:latin typeface="BIZ UDPゴシック" panose="020B0400000000000000" pitchFamily="50" charset="-128"/>
                <a:ea typeface="BIZ UDPゴシック" panose="020B0400000000000000" pitchFamily="50" charset="-128"/>
                <a:cs typeface="游ゴシック"/>
              </a:rPr>
              <a:t>発電端価格</a:t>
            </a:r>
            <a:endParaRPr sz="1600">
              <a:latin typeface="BIZ UDPゴシック" panose="020B0400000000000000" pitchFamily="50" charset="-128"/>
              <a:ea typeface="BIZ UDPゴシック" panose="020B0400000000000000" pitchFamily="50" charset="-128"/>
              <a:cs typeface="游ゴシック"/>
            </a:endParaRPr>
          </a:p>
          <a:p>
            <a:pPr marL="12700">
              <a:lnSpc>
                <a:spcPct val="100000"/>
              </a:lnSpc>
            </a:pPr>
            <a:r>
              <a:rPr sz="1600" dirty="0">
                <a:latin typeface="BIZ UDPゴシック" panose="020B0400000000000000" pitchFamily="50" charset="-128"/>
                <a:ea typeface="BIZ UDPゴシック" panose="020B0400000000000000" pitchFamily="50" charset="-128"/>
                <a:cs typeface="游ゴシック"/>
              </a:rPr>
              <a:t>（</a:t>
            </a:r>
            <a:r>
              <a:rPr sz="1600" spc="-10" dirty="0">
                <a:latin typeface="BIZ UDPゴシック" panose="020B0400000000000000" pitchFamily="50" charset="-128"/>
                <a:ea typeface="BIZ UDPゴシック" panose="020B0400000000000000" pitchFamily="50" charset="-128"/>
                <a:cs typeface="游ゴシック"/>
              </a:rPr>
              <a:t>設備利⽤率</a:t>
            </a:r>
            <a:endParaRPr sz="1600">
              <a:latin typeface="BIZ UDPゴシック" panose="020B0400000000000000" pitchFamily="50" charset="-128"/>
              <a:ea typeface="BIZ UDPゴシック" panose="020B0400000000000000" pitchFamily="50" charset="-128"/>
              <a:cs typeface="游ゴシック"/>
            </a:endParaRPr>
          </a:p>
        </p:txBody>
      </p:sp>
      <p:sp>
        <p:nvSpPr>
          <p:cNvPr id="11" name="object 11"/>
          <p:cNvSpPr txBox="1"/>
          <p:nvPr/>
        </p:nvSpPr>
        <p:spPr>
          <a:xfrm>
            <a:off x="4781071" y="3848100"/>
            <a:ext cx="822325" cy="505267"/>
          </a:xfrm>
          <a:prstGeom prst="rect">
            <a:avLst/>
          </a:prstGeom>
        </p:spPr>
        <p:txBody>
          <a:bodyPr vert="horz" wrap="square" lIns="0" tIns="12700" rIns="0" bIns="0" rtlCol="0">
            <a:spAutoFit/>
          </a:bodyPr>
          <a:lstStyle/>
          <a:p>
            <a:pPr marL="19050">
              <a:lnSpc>
                <a:spcPct val="100000"/>
              </a:lnSpc>
              <a:spcBef>
                <a:spcPts val="100"/>
              </a:spcBef>
            </a:pPr>
            <a:r>
              <a:rPr sz="1600" spc="-20" dirty="0">
                <a:latin typeface="BIZ UDPゴシック" panose="020B0400000000000000" pitchFamily="50" charset="-128"/>
                <a:ea typeface="BIZ UDPゴシック" panose="020B0400000000000000" pitchFamily="50" charset="-128"/>
                <a:cs typeface="游ゴシック"/>
              </a:rPr>
              <a:t>32</a:t>
            </a:r>
            <a:r>
              <a:rPr sz="1600" dirty="0">
                <a:latin typeface="BIZ UDPゴシック" panose="020B0400000000000000" pitchFamily="50" charset="-128"/>
                <a:ea typeface="BIZ UDPゴシック" panose="020B0400000000000000" pitchFamily="50" charset="-128"/>
                <a:cs typeface="游ゴシック"/>
              </a:rPr>
              <a:t>円</a:t>
            </a:r>
            <a:r>
              <a:rPr sz="1600" spc="-50" dirty="0">
                <a:latin typeface="BIZ UDPゴシック" panose="020B0400000000000000" pitchFamily="50" charset="-128"/>
                <a:ea typeface="BIZ UDPゴシック" panose="020B0400000000000000" pitchFamily="50" charset="-128"/>
                <a:cs typeface="游ゴシック"/>
              </a:rPr>
              <a:t>）</a:t>
            </a:r>
            <a:endParaRPr sz="1600">
              <a:latin typeface="BIZ UDPゴシック" panose="020B0400000000000000" pitchFamily="50" charset="-128"/>
              <a:ea typeface="BIZ UDPゴシック" panose="020B0400000000000000" pitchFamily="50" charset="-128"/>
              <a:cs typeface="游ゴシック"/>
            </a:endParaRPr>
          </a:p>
          <a:p>
            <a:pPr marL="12700">
              <a:lnSpc>
                <a:spcPct val="100000"/>
              </a:lnSpc>
            </a:pPr>
            <a:r>
              <a:rPr sz="1600" spc="-20" dirty="0">
                <a:latin typeface="BIZ UDPゴシック" panose="020B0400000000000000" pitchFamily="50" charset="-128"/>
                <a:ea typeface="BIZ UDPゴシック" panose="020B0400000000000000" pitchFamily="50" charset="-128"/>
                <a:cs typeface="游ゴシック"/>
              </a:rPr>
              <a:t>40％）</a:t>
            </a:r>
            <a:endParaRPr sz="1600">
              <a:latin typeface="BIZ UDPゴシック" panose="020B0400000000000000" pitchFamily="50" charset="-128"/>
              <a:ea typeface="BIZ UDPゴシック" panose="020B0400000000000000" pitchFamily="50" charset="-128"/>
              <a:cs typeface="游ゴシック"/>
            </a:endParaRPr>
          </a:p>
        </p:txBody>
      </p:sp>
      <p:sp>
        <p:nvSpPr>
          <p:cNvPr id="12" name="object 12"/>
          <p:cNvSpPr txBox="1"/>
          <p:nvPr/>
        </p:nvSpPr>
        <p:spPr>
          <a:xfrm>
            <a:off x="2925602" y="6371993"/>
            <a:ext cx="77343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40458C"/>
                </a:solidFill>
                <a:latin typeface="游ゴシック"/>
                <a:cs typeface="游ゴシック"/>
              </a:rPr>
              <a:t>環境省：令和元年度再⽣可能エネルギーに関する ゾーニング基礎情報等の整備・公開等に関する委託業務報告書 及び、</a:t>
            </a:r>
            <a:r>
              <a:rPr sz="900" spc="-10" dirty="0">
                <a:solidFill>
                  <a:srgbClr val="40458C"/>
                </a:solidFill>
                <a:latin typeface="游ゴシック"/>
                <a:cs typeface="游ゴシック"/>
              </a:rPr>
              <a:t>NEDO</a:t>
            </a:r>
            <a:r>
              <a:rPr sz="900" spc="-5" dirty="0">
                <a:solidFill>
                  <a:srgbClr val="40458C"/>
                </a:solidFill>
                <a:latin typeface="游ゴシック"/>
                <a:cs typeface="游ゴシック"/>
              </a:rPr>
              <a:t>「洋上⾵況マップ」より</a:t>
            </a:r>
            <a:endParaRPr sz="900">
              <a:latin typeface="游ゴシック"/>
              <a:cs typeface="游ゴシック"/>
            </a:endParaRPr>
          </a:p>
        </p:txBody>
      </p:sp>
      <p:pic>
        <p:nvPicPr>
          <p:cNvPr id="13" name="object 13"/>
          <p:cNvPicPr/>
          <p:nvPr/>
        </p:nvPicPr>
        <p:blipFill>
          <a:blip r:embed="rId3" cstate="print"/>
          <a:stretch>
            <a:fillRect/>
          </a:stretch>
        </p:blipFill>
        <p:spPr>
          <a:xfrm>
            <a:off x="9584670" y="2204393"/>
            <a:ext cx="1699019" cy="3857521"/>
          </a:xfrm>
          <a:prstGeom prst="rect">
            <a:avLst/>
          </a:prstGeom>
        </p:spPr>
      </p:pic>
      <p:sp>
        <p:nvSpPr>
          <p:cNvPr id="14" name="object 14"/>
          <p:cNvSpPr txBox="1"/>
          <p:nvPr/>
        </p:nvSpPr>
        <p:spPr>
          <a:xfrm>
            <a:off x="9573972" y="1847596"/>
            <a:ext cx="165100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メイリオ"/>
                <a:cs typeface="メイリオ"/>
              </a:rPr>
              <a:t>凡例︓</a:t>
            </a:r>
            <a:r>
              <a:rPr sz="1600" spc="-10" dirty="0">
                <a:latin typeface="メイリオ"/>
                <a:cs typeface="メイリオ"/>
              </a:rPr>
              <a:t>年平均⾵速</a:t>
            </a:r>
            <a:endParaRPr sz="1600">
              <a:latin typeface="メイリオ"/>
              <a:cs typeface="メイリオ"/>
            </a:endParaRPr>
          </a:p>
        </p:txBody>
      </p:sp>
      <p:sp>
        <p:nvSpPr>
          <p:cNvPr id="15" name="object 15"/>
          <p:cNvSpPr txBox="1"/>
          <p:nvPr/>
        </p:nvSpPr>
        <p:spPr>
          <a:xfrm>
            <a:off x="10409555" y="5295900"/>
            <a:ext cx="219075" cy="238760"/>
          </a:xfrm>
          <a:prstGeom prst="rect">
            <a:avLst/>
          </a:prstGeom>
        </p:spPr>
        <p:txBody>
          <a:bodyPr vert="horz" wrap="square" lIns="0" tIns="12700" rIns="0" bIns="0" rtlCol="0">
            <a:spAutoFit/>
          </a:bodyPr>
          <a:lstStyle/>
          <a:p>
            <a:pPr marL="12700">
              <a:lnSpc>
                <a:spcPct val="100000"/>
              </a:lnSpc>
              <a:spcBef>
                <a:spcPts val="100"/>
              </a:spcBef>
            </a:pPr>
            <a:r>
              <a:rPr sz="1400" spc="-25" dirty="0">
                <a:solidFill>
                  <a:srgbClr val="40458C"/>
                </a:solidFill>
                <a:latin typeface="Tahoma"/>
                <a:cs typeface="Tahoma"/>
              </a:rPr>
              <a:t>12</a:t>
            </a:r>
            <a:endParaRPr sz="1400">
              <a:latin typeface="Tahoma"/>
              <a:cs typeface="Tahoma"/>
            </a:endParaRPr>
          </a:p>
        </p:txBody>
      </p:sp>
      <p:sp>
        <p:nvSpPr>
          <p:cNvPr id="17" name="object 17"/>
          <p:cNvSpPr txBox="1"/>
          <p:nvPr/>
        </p:nvSpPr>
        <p:spPr>
          <a:xfrm>
            <a:off x="1487487" y="908720"/>
            <a:ext cx="9505315" cy="712375"/>
          </a:xfrm>
          <a:prstGeom prst="rect">
            <a:avLst/>
          </a:prstGeom>
          <a:ln w="9525">
            <a:solidFill>
              <a:srgbClr val="40458C"/>
            </a:solidFill>
          </a:ln>
        </p:spPr>
        <p:txBody>
          <a:bodyPr vert="horz" wrap="square" lIns="0" tIns="19685" rIns="0" bIns="0" rtlCol="0">
            <a:spAutoFit/>
          </a:bodyPr>
          <a:lstStyle/>
          <a:p>
            <a:pPr marL="643890" indent="-342900">
              <a:lnSpc>
                <a:spcPct val="100000"/>
              </a:lnSpc>
              <a:spcBef>
                <a:spcPts val="155"/>
              </a:spcBef>
              <a:buClr>
                <a:srgbClr val="A6A6A6"/>
              </a:buClr>
              <a:buFont typeface="Wingdings"/>
              <a:buChar char=""/>
              <a:tabLst>
                <a:tab pos="643890" algn="l"/>
              </a:tabLst>
            </a:pPr>
            <a:r>
              <a:rPr sz="2000" spc="-5" dirty="0">
                <a:latin typeface="BIZ UDPゴシック" panose="020B0400000000000000" pitchFamily="50" charset="-128"/>
                <a:ea typeface="BIZ UDPゴシック" panose="020B0400000000000000" pitchFamily="50" charset="-128"/>
                <a:cs typeface="游ゴシック"/>
              </a:rPr>
              <a:t>陸上は⾵が弱く、⾵⼒発電を建設できる場所が少ない</a:t>
            </a:r>
            <a:endParaRPr sz="2000" dirty="0">
              <a:latin typeface="BIZ UDPゴシック" panose="020B0400000000000000" pitchFamily="50" charset="-128"/>
              <a:ea typeface="BIZ UDPゴシック" panose="020B0400000000000000" pitchFamily="50" charset="-128"/>
              <a:cs typeface="游ゴシック"/>
            </a:endParaRPr>
          </a:p>
          <a:p>
            <a:pPr marL="643890" indent="-342900">
              <a:lnSpc>
                <a:spcPct val="100000"/>
              </a:lnSpc>
              <a:spcBef>
                <a:spcPts val="600"/>
              </a:spcBef>
              <a:buClr>
                <a:srgbClr val="A6A6A6"/>
              </a:buClr>
              <a:buFont typeface="Wingdings"/>
              <a:buChar char=""/>
              <a:tabLst>
                <a:tab pos="643890" algn="l"/>
              </a:tabLst>
            </a:pPr>
            <a:r>
              <a:rPr sz="2000" spc="-5" dirty="0">
                <a:latin typeface="BIZ UDPゴシック" panose="020B0400000000000000" pitchFamily="50" charset="-128"/>
                <a:ea typeface="BIZ UDPゴシック" panose="020B0400000000000000" pitchFamily="50" charset="-128"/>
                <a:cs typeface="游ゴシック"/>
              </a:rPr>
              <a:t>洋上は⾵が強く⼗分なポテンシャルがあるが、コストの課題が⼤きい</a:t>
            </a:r>
            <a:endParaRPr sz="2000" dirty="0">
              <a:latin typeface="BIZ UDPゴシック" panose="020B0400000000000000" pitchFamily="50" charset="-128"/>
              <a:ea typeface="BIZ UDPゴシック" panose="020B0400000000000000" pitchFamily="50" charset="-128"/>
              <a:cs typeface="游ゴシック"/>
            </a:endParaRPr>
          </a:p>
        </p:txBody>
      </p:sp>
      <p:sp>
        <p:nvSpPr>
          <p:cNvPr id="21" name="正方形/長方形 20">
            <a:extLst>
              <a:ext uri="{FF2B5EF4-FFF2-40B4-BE49-F238E27FC236}">
                <a16:creationId xmlns:a16="http://schemas.microsoft.com/office/drawing/2014/main" id="{5A2B2411-5EF3-E6B9-ABD6-513F4EF4CA78}"/>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風力発電のポテンシャル</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2487" y="77724"/>
            <a:ext cx="6934200" cy="513080"/>
          </a:xfrm>
          <a:prstGeom prst="rect">
            <a:avLst/>
          </a:prstGeom>
        </p:spPr>
        <p:txBody>
          <a:bodyPr vert="horz" wrap="square" lIns="0" tIns="12700" rIns="0" bIns="0" rtlCol="0">
            <a:spAutoFit/>
          </a:bodyPr>
          <a:lstStyle/>
          <a:p>
            <a:pPr marL="12700">
              <a:lnSpc>
                <a:spcPct val="100000"/>
              </a:lnSpc>
              <a:spcBef>
                <a:spcPts val="100"/>
              </a:spcBef>
            </a:pPr>
            <a:r>
              <a:rPr b="1" spc="-5" dirty="0">
                <a:latin typeface="游ゴシック"/>
                <a:cs typeface="游ゴシック"/>
              </a:rPr>
              <a:t>福島第⼀原⼦⼒発電所事故からの教訓</a:t>
            </a:r>
          </a:p>
        </p:txBody>
      </p:sp>
      <p:sp>
        <p:nvSpPr>
          <p:cNvPr id="3" name="object 3"/>
          <p:cNvSpPr txBox="1"/>
          <p:nvPr/>
        </p:nvSpPr>
        <p:spPr>
          <a:xfrm>
            <a:off x="7625391" y="6257035"/>
            <a:ext cx="398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Microsoft JhengHei"/>
                <a:cs typeface="Microsoft JhengHei"/>
              </a:rPr>
              <a:t>福島第一原子力発電所事故の経過と教訓（東京電力）</a:t>
            </a:r>
            <a:r>
              <a:rPr sz="1200" spc="-25" dirty="0">
                <a:latin typeface="Microsoft JhengHei"/>
                <a:cs typeface="Microsoft JhengHei"/>
              </a:rPr>
              <a:t>より</a:t>
            </a:r>
            <a:endParaRPr sz="1200">
              <a:latin typeface="Microsoft JhengHei"/>
              <a:cs typeface="Microsoft JhengHe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497" y="5705289"/>
            <a:ext cx="9523730" cy="1153160"/>
            <a:chOff x="86497" y="5705289"/>
            <a:chExt cx="9523730" cy="1153160"/>
          </a:xfrm>
        </p:grpSpPr>
        <p:sp>
          <p:nvSpPr>
            <p:cNvPr id="3" name="object 3"/>
            <p:cNvSpPr/>
            <p:nvPr/>
          </p:nvSpPr>
          <p:spPr>
            <a:xfrm>
              <a:off x="1328056" y="5710051"/>
              <a:ext cx="8277225" cy="736600"/>
            </a:xfrm>
            <a:custGeom>
              <a:avLst/>
              <a:gdLst/>
              <a:ahLst/>
              <a:cxnLst/>
              <a:rect l="l" t="t" r="r" b="b"/>
              <a:pathLst>
                <a:path w="8277225" h="736600">
                  <a:moveTo>
                    <a:pt x="8277100" y="0"/>
                  </a:moveTo>
                  <a:lnTo>
                    <a:pt x="0" y="0"/>
                  </a:lnTo>
                  <a:lnTo>
                    <a:pt x="0" y="736270"/>
                  </a:lnTo>
                  <a:lnTo>
                    <a:pt x="8277100" y="736270"/>
                  </a:lnTo>
                  <a:lnTo>
                    <a:pt x="8277100" y="0"/>
                  </a:lnTo>
                  <a:close/>
                </a:path>
              </a:pathLst>
            </a:custGeom>
            <a:solidFill>
              <a:srgbClr val="FFC000"/>
            </a:solidFill>
          </p:spPr>
          <p:txBody>
            <a:bodyPr wrap="square" lIns="0" tIns="0" rIns="0" bIns="0" rtlCol="0"/>
            <a:lstStyle/>
            <a:p>
              <a:endParaRPr/>
            </a:p>
          </p:txBody>
        </p:sp>
        <p:sp>
          <p:nvSpPr>
            <p:cNvPr id="4" name="object 4"/>
            <p:cNvSpPr/>
            <p:nvPr/>
          </p:nvSpPr>
          <p:spPr>
            <a:xfrm>
              <a:off x="1328056" y="5710051"/>
              <a:ext cx="8277225" cy="736600"/>
            </a:xfrm>
            <a:custGeom>
              <a:avLst/>
              <a:gdLst/>
              <a:ahLst/>
              <a:cxnLst/>
              <a:rect l="l" t="t" r="r" b="b"/>
              <a:pathLst>
                <a:path w="8277225" h="736600">
                  <a:moveTo>
                    <a:pt x="0" y="0"/>
                  </a:moveTo>
                  <a:lnTo>
                    <a:pt x="8277100" y="0"/>
                  </a:lnTo>
                  <a:lnTo>
                    <a:pt x="8277100" y="736270"/>
                  </a:lnTo>
                  <a:lnTo>
                    <a:pt x="0" y="736270"/>
                  </a:lnTo>
                  <a:lnTo>
                    <a:pt x="0" y="0"/>
                  </a:lnTo>
                  <a:close/>
                </a:path>
              </a:pathLst>
            </a:custGeom>
            <a:ln w="9525">
              <a:solidFill>
                <a:srgbClr val="40458C"/>
              </a:solidFill>
            </a:ln>
          </p:spPr>
          <p:txBody>
            <a:bodyPr wrap="square" lIns="0" tIns="0" rIns="0" bIns="0" rtlCol="0"/>
            <a:lstStyle/>
            <a:p>
              <a:endParaRPr/>
            </a:p>
          </p:txBody>
        </p:sp>
      </p:grpSp>
      <p:grpSp>
        <p:nvGrpSpPr>
          <p:cNvPr id="5" name="object 5"/>
          <p:cNvGrpSpPr/>
          <p:nvPr/>
        </p:nvGrpSpPr>
        <p:grpSpPr>
          <a:xfrm>
            <a:off x="1323294" y="1895289"/>
            <a:ext cx="8286750" cy="746125"/>
            <a:chOff x="1323294" y="1895289"/>
            <a:chExt cx="8286750" cy="746125"/>
          </a:xfrm>
        </p:grpSpPr>
        <p:sp>
          <p:nvSpPr>
            <p:cNvPr id="6" name="object 6"/>
            <p:cNvSpPr/>
            <p:nvPr/>
          </p:nvSpPr>
          <p:spPr>
            <a:xfrm>
              <a:off x="1328056" y="1900052"/>
              <a:ext cx="8277225" cy="736600"/>
            </a:xfrm>
            <a:custGeom>
              <a:avLst/>
              <a:gdLst/>
              <a:ahLst/>
              <a:cxnLst/>
              <a:rect l="l" t="t" r="r" b="b"/>
              <a:pathLst>
                <a:path w="8277225" h="736600">
                  <a:moveTo>
                    <a:pt x="8277100" y="0"/>
                  </a:moveTo>
                  <a:lnTo>
                    <a:pt x="0" y="0"/>
                  </a:lnTo>
                  <a:lnTo>
                    <a:pt x="0" y="736269"/>
                  </a:lnTo>
                  <a:lnTo>
                    <a:pt x="8277100" y="736269"/>
                  </a:lnTo>
                  <a:lnTo>
                    <a:pt x="8277100" y="0"/>
                  </a:lnTo>
                  <a:close/>
                </a:path>
              </a:pathLst>
            </a:custGeom>
            <a:solidFill>
              <a:srgbClr val="FFC000"/>
            </a:solidFill>
          </p:spPr>
          <p:txBody>
            <a:bodyPr wrap="square" lIns="0" tIns="0" rIns="0" bIns="0" rtlCol="0"/>
            <a:lstStyle/>
            <a:p>
              <a:endParaRPr/>
            </a:p>
          </p:txBody>
        </p:sp>
        <p:sp>
          <p:nvSpPr>
            <p:cNvPr id="7" name="object 7"/>
            <p:cNvSpPr/>
            <p:nvPr/>
          </p:nvSpPr>
          <p:spPr>
            <a:xfrm>
              <a:off x="1328056" y="1900052"/>
              <a:ext cx="8277225" cy="736600"/>
            </a:xfrm>
            <a:custGeom>
              <a:avLst/>
              <a:gdLst/>
              <a:ahLst/>
              <a:cxnLst/>
              <a:rect l="l" t="t" r="r" b="b"/>
              <a:pathLst>
                <a:path w="8277225" h="736600">
                  <a:moveTo>
                    <a:pt x="0" y="0"/>
                  </a:moveTo>
                  <a:lnTo>
                    <a:pt x="8277100" y="0"/>
                  </a:lnTo>
                  <a:lnTo>
                    <a:pt x="8277100" y="736270"/>
                  </a:lnTo>
                  <a:lnTo>
                    <a:pt x="0" y="736270"/>
                  </a:lnTo>
                  <a:lnTo>
                    <a:pt x="0" y="0"/>
                  </a:lnTo>
                  <a:close/>
                </a:path>
              </a:pathLst>
            </a:custGeom>
            <a:ln w="9525">
              <a:solidFill>
                <a:srgbClr val="40458C"/>
              </a:solidFill>
            </a:ln>
          </p:spPr>
          <p:txBody>
            <a:bodyPr wrap="square" lIns="0" tIns="0" rIns="0" bIns="0" rtlCol="0"/>
            <a:lstStyle/>
            <a:p>
              <a:endParaRPr/>
            </a:p>
          </p:txBody>
        </p:sp>
      </p:grpSp>
      <p:grpSp>
        <p:nvGrpSpPr>
          <p:cNvPr id="8" name="object 8"/>
          <p:cNvGrpSpPr/>
          <p:nvPr/>
        </p:nvGrpSpPr>
        <p:grpSpPr>
          <a:xfrm>
            <a:off x="1323294" y="2847789"/>
            <a:ext cx="8286750" cy="746125"/>
            <a:chOff x="1323294" y="2847789"/>
            <a:chExt cx="8286750" cy="746125"/>
          </a:xfrm>
        </p:grpSpPr>
        <p:sp>
          <p:nvSpPr>
            <p:cNvPr id="9" name="object 9"/>
            <p:cNvSpPr/>
            <p:nvPr/>
          </p:nvSpPr>
          <p:spPr>
            <a:xfrm>
              <a:off x="1328056" y="2852552"/>
              <a:ext cx="8277225" cy="736600"/>
            </a:xfrm>
            <a:custGeom>
              <a:avLst/>
              <a:gdLst/>
              <a:ahLst/>
              <a:cxnLst/>
              <a:rect l="l" t="t" r="r" b="b"/>
              <a:pathLst>
                <a:path w="8277225" h="736600">
                  <a:moveTo>
                    <a:pt x="8277100" y="0"/>
                  </a:moveTo>
                  <a:lnTo>
                    <a:pt x="0" y="0"/>
                  </a:lnTo>
                  <a:lnTo>
                    <a:pt x="0" y="736269"/>
                  </a:lnTo>
                  <a:lnTo>
                    <a:pt x="8277100" y="736269"/>
                  </a:lnTo>
                  <a:lnTo>
                    <a:pt x="8277100" y="0"/>
                  </a:lnTo>
                  <a:close/>
                </a:path>
              </a:pathLst>
            </a:custGeom>
            <a:solidFill>
              <a:srgbClr val="92D050"/>
            </a:solidFill>
          </p:spPr>
          <p:txBody>
            <a:bodyPr wrap="square" lIns="0" tIns="0" rIns="0" bIns="0" rtlCol="0"/>
            <a:lstStyle/>
            <a:p>
              <a:endParaRPr/>
            </a:p>
          </p:txBody>
        </p:sp>
        <p:sp>
          <p:nvSpPr>
            <p:cNvPr id="10" name="object 10"/>
            <p:cNvSpPr/>
            <p:nvPr/>
          </p:nvSpPr>
          <p:spPr>
            <a:xfrm>
              <a:off x="1328056" y="2852552"/>
              <a:ext cx="8277225" cy="736600"/>
            </a:xfrm>
            <a:custGeom>
              <a:avLst/>
              <a:gdLst/>
              <a:ahLst/>
              <a:cxnLst/>
              <a:rect l="l" t="t" r="r" b="b"/>
              <a:pathLst>
                <a:path w="8277225" h="736600">
                  <a:moveTo>
                    <a:pt x="0" y="0"/>
                  </a:moveTo>
                  <a:lnTo>
                    <a:pt x="8277100" y="0"/>
                  </a:lnTo>
                  <a:lnTo>
                    <a:pt x="8277100" y="736270"/>
                  </a:lnTo>
                  <a:lnTo>
                    <a:pt x="0" y="736270"/>
                  </a:lnTo>
                  <a:lnTo>
                    <a:pt x="0" y="0"/>
                  </a:lnTo>
                  <a:close/>
                </a:path>
              </a:pathLst>
            </a:custGeom>
            <a:ln w="9525">
              <a:solidFill>
                <a:srgbClr val="40458C"/>
              </a:solidFill>
            </a:ln>
          </p:spPr>
          <p:txBody>
            <a:bodyPr wrap="square" lIns="0" tIns="0" rIns="0" bIns="0" rtlCol="0"/>
            <a:lstStyle/>
            <a:p>
              <a:endParaRPr/>
            </a:p>
          </p:txBody>
        </p:sp>
      </p:grpSp>
      <p:grpSp>
        <p:nvGrpSpPr>
          <p:cNvPr id="11" name="object 11"/>
          <p:cNvGrpSpPr/>
          <p:nvPr/>
        </p:nvGrpSpPr>
        <p:grpSpPr>
          <a:xfrm>
            <a:off x="1323294" y="3800289"/>
            <a:ext cx="8286750" cy="746125"/>
            <a:chOff x="1323294" y="3800289"/>
            <a:chExt cx="8286750" cy="746125"/>
          </a:xfrm>
        </p:grpSpPr>
        <p:sp>
          <p:nvSpPr>
            <p:cNvPr id="12" name="object 12"/>
            <p:cNvSpPr/>
            <p:nvPr/>
          </p:nvSpPr>
          <p:spPr>
            <a:xfrm>
              <a:off x="1328056" y="3805052"/>
              <a:ext cx="8277225" cy="736600"/>
            </a:xfrm>
            <a:custGeom>
              <a:avLst/>
              <a:gdLst/>
              <a:ahLst/>
              <a:cxnLst/>
              <a:rect l="l" t="t" r="r" b="b"/>
              <a:pathLst>
                <a:path w="8277225" h="736600">
                  <a:moveTo>
                    <a:pt x="8277100" y="0"/>
                  </a:moveTo>
                  <a:lnTo>
                    <a:pt x="0" y="0"/>
                  </a:lnTo>
                  <a:lnTo>
                    <a:pt x="0" y="736269"/>
                  </a:lnTo>
                  <a:lnTo>
                    <a:pt x="8277100" y="736269"/>
                  </a:lnTo>
                  <a:lnTo>
                    <a:pt x="8277100" y="0"/>
                  </a:lnTo>
                  <a:close/>
                </a:path>
              </a:pathLst>
            </a:custGeom>
            <a:solidFill>
              <a:srgbClr val="FFC000"/>
            </a:solidFill>
          </p:spPr>
          <p:txBody>
            <a:bodyPr wrap="square" lIns="0" tIns="0" rIns="0" bIns="0" rtlCol="0"/>
            <a:lstStyle/>
            <a:p>
              <a:endParaRPr/>
            </a:p>
          </p:txBody>
        </p:sp>
        <p:sp>
          <p:nvSpPr>
            <p:cNvPr id="13" name="object 13"/>
            <p:cNvSpPr/>
            <p:nvPr/>
          </p:nvSpPr>
          <p:spPr>
            <a:xfrm>
              <a:off x="1328056" y="3805052"/>
              <a:ext cx="8277225" cy="736600"/>
            </a:xfrm>
            <a:custGeom>
              <a:avLst/>
              <a:gdLst/>
              <a:ahLst/>
              <a:cxnLst/>
              <a:rect l="l" t="t" r="r" b="b"/>
              <a:pathLst>
                <a:path w="8277225" h="736600">
                  <a:moveTo>
                    <a:pt x="0" y="0"/>
                  </a:moveTo>
                  <a:lnTo>
                    <a:pt x="8277100" y="0"/>
                  </a:lnTo>
                  <a:lnTo>
                    <a:pt x="8277100" y="736270"/>
                  </a:lnTo>
                  <a:lnTo>
                    <a:pt x="0" y="736270"/>
                  </a:lnTo>
                  <a:lnTo>
                    <a:pt x="0" y="0"/>
                  </a:lnTo>
                  <a:close/>
                </a:path>
              </a:pathLst>
            </a:custGeom>
            <a:ln w="9525">
              <a:solidFill>
                <a:srgbClr val="40458C"/>
              </a:solidFill>
            </a:ln>
          </p:spPr>
          <p:txBody>
            <a:bodyPr wrap="square" lIns="0" tIns="0" rIns="0" bIns="0" rtlCol="0"/>
            <a:lstStyle/>
            <a:p>
              <a:endParaRPr/>
            </a:p>
          </p:txBody>
        </p:sp>
      </p:grpSp>
      <p:grpSp>
        <p:nvGrpSpPr>
          <p:cNvPr id="14" name="object 14"/>
          <p:cNvGrpSpPr/>
          <p:nvPr/>
        </p:nvGrpSpPr>
        <p:grpSpPr>
          <a:xfrm>
            <a:off x="1323294" y="4752789"/>
            <a:ext cx="8286750" cy="746125"/>
            <a:chOff x="1323294" y="4752789"/>
            <a:chExt cx="8286750" cy="746125"/>
          </a:xfrm>
        </p:grpSpPr>
        <p:sp>
          <p:nvSpPr>
            <p:cNvPr id="15" name="object 15"/>
            <p:cNvSpPr/>
            <p:nvPr/>
          </p:nvSpPr>
          <p:spPr>
            <a:xfrm>
              <a:off x="1328056" y="4757552"/>
              <a:ext cx="8277225" cy="736600"/>
            </a:xfrm>
            <a:custGeom>
              <a:avLst/>
              <a:gdLst/>
              <a:ahLst/>
              <a:cxnLst/>
              <a:rect l="l" t="t" r="r" b="b"/>
              <a:pathLst>
                <a:path w="8277225" h="736600">
                  <a:moveTo>
                    <a:pt x="8277100" y="0"/>
                  </a:moveTo>
                  <a:lnTo>
                    <a:pt x="0" y="0"/>
                  </a:lnTo>
                  <a:lnTo>
                    <a:pt x="0" y="736269"/>
                  </a:lnTo>
                  <a:lnTo>
                    <a:pt x="8277100" y="736269"/>
                  </a:lnTo>
                  <a:lnTo>
                    <a:pt x="8277100" y="0"/>
                  </a:lnTo>
                  <a:close/>
                </a:path>
              </a:pathLst>
            </a:custGeom>
            <a:solidFill>
              <a:srgbClr val="FFC000"/>
            </a:solidFill>
          </p:spPr>
          <p:txBody>
            <a:bodyPr wrap="square" lIns="0" tIns="0" rIns="0" bIns="0" rtlCol="0"/>
            <a:lstStyle/>
            <a:p>
              <a:endParaRPr/>
            </a:p>
          </p:txBody>
        </p:sp>
        <p:sp>
          <p:nvSpPr>
            <p:cNvPr id="16" name="object 16"/>
            <p:cNvSpPr/>
            <p:nvPr/>
          </p:nvSpPr>
          <p:spPr>
            <a:xfrm>
              <a:off x="1328056" y="4757552"/>
              <a:ext cx="8277225" cy="736600"/>
            </a:xfrm>
            <a:custGeom>
              <a:avLst/>
              <a:gdLst/>
              <a:ahLst/>
              <a:cxnLst/>
              <a:rect l="l" t="t" r="r" b="b"/>
              <a:pathLst>
                <a:path w="8277225" h="736600">
                  <a:moveTo>
                    <a:pt x="0" y="0"/>
                  </a:moveTo>
                  <a:lnTo>
                    <a:pt x="8277100" y="0"/>
                  </a:lnTo>
                  <a:lnTo>
                    <a:pt x="8277100" y="736270"/>
                  </a:lnTo>
                  <a:lnTo>
                    <a:pt x="0" y="736270"/>
                  </a:lnTo>
                  <a:lnTo>
                    <a:pt x="0" y="0"/>
                  </a:lnTo>
                  <a:close/>
                </a:path>
              </a:pathLst>
            </a:custGeom>
            <a:ln w="9525">
              <a:solidFill>
                <a:srgbClr val="40458C"/>
              </a:solidFill>
            </a:ln>
          </p:spPr>
          <p:txBody>
            <a:bodyPr wrap="square" lIns="0" tIns="0" rIns="0" bIns="0" rtlCol="0"/>
            <a:lstStyle/>
            <a:p>
              <a:endParaRPr/>
            </a:p>
          </p:txBody>
        </p:sp>
      </p:grpSp>
      <p:sp>
        <p:nvSpPr>
          <p:cNvPr id="17" name="object 17"/>
          <p:cNvSpPr txBox="1">
            <a:spLocks noGrp="1"/>
          </p:cNvSpPr>
          <p:nvPr>
            <p:ph type="title" idx="4294967295"/>
          </p:nvPr>
        </p:nvSpPr>
        <p:spPr>
          <a:xfrm>
            <a:off x="1846493" y="93821"/>
            <a:ext cx="8559800" cy="505267"/>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游ゴシック"/>
                <a:cs typeface="游ゴシック"/>
              </a:rPr>
              <a:t>全段の機能喪失が後段に影響して事故が深刻化</a:t>
            </a:r>
          </a:p>
        </p:txBody>
      </p:sp>
      <p:sp>
        <p:nvSpPr>
          <p:cNvPr id="18" name="object 18"/>
          <p:cNvSpPr txBox="1"/>
          <p:nvPr/>
        </p:nvSpPr>
        <p:spPr>
          <a:xfrm>
            <a:off x="1438150" y="2852723"/>
            <a:ext cx="2813050" cy="695325"/>
          </a:xfrm>
          <a:prstGeom prst="rect">
            <a:avLst/>
          </a:prstGeom>
        </p:spPr>
        <p:txBody>
          <a:bodyPr vert="horz" wrap="square" lIns="0" tIns="76200" rIns="0" bIns="0" rtlCol="0">
            <a:spAutoFit/>
          </a:bodyPr>
          <a:lstStyle/>
          <a:p>
            <a:pPr marL="22225">
              <a:lnSpc>
                <a:spcPct val="100000"/>
              </a:lnSpc>
              <a:spcBef>
                <a:spcPts val="600"/>
              </a:spcBef>
            </a:pPr>
            <a:r>
              <a:rPr sz="1800" b="1" spc="-20" dirty="0">
                <a:solidFill>
                  <a:srgbClr val="40458C"/>
                </a:solidFill>
                <a:latin typeface="メイリオ"/>
                <a:cs typeface="メイリオ"/>
              </a:rPr>
              <a:t>第２層</a:t>
            </a:r>
            <a:endParaRPr sz="1800">
              <a:latin typeface="メイリオ"/>
              <a:cs typeface="メイリオ"/>
            </a:endParaRPr>
          </a:p>
          <a:p>
            <a:pPr>
              <a:lnSpc>
                <a:spcPct val="100000"/>
              </a:lnSpc>
              <a:spcBef>
                <a:spcPts val="505"/>
              </a:spcBef>
            </a:pPr>
            <a:r>
              <a:rPr sz="1750" b="1" spc="65" dirty="0">
                <a:solidFill>
                  <a:srgbClr val="40458C"/>
                </a:solidFill>
                <a:latin typeface="Microsoft JhengHei"/>
                <a:cs typeface="Microsoft JhengHei"/>
              </a:rPr>
              <a:t>異常から事故への進展防止</a:t>
            </a:r>
            <a:endParaRPr sz="1750">
              <a:latin typeface="Microsoft JhengHei"/>
              <a:cs typeface="Microsoft JhengHei"/>
            </a:endParaRPr>
          </a:p>
        </p:txBody>
      </p:sp>
      <p:sp>
        <p:nvSpPr>
          <p:cNvPr id="19" name="object 19"/>
          <p:cNvSpPr txBox="1"/>
          <p:nvPr/>
        </p:nvSpPr>
        <p:spPr>
          <a:xfrm>
            <a:off x="1377326" y="3849907"/>
            <a:ext cx="1661160" cy="645795"/>
          </a:xfrm>
          <a:prstGeom prst="rect">
            <a:avLst/>
          </a:prstGeom>
        </p:spPr>
        <p:txBody>
          <a:bodyPr vert="horz" wrap="square" lIns="0" tIns="51435" rIns="0" bIns="0" rtlCol="0">
            <a:spAutoFit/>
          </a:bodyPr>
          <a:lstStyle/>
          <a:p>
            <a:pPr>
              <a:lnSpc>
                <a:spcPct val="100000"/>
              </a:lnSpc>
              <a:spcBef>
                <a:spcPts val="405"/>
              </a:spcBef>
            </a:pPr>
            <a:r>
              <a:rPr sz="1800" b="1" spc="-20" dirty="0">
                <a:solidFill>
                  <a:srgbClr val="40458C"/>
                </a:solidFill>
                <a:latin typeface="メイリオ"/>
                <a:cs typeface="メイリオ"/>
              </a:rPr>
              <a:t>第３層</a:t>
            </a:r>
            <a:endParaRPr sz="1800">
              <a:latin typeface="メイリオ"/>
              <a:cs typeface="メイリオ"/>
            </a:endParaRPr>
          </a:p>
          <a:p>
            <a:pPr marL="14604">
              <a:lnSpc>
                <a:spcPct val="100000"/>
              </a:lnSpc>
              <a:spcBef>
                <a:spcPts val="315"/>
              </a:spcBef>
            </a:pPr>
            <a:r>
              <a:rPr sz="1750" b="1" spc="60" dirty="0">
                <a:solidFill>
                  <a:srgbClr val="40458C"/>
                </a:solidFill>
                <a:latin typeface="Microsoft JhengHei"/>
                <a:cs typeface="Microsoft JhengHei"/>
              </a:rPr>
              <a:t>事故の拡大防止</a:t>
            </a:r>
            <a:endParaRPr sz="1750">
              <a:latin typeface="Microsoft JhengHei"/>
              <a:cs typeface="Microsoft JhengHei"/>
            </a:endParaRPr>
          </a:p>
        </p:txBody>
      </p:sp>
      <p:sp>
        <p:nvSpPr>
          <p:cNvPr id="20" name="object 20"/>
          <p:cNvSpPr txBox="1"/>
          <p:nvPr/>
        </p:nvSpPr>
        <p:spPr>
          <a:xfrm>
            <a:off x="1389202" y="4803140"/>
            <a:ext cx="698500" cy="299720"/>
          </a:xfrm>
          <a:prstGeom prst="rect">
            <a:avLst/>
          </a:prstGeom>
        </p:spPr>
        <p:txBody>
          <a:bodyPr vert="horz" wrap="square" lIns="0" tIns="12700" rIns="0" bIns="0" rtlCol="0">
            <a:spAutoFit/>
          </a:bodyPr>
          <a:lstStyle/>
          <a:p>
            <a:pPr>
              <a:lnSpc>
                <a:spcPct val="100000"/>
              </a:lnSpc>
              <a:spcBef>
                <a:spcPts val="100"/>
              </a:spcBef>
            </a:pPr>
            <a:r>
              <a:rPr sz="1800" b="1" spc="-20" dirty="0">
                <a:solidFill>
                  <a:srgbClr val="40458C"/>
                </a:solidFill>
                <a:latin typeface="メイリオ"/>
                <a:cs typeface="メイリオ"/>
              </a:rPr>
              <a:t>第４層</a:t>
            </a:r>
            <a:endParaRPr sz="1800">
              <a:latin typeface="メイリオ"/>
              <a:cs typeface="メイリオ"/>
            </a:endParaRPr>
          </a:p>
        </p:txBody>
      </p:sp>
      <p:sp>
        <p:nvSpPr>
          <p:cNvPr id="21" name="object 21"/>
          <p:cNvSpPr txBox="1"/>
          <p:nvPr/>
        </p:nvSpPr>
        <p:spPr>
          <a:xfrm>
            <a:off x="1368774" y="5681084"/>
            <a:ext cx="2806700" cy="713740"/>
          </a:xfrm>
          <a:prstGeom prst="rect">
            <a:avLst/>
          </a:prstGeom>
        </p:spPr>
        <p:txBody>
          <a:bodyPr vert="horz" wrap="square" lIns="0" tIns="85725" rIns="0" bIns="0" rtlCol="0">
            <a:spAutoFit/>
          </a:bodyPr>
          <a:lstStyle/>
          <a:p>
            <a:pPr marL="29845">
              <a:lnSpc>
                <a:spcPct val="100000"/>
              </a:lnSpc>
              <a:spcBef>
                <a:spcPts val="675"/>
              </a:spcBef>
            </a:pPr>
            <a:r>
              <a:rPr sz="1800" b="1" spc="-20" dirty="0">
                <a:solidFill>
                  <a:srgbClr val="40458C"/>
                </a:solidFill>
                <a:latin typeface="メイリオ"/>
                <a:cs typeface="メイリオ"/>
              </a:rPr>
              <a:t>第５層</a:t>
            </a:r>
            <a:endParaRPr sz="1800">
              <a:latin typeface="メイリオ"/>
              <a:cs typeface="メイリオ"/>
            </a:endParaRPr>
          </a:p>
          <a:p>
            <a:pPr>
              <a:lnSpc>
                <a:spcPct val="100000"/>
              </a:lnSpc>
              <a:spcBef>
                <a:spcPts val="575"/>
              </a:spcBef>
            </a:pPr>
            <a:r>
              <a:rPr sz="1750" b="1" spc="50" dirty="0">
                <a:solidFill>
                  <a:srgbClr val="40458C"/>
                </a:solidFill>
                <a:latin typeface="Microsoft JhengHei"/>
                <a:cs typeface="Microsoft JhengHei"/>
              </a:rPr>
              <a:t>放射性物質による影響緩和</a:t>
            </a:r>
            <a:endParaRPr sz="1750">
              <a:latin typeface="Microsoft JhengHei"/>
              <a:cs typeface="Microsoft JhengHei"/>
            </a:endParaRPr>
          </a:p>
        </p:txBody>
      </p:sp>
      <p:sp>
        <p:nvSpPr>
          <p:cNvPr id="22" name="object 22"/>
          <p:cNvSpPr txBox="1"/>
          <p:nvPr/>
        </p:nvSpPr>
        <p:spPr>
          <a:xfrm>
            <a:off x="6088021" y="1949196"/>
            <a:ext cx="2057400" cy="33020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游ゴシック"/>
                <a:cs typeface="游ゴシック"/>
              </a:rPr>
              <a:t>津波の影響を防ぐ</a:t>
            </a:r>
            <a:endParaRPr sz="2000">
              <a:latin typeface="游ゴシック"/>
              <a:cs typeface="游ゴシック"/>
            </a:endParaRPr>
          </a:p>
        </p:txBody>
      </p:sp>
      <p:sp>
        <p:nvSpPr>
          <p:cNvPr id="23" name="object 23"/>
          <p:cNvSpPr txBox="1"/>
          <p:nvPr/>
        </p:nvSpPr>
        <p:spPr>
          <a:xfrm>
            <a:off x="4564021" y="2266188"/>
            <a:ext cx="5105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游ゴシック"/>
                <a:cs typeface="游ゴシック"/>
              </a:rPr>
              <a:t>（⼗分な敷地⾼さ、防潮堤、⽌⽔⼯事など</a:t>
            </a:r>
            <a:r>
              <a:rPr sz="2000" spc="950" dirty="0">
                <a:solidFill>
                  <a:srgbClr val="40458C"/>
                </a:solidFill>
                <a:latin typeface="HGP創英角ﾎﾟｯﾌﾟ体"/>
                <a:cs typeface="HGP創英角ﾎﾟｯﾌﾟ体"/>
              </a:rPr>
              <a:t>）</a:t>
            </a:r>
            <a:endParaRPr sz="2000">
              <a:latin typeface="HGP創英角ﾎﾟｯﾌﾟ体"/>
              <a:cs typeface="HGP創英角ﾎﾟｯﾌﾟ体"/>
            </a:endParaRPr>
          </a:p>
        </p:txBody>
      </p:sp>
      <p:sp>
        <p:nvSpPr>
          <p:cNvPr id="24" name="object 24"/>
          <p:cNvSpPr txBox="1"/>
          <p:nvPr/>
        </p:nvSpPr>
        <p:spPr>
          <a:xfrm>
            <a:off x="5137219" y="2915411"/>
            <a:ext cx="3568700" cy="635000"/>
          </a:xfrm>
          <a:prstGeom prst="rect">
            <a:avLst/>
          </a:prstGeom>
        </p:spPr>
        <p:txBody>
          <a:bodyPr vert="horz" wrap="square" lIns="0" tIns="12700" rIns="0" bIns="0" rtlCol="0">
            <a:spAutoFit/>
          </a:bodyPr>
          <a:lstStyle/>
          <a:p>
            <a:pPr marR="5715" algn="ctr">
              <a:lnSpc>
                <a:spcPct val="100000"/>
              </a:lnSpc>
              <a:spcBef>
                <a:spcPts val="100"/>
              </a:spcBef>
            </a:pPr>
            <a:r>
              <a:rPr sz="2000" spc="-10" dirty="0">
                <a:latin typeface="游ゴシック"/>
                <a:cs typeface="游ゴシック"/>
              </a:rPr>
              <a:t>核分裂の緊急停⽌</a:t>
            </a:r>
            <a:endParaRPr sz="2000">
              <a:latin typeface="游ゴシック"/>
              <a:cs typeface="游ゴシック"/>
            </a:endParaRPr>
          </a:p>
          <a:p>
            <a:pPr marR="5080" algn="ctr">
              <a:lnSpc>
                <a:spcPct val="100000"/>
              </a:lnSpc>
            </a:pPr>
            <a:r>
              <a:rPr sz="2000" dirty="0">
                <a:latin typeface="游ゴシック"/>
                <a:cs typeface="游ゴシック"/>
              </a:rPr>
              <a:t>（制御棒、ホウ酸⽔注⼊など</a:t>
            </a:r>
            <a:r>
              <a:rPr sz="2000" spc="-50" dirty="0">
                <a:latin typeface="游ゴシック"/>
                <a:cs typeface="游ゴシック"/>
              </a:rPr>
              <a:t>）</a:t>
            </a:r>
            <a:endParaRPr sz="2000">
              <a:latin typeface="游ゴシック"/>
              <a:cs typeface="游ゴシック"/>
            </a:endParaRPr>
          </a:p>
        </p:txBody>
      </p:sp>
      <p:sp>
        <p:nvSpPr>
          <p:cNvPr id="25" name="object 25"/>
          <p:cNvSpPr txBox="1"/>
          <p:nvPr/>
        </p:nvSpPr>
        <p:spPr>
          <a:xfrm>
            <a:off x="4425503" y="3869435"/>
            <a:ext cx="5092700" cy="635000"/>
          </a:xfrm>
          <a:prstGeom prst="rect">
            <a:avLst/>
          </a:prstGeom>
        </p:spPr>
        <p:txBody>
          <a:bodyPr vert="horz" wrap="square" lIns="0" tIns="12700" rIns="0" bIns="0" rtlCol="0">
            <a:spAutoFit/>
          </a:bodyPr>
          <a:lstStyle/>
          <a:p>
            <a:pPr marR="5715" algn="ctr">
              <a:lnSpc>
                <a:spcPct val="100000"/>
              </a:lnSpc>
              <a:spcBef>
                <a:spcPts val="100"/>
              </a:spcBef>
            </a:pPr>
            <a:r>
              <a:rPr sz="2000" spc="-10" dirty="0">
                <a:latin typeface="游ゴシック"/>
                <a:cs typeface="游ゴシック"/>
              </a:rPr>
              <a:t>原⼦炉の冷却の維持</a:t>
            </a:r>
            <a:endParaRPr sz="2000">
              <a:latin typeface="游ゴシック"/>
              <a:cs typeface="游ゴシック"/>
            </a:endParaRPr>
          </a:p>
          <a:p>
            <a:pPr marR="5080" algn="ctr">
              <a:lnSpc>
                <a:spcPct val="100000"/>
              </a:lnSpc>
            </a:pPr>
            <a:r>
              <a:rPr sz="2000" dirty="0">
                <a:latin typeface="游ゴシック"/>
                <a:cs typeface="游ゴシック"/>
              </a:rPr>
              <a:t>（⾼圧注⽔、低圧注⽔、⾮常⽤復⽔器など</a:t>
            </a:r>
            <a:r>
              <a:rPr sz="2000" spc="-50" dirty="0">
                <a:solidFill>
                  <a:srgbClr val="40458C"/>
                </a:solidFill>
                <a:latin typeface="游ゴシック"/>
                <a:cs typeface="游ゴシック"/>
              </a:rPr>
              <a:t>）</a:t>
            </a:r>
            <a:endParaRPr sz="2000">
              <a:latin typeface="游ゴシック"/>
              <a:cs typeface="游ゴシック"/>
            </a:endParaRPr>
          </a:p>
        </p:txBody>
      </p:sp>
      <p:sp>
        <p:nvSpPr>
          <p:cNvPr id="26" name="object 26"/>
          <p:cNvSpPr txBox="1"/>
          <p:nvPr/>
        </p:nvSpPr>
        <p:spPr>
          <a:xfrm>
            <a:off x="5144654" y="4823460"/>
            <a:ext cx="2552700" cy="330200"/>
          </a:xfrm>
          <a:prstGeom prst="rect">
            <a:avLst/>
          </a:prstGeom>
        </p:spPr>
        <p:txBody>
          <a:bodyPr vert="horz" wrap="square" lIns="0" tIns="12700" rIns="0" bIns="0" rtlCol="0">
            <a:spAutoFit/>
          </a:bodyPr>
          <a:lstStyle/>
          <a:p>
            <a:pPr>
              <a:lnSpc>
                <a:spcPct val="100000"/>
              </a:lnSpc>
              <a:spcBef>
                <a:spcPts val="100"/>
              </a:spcBef>
            </a:pPr>
            <a:r>
              <a:rPr sz="2000" spc="-5" dirty="0">
                <a:latin typeface="游ゴシック"/>
                <a:cs typeface="游ゴシック"/>
              </a:rPr>
              <a:t>放射性物質の拡散防⽌</a:t>
            </a:r>
            <a:endParaRPr sz="2000">
              <a:latin typeface="游ゴシック"/>
              <a:cs typeface="游ゴシック"/>
            </a:endParaRPr>
          </a:p>
        </p:txBody>
      </p:sp>
      <p:sp>
        <p:nvSpPr>
          <p:cNvPr id="27" name="object 27"/>
          <p:cNvSpPr txBox="1"/>
          <p:nvPr/>
        </p:nvSpPr>
        <p:spPr>
          <a:xfrm>
            <a:off x="1366763" y="5128260"/>
            <a:ext cx="8134350" cy="330200"/>
          </a:xfrm>
          <a:prstGeom prst="rect">
            <a:avLst/>
          </a:prstGeom>
        </p:spPr>
        <p:txBody>
          <a:bodyPr vert="horz" wrap="square" lIns="0" tIns="12700" rIns="0" bIns="0" rtlCol="0">
            <a:spAutoFit/>
          </a:bodyPr>
          <a:lstStyle/>
          <a:p>
            <a:pPr marL="25400">
              <a:lnSpc>
                <a:spcPct val="100000"/>
              </a:lnSpc>
              <a:spcBef>
                <a:spcPts val="100"/>
              </a:spcBef>
            </a:pPr>
            <a:r>
              <a:rPr sz="2625" b="1" spc="127" baseline="7936" dirty="0">
                <a:solidFill>
                  <a:srgbClr val="40458C"/>
                </a:solidFill>
                <a:latin typeface="Microsoft JhengHei"/>
                <a:cs typeface="Microsoft JhengHei"/>
              </a:rPr>
              <a:t>事故の影響緩和 </a:t>
            </a:r>
            <a:r>
              <a:rPr sz="2000" dirty="0">
                <a:latin typeface="游ゴシック"/>
                <a:cs typeface="游ゴシック"/>
              </a:rPr>
              <a:t>（</a:t>
            </a:r>
            <a:r>
              <a:rPr sz="2000" spc="-5" dirty="0">
                <a:latin typeface="游ゴシック"/>
                <a:cs typeface="游ゴシック"/>
              </a:rPr>
              <a:t>格納容器、フィルターベント、コアキャッチャーなど</a:t>
            </a:r>
            <a:endParaRPr sz="2000">
              <a:latin typeface="游ゴシック"/>
              <a:cs typeface="游ゴシック"/>
            </a:endParaRPr>
          </a:p>
        </p:txBody>
      </p:sp>
      <p:sp>
        <p:nvSpPr>
          <p:cNvPr id="28" name="object 28"/>
          <p:cNvSpPr txBox="1"/>
          <p:nvPr/>
        </p:nvSpPr>
        <p:spPr>
          <a:xfrm>
            <a:off x="9462654" y="5171469"/>
            <a:ext cx="254000" cy="280035"/>
          </a:xfrm>
          <a:prstGeom prst="rect">
            <a:avLst/>
          </a:prstGeom>
        </p:spPr>
        <p:txBody>
          <a:bodyPr vert="horz" wrap="square" lIns="0" tIns="0" rIns="0" bIns="0" rtlCol="0">
            <a:spAutoFit/>
          </a:bodyPr>
          <a:lstStyle/>
          <a:p>
            <a:pPr>
              <a:lnSpc>
                <a:spcPts val="2160"/>
              </a:lnSpc>
            </a:pPr>
            <a:r>
              <a:rPr sz="2000" spc="-50" dirty="0">
                <a:solidFill>
                  <a:srgbClr val="40458C"/>
                </a:solidFill>
                <a:latin typeface="游ゴシック"/>
                <a:cs typeface="游ゴシック"/>
              </a:rPr>
              <a:t>）</a:t>
            </a:r>
            <a:endParaRPr sz="2000">
              <a:latin typeface="游ゴシック"/>
              <a:cs typeface="游ゴシック"/>
            </a:endParaRPr>
          </a:p>
        </p:txBody>
      </p:sp>
      <p:sp>
        <p:nvSpPr>
          <p:cNvPr id="29" name="object 29"/>
          <p:cNvSpPr txBox="1"/>
          <p:nvPr/>
        </p:nvSpPr>
        <p:spPr>
          <a:xfrm>
            <a:off x="5570408" y="5774435"/>
            <a:ext cx="2806700" cy="635000"/>
          </a:xfrm>
          <a:prstGeom prst="rect">
            <a:avLst/>
          </a:prstGeom>
        </p:spPr>
        <p:txBody>
          <a:bodyPr vert="horz" wrap="square" lIns="0" tIns="12700" rIns="0" bIns="0" rtlCol="0">
            <a:spAutoFit/>
          </a:bodyPr>
          <a:lstStyle/>
          <a:p>
            <a:pPr marR="5080" algn="ctr">
              <a:lnSpc>
                <a:spcPct val="100000"/>
              </a:lnSpc>
              <a:spcBef>
                <a:spcPts val="100"/>
              </a:spcBef>
            </a:pPr>
            <a:r>
              <a:rPr sz="2000" spc="-10" dirty="0">
                <a:latin typeface="游ゴシック"/>
                <a:cs typeface="游ゴシック"/>
              </a:rPr>
              <a:t>被ばくの抑制</a:t>
            </a:r>
            <a:endParaRPr sz="2000">
              <a:latin typeface="游ゴシック"/>
              <a:cs typeface="游ゴシック"/>
            </a:endParaRPr>
          </a:p>
          <a:p>
            <a:pPr marR="5080" algn="ctr">
              <a:lnSpc>
                <a:spcPct val="100000"/>
              </a:lnSpc>
            </a:pPr>
            <a:r>
              <a:rPr sz="2000" dirty="0">
                <a:latin typeface="游ゴシック"/>
                <a:cs typeface="游ゴシック"/>
              </a:rPr>
              <a:t>（避難、ヨウ素剤など</a:t>
            </a:r>
            <a:r>
              <a:rPr sz="2000" spc="-50" dirty="0">
                <a:latin typeface="游ゴシック"/>
                <a:cs typeface="游ゴシック"/>
              </a:rPr>
              <a:t>）</a:t>
            </a:r>
            <a:endParaRPr sz="2000">
              <a:latin typeface="游ゴシック"/>
              <a:cs typeface="游ゴシック"/>
            </a:endParaRPr>
          </a:p>
        </p:txBody>
      </p:sp>
      <p:sp>
        <p:nvSpPr>
          <p:cNvPr id="30" name="object 30"/>
          <p:cNvSpPr txBox="1"/>
          <p:nvPr/>
        </p:nvSpPr>
        <p:spPr>
          <a:xfrm>
            <a:off x="2149433" y="685267"/>
            <a:ext cx="7854315" cy="1016000"/>
          </a:xfrm>
          <a:prstGeom prst="rect">
            <a:avLst/>
          </a:prstGeom>
          <a:ln w="9525">
            <a:solidFill>
              <a:srgbClr val="40458C"/>
            </a:solidFill>
          </a:ln>
        </p:spPr>
        <p:txBody>
          <a:bodyPr vert="horz" wrap="square" lIns="0" tIns="20955" rIns="0" bIns="0" rtlCol="0">
            <a:spAutoFit/>
          </a:bodyPr>
          <a:lstStyle/>
          <a:p>
            <a:pPr marL="643890" indent="-342900">
              <a:lnSpc>
                <a:spcPct val="100000"/>
              </a:lnSpc>
              <a:spcBef>
                <a:spcPts val="165"/>
              </a:spcBef>
              <a:buClr>
                <a:srgbClr val="A6A6A6"/>
              </a:buClr>
              <a:buFont typeface="Wingdings"/>
              <a:buChar char=""/>
              <a:tabLst>
                <a:tab pos="643890" algn="l"/>
              </a:tabLst>
            </a:pPr>
            <a:r>
              <a:rPr sz="2000" spc="-5" dirty="0">
                <a:latin typeface="游ゴシック"/>
                <a:cs typeface="游ゴシック"/>
              </a:rPr>
              <a:t>津波侵⼊が全電源喪失を招き、冷却の喪失につながる</a:t>
            </a:r>
            <a:endParaRPr sz="2000">
              <a:latin typeface="游ゴシック"/>
              <a:cs typeface="游ゴシック"/>
            </a:endParaRPr>
          </a:p>
          <a:p>
            <a:pPr marL="643890" indent="-342900">
              <a:lnSpc>
                <a:spcPct val="100000"/>
              </a:lnSpc>
              <a:buClr>
                <a:srgbClr val="A6A6A6"/>
              </a:buClr>
              <a:buFont typeface="Wingdings"/>
              <a:buChar char=""/>
              <a:tabLst>
                <a:tab pos="643890" algn="l"/>
              </a:tabLst>
            </a:pPr>
            <a:r>
              <a:rPr sz="2000" spc="-5" dirty="0">
                <a:latin typeface="游ゴシック"/>
                <a:cs typeface="游ゴシック"/>
              </a:rPr>
              <a:t>冷却喪失で炉⼼溶融が⽣じて格納機能を劣化させた</a:t>
            </a:r>
            <a:endParaRPr sz="2000">
              <a:latin typeface="游ゴシック"/>
              <a:cs typeface="游ゴシック"/>
            </a:endParaRPr>
          </a:p>
          <a:p>
            <a:pPr marL="643890" indent="-342900">
              <a:lnSpc>
                <a:spcPct val="100000"/>
              </a:lnSpc>
              <a:buClr>
                <a:srgbClr val="A6A6A6"/>
              </a:buClr>
              <a:buFont typeface="Wingdings"/>
              <a:buChar char=""/>
              <a:tabLst>
                <a:tab pos="643890" algn="l"/>
              </a:tabLst>
            </a:pPr>
            <a:r>
              <a:rPr sz="2000" spc="-5" dirty="0">
                <a:latin typeface="游ゴシック"/>
                <a:cs typeface="游ゴシック"/>
              </a:rPr>
              <a:t>避難の過程において死亡者が発⽣</a:t>
            </a:r>
            <a:endParaRPr sz="2000">
              <a:latin typeface="游ゴシック"/>
              <a:cs typeface="游ゴシック"/>
            </a:endParaRPr>
          </a:p>
        </p:txBody>
      </p:sp>
      <p:sp>
        <p:nvSpPr>
          <p:cNvPr id="31" name="object 31"/>
          <p:cNvSpPr/>
          <p:nvPr/>
        </p:nvSpPr>
        <p:spPr>
          <a:xfrm>
            <a:off x="9644316" y="2175852"/>
            <a:ext cx="809625" cy="1997710"/>
          </a:xfrm>
          <a:custGeom>
            <a:avLst/>
            <a:gdLst/>
            <a:ahLst/>
            <a:cxnLst/>
            <a:rect l="l" t="t" r="r" b="b"/>
            <a:pathLst>
              <a:path w="809625" h="1997710">
                <a:moveTo>
                  <a:pt x="809231" y="15278"/>
                </a:moveTo>
                <a:lnTo>
                  <a:pt x="801636" y="15278"/>
                </a:lnTo>
                <a:lnTo>
                  <a:pt x="801636" y="0"/>
                </a:lnTo>
                <a:lnTo>
                  <a:pt x="0" y="0"/>
                </a:lnTo>
                <a:lnTo>
                  <a:pt x="0" y="162153"/>
                </a:lnTo>
                <a:lnTo>
                  <a:pt x="641464" y="162153"/>
                </a:lnTo>
                <a:lnTo>
                  <a:pt x="641464" y="1745462"/>
                </a:lnTo>
                <a:lnTo>
                  <a:pt x="305930" y="1745462"/>
                </a:lnTo>
                <a:lnTo>
                  <a:pt x="305930" y="1661579"/>
                </a:lnTo>
                <a:lnTo>
                  <a:pt x="138163" y="1829346"/>
                </a:lnTo>
                <a:lnTo>
                  <a:pt x="305930" y="1997113"/>
                </a:lnTo>
                <a:lnTo>
                  <a:pt x="305930" y="1913229"/>
                </a:lnTo>
                <a:lnTo>
                  <a:pt x="809231" y="1913229"/>
                </a:lnTo>
                <a:lnTo>
                  <a:pt x="809231" y="15278"/>
                </a:lnTo>
                <a:close/>
              </a:path>
            </a:pathLst>
          </a:custGeom>
          <a:solidFill>
            <a:srgbClr val="40458C"/>
          </a:solidFill>
        </p:spPr>
        <p:txBody>
          <a:bodyPr wrap="square" lIns="0" tIns="0" rIns="0" bIns="0" rtlCol="0"/>
          <a:lstStyle/>
          <a:p>
            <a:endParaRPr/>
          </a:p>
        </p:txBody>
      </p:sp>
      <p:sp>
        <p:nvSpPr>
          <p:cNvPr id="32" name="object 32"/>
          <p:cNvSpPr/>
          <p:nvPr/>
        </p:nvSpPr>
        <p:spPr>
          <a:xfrm>
            <a:off x="9645205" y="4301515"/>
            <a:ext cx="793750" cy="2087245"/>
          </a:xfrm>
          <a:custGeom>
            <a:avLst/>
            <a:gdLst/>
            <a:ahLst/>
            <a:cxnLst/>
            <a:rect l="l" t="t" r="r" b="b"/>
            <a:pathLst>
              <a:path w="793750" h="2087245">
                <a:moveTo>
                  <a:pt x="792657" y="957859"/>
                </a:moveTo>
                <a:lnTo>
                  <a:pt x="757567" y="957859"/>
                </a:lnTo>
                <a:lnTo>
                  <a:pt x="757567" y="957402"/>
                </a:lnTo>
                <a:lnTo>
                  <a:pt x="0" y="957402"/>
                </a:lnTo>
                <a:lnTo>
                  <a:pt x="0" y="1113637"/>
                </a:lnTo>
                <a:lnTo>
                  <a:pt x="638657" y="1113637"/>
                </a:lnTo>
                <a:lnTo>
                  <a:pt x="638657" y="1855800"/>
                </a:lnTo>
                <a:lnTo>
                  <a:pt x="330669" y="1855800"/>
                </a:lnTo>
                <a:lnTo>
                  <a:pt x="330669" y="1778812"/>
                </a:lnTo>
                <a:lnTo>
                  <a:pt x="176669" y="1932800"/>
                </a:lnTo>
                <a:lnTo>
                  <a:pt x="330669" y="2086800"/>
                </a:lnTo>
                <a:lnTo>
                  <a:pt x="330669" y="2009800"/>
                </a:lnTo>
                <a:lnTo>
                  <a:pt x="792657" y="2009800"/>
                </a:lnTo>
                <a:lnTo>
                  <a:pt x="792657" y="957859"/>
                </a:lnTo>
                <a:close/>
              </a:path>
              <a:path w="793750" h="2087245">
                <a:moveTo>
                  <a:pt x="793203" y="9232"/>
                </a:moveTo>
                <a:lnTo>
                  <a:pt x="768934" y="9232"/>
                </a:lnTo>
                <a:lnTo>
                  <a:pt x="768934" y="0"/>
                </a:lnTo>
                <a:lnTo>
                  <a:pt x="33172" y="0"/>
                </a:lnTo>
                <a:lnTo>
                  <a:pt x="33172" y="163614"/>
                </a:lnTo>
                <a:lnTo>
                  <a:pt x="632879" y="163614"/>
                </a:lnTo>
                <a:lnTo>
                  <a:pt x="632879" y="695032"/>
                </a:lnTo>
                <a:lnTo>
                  <a:pt x="312242" y="695032"/>
                </a:lnTo>
                <a:lnTo>
                  <a:pt x="312242" y="614870"/>
                </a:lnTo>
                <a:lnTo>
                  <a:pt x="151930" y="775195"/>
                </a:lnTo>
                <a:lnTo>
                  <a:pt x="312242" y="935507"/>
                </a:lnTo>
                <a:lnTo>
                  <a:pt x="312242" y="855345"/>
                </a:lnTo>
                <a:lnTo>
                  <a:pt x="793203" y="855345"/>
                </a:lnTo>
                <a:lnTo>
                  <a:pt x="793203" y="9232"/>
                </a:lnTo>
                <a:close/>
              </a:path>
            </a:pathLst>
          </a:custGeom>
          <a:solidFill>
            <a:srgbClr val="40458C"/>
          </a:solidFill>
        </p:spPr>
        <p:txBody>
          <a:bodyPr wrap="square" lIns="0" tIns="0" rIns="0" bIns="0" rtlCol="0"/>
          <a:lstStyle/>
          <a:p>
            <a:endParaRPr/>
          </a:p>
        </p:txBody>
      </p:sp>
      <p:sp>
        <p:nvSpPr>
          <p:cNvPr id="33" name="object 33"/>
          <p:cNvSpPr txBox="1"/>
          <p:nvPr/>
        </p:nvSpPr>
        <p:spPr>
          <a:xfrm>
            <a:off x="1423445" y="1915848"/>
            <a:ext cx="1892300" cy="659765"/>
          </a:xfrm>
          <a:prstGeom prst="rect">
            <a:avLst/>
          </a:prstGeom>
        </p:spPr>
        <p:txBody>
          <a:bodyPr vert="horz" wrap="square" lIns="0" tIns="62230" rIns="0" bIns="0" rtlCol="0">
            <a:spAutoFit/>
          </a:bodyPr>
          <a:lstStyle/>
          <a:p>
            <a:pPr marL="21590">
              <a:lnSpc>
                <a:spcPct val="100000"/>
              </a:lnSpc>
              <a:spcBef>
                <a:spcPts val="490"/>
              </a:spcBef>
            </a:pPr>
            <a:r>
              <a:rPr sz="1750" b="1" spc="50" dirty="0">
                <a:solidFill>
                  <a:srgbClr val="40458C"/>
                </a:solidFill>
                <a:latin typeface="Microsoft JhengHei"/>
                <a:cs typeface="Microsoft JhengHei"/>
              </a:rPr>
              <a:t>第１層</a:t>
            </a:r>
            <a:endParaRPr sz="1750">
              <a:latin typeface="Microsoft JhengHei"/>
              <a:cs typeface="Microsoft JhengHei"/>
            </a:endParaRPr>
          </a:p>
          <a:p>
            <a:pPr marL="12700">
              <a:lnSpc>
                <a:spcPct val="100000"/>
              </a:lnSpc>
              <a:spcBef>
                <a:spcPts val="400"/>
              </a:spcBef>
            </a:pPr>
            <a:r>
              <a:rPr sz="1750" b="1" spc="60" dirty="0">
                <a:solidFill>
                  <a:srgbClr val="40458C"/>
                </a:solidFill>
                <a:latin typeface="Microsoft JhengHei"/>
                <a:cs typeface="Microsoft JhengHei"/>
              </a:rPr>
              <a:t>異常の発生の防止</a:t>
            </a:r>
            <a:endParaRPr sz="1750">
              <a:latin typeface="Microsoft JhengHei"/>
              <a:cs typeface="Microsoft JhengHei"/>
            </a:endParaRPr>
          </a:p>
        </p:txBody>
      </p:sp>
      <p:sp>
        <p:nvSpPr>
          <p:cNvPr id="34" name="object 34"/>
          <p:cNvSpPr txBox="1"/>
          <p:nvPr/>
        </p:nvSpPr>
        <p:spPr>
          <a:xfrm>
            <a:off x="10593711" y="2727452"/>
            <a:ext cx="1244600" cy="760095"/>
          </a:xfrm>
          <a:prstGeom prst="rect">
            <a:avLst/>
          </a:prstGeom>
        </p:spPr>
        <p:txBody>
          <a:bodyPr vert="horz" wrap="square" lIns="0" tIns="9525" rIns="0" bIns="0" rtlCol="0">
            <a:spAutoFit/>
          </a:bodyPr>
          <a:lstStyle/>
          <a:p>
            <a:pPr marL="12700" marR="5080">
              <a:lnSpc>
                <a:spcPct val="100800"/>
              </a:lnSpc>
              <a:spcBef>
                <a:spcPts val="75"/>
              </a:spcBef>
            </a:pPr>
            <a:r>
              <a:rPr sz="2400" spc="-15" dirty="0">
                <a:solidFill>
                  <a:srgbClr val="40458C"/>
                </a:solidFill>
                <a:latin typeface="ＭＳ Ｐゴシック"/>
                <a:cs typeface="ＭＳ Ｐゴシック"/>
              </a:rPr>
              <a:t>機能喪失</a:t>
            </a:r>
            <a:r>
              <a:rPr sz="2400" spc="-20" dirty="0">
                <a:solidFill>
                  <a:srgbClr val="40458C"/>
                </a:solidFill>
                <a:latin typeface="ＭＳ Ｐゴシック"/>
                <a:cs typeface="ＭＳ Ｐゴシック"/>
              </a:rPr>
              <a:t>の連鎖</a:t>
            </a:r>
            <a:endParaRPr sz="2400">
              <a:latin typeface="ＭＳ Ｐゴシック"/>
              <a:cs typeface="ＭＳ Ｐゴシック"/>
            </a:endParaRPr>
          </a:p>
        </p:txBody>
      </p:sp>
      <p:sp>
        <p:nvSpPr>
          <p:cNvPr id="35" name="object 35"/>
          <p:cNvSpPr txBox="1"/>
          <p:nvPr/>
        </p:nvSpPr>
        <p:spPr>
          <a:xfrm>
            <a:off x="10605585" y="4449571"/>
            <a:ext cx="1244600" cy="760095"/>
          </a:xfrm>
          <a:prstGeom prst="rect">
            <a:avLst/>
          </a:prstGeom>
        </p:spPr>
        <p:txBody>
          <a:bodyPr vert="horz" wrap="square" lIns="0" tIns="9525" rIns="0" bIns="0" rtlCol="0">
            <a:spAutoFit/>
          </a:bodyPr>
          <a:lstStyle/>
          <a:p>
            <a:pPr marL="12700" marR="5080">
              <a:lnSpc>
                <a:spcPct val="100800"/>
              </a:lnSpc>
              <a:spcBef>
                <a:spcPts val="75"/>
              </a:spcBef>
            </a:pPr>
            <a:r>
              <a:rPr sz="2400" spc="-15" dirty="0">
                <a:solidFill>
                  <a:srgbClr val="40458C"/>
                </a:solidFill>
                <a:latin typeface="ＭＳ Ｐゴシック"/>
                <a:cs typeface="ＭＳ Ｐゴシック"/>
              </a:rPr>
              <a:t>機能喪失</a:t>
            </a:r>
            <a:r>
              <a:rPr sz="2400" spc="-20" dirty="0">
                <a:solidFill>
                  <a:srgbClr val="40458C"/>
                </a:solidFill>
                <a:latin typeface="ＭＳ Ｐゴシック"/>
                <a:cs typeface="ＭＳ Ｐゴシック"/>
              </a:rPr>
              <a:t>の連鎖</a:t>
            </a:r>
            <a:endParaRPr sz="2400">
              <a:latin typeface="ＭＳ Ｐゴシック"/>
              <a:cs typeface="ＭＳ Ｐゴシック"/>
            </a:endParaRPr>
          </a:p>
        </p:txBody>
      </p:sp>
      <p:sp>
        <p:nvSpPr>
          <p:cNvPr id="36" name="object 36"/>
          <p:cNvSpPr txBox="1"/>
          <p:nvPr/>
        </p:nvSpPr>
        <p:spPr>
          <a:xfrm>
            <a:off x="10605585" y="5409691"/>
            <a:ext cx="1244600" cy="760095"/>
          </a:xfrm>
          <a:prstGeom prst="rect">
            <a:avLst/>
          </a:prstGeom>
        </p:spPr>
        <p:txBody>
          <a:bodyPr vert="horz" wrap="square" lIns="0" tIns="9525" rIns="0" bIns="0" rtlCol="0">
            <a:spAutoFit/>
          </a:bodyPr>
          <a:lstStyle/>
          <a:p>
            <a:pPr marL="12700" marR="5080">
              <a:lnSpc>
                <a:spcPct val="100800"/>
              </a:lnSpc>
              <a:spcBef>
                <a:spcPts val="75"/>
              </a:spcBef>
            </a:pPr>
            <a:r>
              <a:rPr sz="2400" spc="-15" dirty="0">
                <a:solidFill>
                  <a:srgbClr val="40458C"/>
                </a:solidFill>
                <a:latin typeface="ＭＳ Ｐゴシック"/>
                <a:cs typeface="ＭＳ Ｐゴシック"/>
              </a:rPr>
              <a:t>機能喪失</a:t>
            </a:r>
            <a:r>
              <a:rPr sz="2400" spc="-20" dirty="0">
                <a:solidFill>
                  <a:srgbClr val="40458C"/>
                </a:solidFill>
                <a:latin typeface="ＭＳ Ｐゴシック"/>
                <a:cs typeface="ＭＳ Ｐゴシック"/>
              </a:rPr>
              <a:t>の連鎖</a:t>
            </a:r>
            <a:endParaRPr sz="2400">
              <a:latin typeface="ＭＳ Ｐゴシック"/>
              <a:cs typeface="ＭＳ Ｐゴシック"/>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410" y="1864324"/>
            <a:ext cx="2632457" cy="4470502"/>
          </a:xfrm>
          <a:prstGeom prst="rect">
            <a:avLst/>
          </a:prstGeom>
        </p:spPr>
      </p:pic>
      <p:pic>
        <p:nvPicPr>
          <p:cNvPr id="4" name="object 4"/>
          <p:cNvPicPr/>
          <p:nvPr/>
        </p:nvPicPr>
        <p:blipFill>
          <a:blip r:embed="rId3" cstate="print"/>
          <a:stretch>
            <a:fillRect/>
          </a:stretch>
        </p:blipFill>
        <p:spPr>
          <a:xfrm>
            <a:off x="5079759" y="1988139"/>
            <a:ext cx="6166214" cy="4167528"/>
          </a:xfrm>
          <a:prstGeom prst="rect">
            <a:avLst/>
          </a:prstGeom>
        </p:spPr>
      </p:pic>
      <p:sp>
        <p:nvSpPr>
          <p:cNvPr id="5" name="object 5"/>
          <p:cNvSpPr txBox="1"/>
          <p:nvPr/>
        </p:nvSpPr>
        <p:spPr>
          <a:xfrm>
            <a:off x="923384" y="6369103"/>
            <a:ext cx="360934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Microsoft JhengHei"/>
                <a:cs typeface="Microsoft JhengHei"/>
              </a:rPr>
              <a:t>参照：</a:t>
            </a:r>
            <a:r>
              <a:rPr sz="1200" spc="-10" dirty="0">
                <a:latin typeface="Microsoft JhengHei"/>
                <a:cs typeface="Microsoft JhengHei"/>
              </a:rPr>
              <a:t>https://honkawa2.sakura.ne.jp/4363.html</a:t>
            </a:r>
            <a:endParaRPr sz="1200">
              <a:latin typeface="Microsoft JhengHei"/>
              <a:cs typeface="Microsoft JhengHei"/>
            </a:endParaRPr>
          </a:p>
        </p:txBody>
      </p:sp>
      <p:sp>
        <p:nvSpPr>
          <p:cNvPr id="6" name="object 6"/>
          <p:cNvSpPr txBox="1"/>
          <p:nvPr/>
        </p:nvSpPr>
        <p:spPr>
          <a:xfrm>
            <a:off x="5882369" y="6223508"/>
            <a:ext cx="505015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ＭＳ Ｐゴシック"/>
                <a:cs typeface="ＭＳ Ｐゴシック"/>
              </a:rPr>
              <a:t>参照：「地球環境問題としての津波災害について」吉野 正敏筑波大学名誉教授</a:t>
            </a:r>
            <a:endParaRPr sz="1200">
              <a:latin typeface="ＭＳ Ｐゴシック"/>
              <a:cs typeface="ＭＳ Ｐゴシック"/>
            </a:endParaRPr>
          </a:p>
        </p:txBody>
      </p:sp>
      <p:sp>
        <p:nvSpPr>
          <p:cNvPr id="7" name="object 7"/>
          <p:cNvSpPr txBox="1"/>
          <p:nvPr/>
        </p:nvSpPr>
        <p:spPr>
          <a:xfrm>
            <a:off x="1702586" y="784073"/>
            <a:ext cx="9777095" cy="1016000"/>
          </a:xfrm>
          <a:prstGeom prst="rect">
            <a:avLst/>
          </a:prstGeom>
          <a:ln w="9525">
            <a:solidFill>
              <a:srgbClr val="40458C"/>
            </a:solidFill>
          </a:ln>
        </p:spPr>
        <p:txBody>
          <a:bodyPr vert="horz" wrap="square" lIns="0" tIns="19685" rIns="0" bIns="0" rtlCol="0">
            <a:spAutoFit/>
          </a:bodyPr>
          <a:lstStyle/>
          <a:p>
            <a:pPr marL="643890" indent="-342900">
              <a:lnSpc>
                <a:spcPct val="100000"/>
              </a:lnSpc>
              <a:spcBef>
                <a:spcPts val="155"/>
              </a:spcBef>
              <a:buClr>
                <a:srgbClr val="A6A6A6"/>
              </a:buClr>
              <a:buFont typeface="Wingdings"/>
              <a:buChar char=""/>
              <a:tabLst>
                <a:tab pos="643890" algn="l"/>
              </a:tabLst>
            </a:pPr>
            <a:r>
              <a:rPr sz="2000" spc="-5" dirty="0">
                <a:latin typeface="游ゴシック"/>
                <a:cs typeface="游ゴシック"/>
              </a:rPr>
              <a:t>津波⾼さは、波源の⼤きさ、向き、距離、海底地形を踏まえて推定</a:t>
            </a:r>
            <a:endParaRPr sz="2000">
              <a:latin typeface="游ゴシック"/>
              <a:cs typeface="游ゴシック"/>
            </a:endParaRPr>
          </a:p>
          <a:p>
            <a:pPr marL="643890" indent="-342900">
              <a:lnSpc>
                <a:spcPct val="100000"/>
              </a:lnSpc>
              <a:buClr>
                <a:srgbClr val="A6A6A6"/>
              </a:buClr>
              <a:buFont typeface="Wingdings"/>
              <a:buChar char=""/>
              <a:tabLst>
                <a:tab pos="643890" algn="l"/>
              </a:tabLst>
            </a:pPr>
            <a:r>
              <a:rPr sz="2000" spc="-5" dirty="0">
                <a:latin typeface="游ゴシック"/>
                <a:cs typeface="游ゴシック"/>
              </a:rPr>
              <a:t>複数の波源が時間差を持ってずれると、到達点では⼲渉による強弱が⽣じる</a:t>
            </a:r>
            <a:endParaRPr sz="2000">
              <a:latin typeface="游ゴシック"/>
              <a:cs typeface="游ゴシック"/>
            </a:endParaRPr>
          </a:p>
          <a:p>
            <a:pPr marL="643890" indent="-342900">
              <a:lnSpc>
                <a:spcPct val="100000"/>
              </a:lnSpc>
              <a:buClr>
                <a:srgbClr val="A6A6A6"/>
              </a:buClr>
              <a:buFont typeface="Wingdings"/>
              <a:buChar char=""/>
              <a:tabLst>
                <a:tab pos="643890" algn="l"/>
              </a:tabLst>
            </a:pPr>
            <a:r>
              <a:rPr sz="2000" spc="-5" dirty="0">
                <a:latin typeface="游ゴシック"/>
                <a:cs typeface="游ゴシック"/>
              </a:rPr>
              <a:t>隣接する場所でも津波⾼さに⼤きな差が⽣じている</a:t>
            </a:r>
            <a:endParaRPr sz="2000">
              <a:latin typeface="游ゴシック"/>
              <a:cs typeface="游ゴシック"/>
            </a:endParaRPr>
          </a:p>
        </p:txBody>
      </p:sp>
      <p:sp>
        <p:nvSpPr>
          <p:cNvPr id="11" name="正方形/長方形 10">
            <a:extLst>
              <a:ext uri="{FF2B5EF4-FFF2-40B4-BE49-F238E27FC236}">
                <a16:creationId xmlns:a16="http://schemas.microsoft.com/office/drawing/2014/main" id="{85E13CFF-9207-CF72-E6A9-AA123822B94E}"/>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津波の高さ評価</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8630" y="842363"/>
            <a:ext cx="10883265" cy="5691505"/>
            <a:chOff x="618630" y="842363"/>
            <a:chExt cx="10883265" cy="5691505"/>
          </a:xfrm>
        </p:grpSpPr>
        <p:pic>
          <p:nvPicPr>
            <p:cNvPr id="3" name="object 3"/>
            <p:cNvPicPr/>
            <p:nvPr/>
          </p:nvPicPr>
          <p:blipFill>
            <a:blip r:embed="rId2" cstate="print"/>
            <a:stretch>
              <a:fillRect/>
            </a:stretch>
          </p:blipFill>
          <p:spPr>
            <a:xfrm>
              <a:off x="2834331" y="1579844"/>
              <a:ext cx="6902015" cy="4953747"/>
            </a:xfrm>
            <a:prstGeom prst="rect">
              <a:avLst/>
            </a:prstGeom>
          </p:spPr>
        </p:pic>
        <p:sp>
          <p:nvSpPr>
            <p:cNvPr id="4" name="object 4"/>
            <p:cNvSpPr/>
            <p:nvPr/>
          </p:nvSpPr>
          <p:spPr>
            <a:xfrm>
              <a:off x="623392" y="847125"/>
              <a:ext cx="10873740" cy="708025"/>
            </a:xfrm>
            <a:custGeom>
              <a:avLst/>
              <a:gdLst/>
              <a:ahLst/>
              <a:cxnLst/>
              <a:rect l="l" t="t" r="r" b="b"/>
              <a:pathLst>
                <a:path w="10873740" h="708025">
                  <a:moveTo>
                    <a:pt x="0" y="0"/>
                  </a:moveTo>
                  <a:lnTo>
                    <a:pt x="10873208" y="0"/>
                  </a:lnTo>
                  <a:lnTo>
                    <a:pt x="10873208" y="707846"/>
                  </a:lnTo>
                  <a:lnTo>
                    <a:pt x="0" y="707846"/>
                  </a:lnTo>
                  <a:lnTo>
                    <a:pt x="0" y="0"/>
                  </a:lnTo>
                  <a:close/>
                </a:path>
              </a:pathLst>
            </a:custGeom>
            <a:ln w="9525">
              <a:solidFill>
                <a:srgbClr val="40458C"/>
              </a:solidFill>
            </a:ln>
          </p:spPr>
          <p:txBody>
            <a:bodyPr wrap="square" lIns="0" tIns="0" rIns="0" bIns="0" rtlCol="0"/>
            <a:lstStyle/>
            <a:p>
              <a:endParaRPr/>
            </a:p>
          </p:txBody>
        </p:sp>
      </p:grpSp>
      <p:sp>
        <p:nvSpPr>
          <p:cNvPr id="7" name="object 7"/>
          <p:cNvSpPr txBox="1"/>
          <p:nvPr/>
        </p:nvSpPr>
        <p:spPr>
          <a:xfrm>
            <a:off x="7781815" y="6440144"/>
            <a:ext cx="3380104" cy="250825"/>
          </a:xfrm>
          <a:prstGeom prst="rect">
            <a:avLst/>
          </a:prstGeom>
        </p:spPr>
        <p:txBody>
          <a:bodyPr vert="horz" wrap="square" lIns="0" tIns="46355" rIns="0" bIns="0" rtlCol="0">
            <a:spAutoFit/>
          </a:bodyPr>
          <a:lstStyle/>
          <a:p>
            <a:pPr marL="12700">
              <a:lnSpc>
                <a:spcPct val="100000"/>
              </a:lnSpc>
              <a:spcBef>
                <a:spcPts val="365"/>
              </a:spcBef>
            </a:pPr>
            <a:r>
              <a:rPr sz="1100" dirty="0">
                <a:solidFill>
                  <a:srgbClr val="40458C"/>
                </a:solidFill>
                <a:latin typeface="Microsoft YaHei"/>
                <a:cs typeface="Microsoft YaHei"/>
              </a:rPr>
              <a:t>NEDO</a:t>
            </a:r>
            <a:r>
              <a:rPr sz="1100" spc="-5" dirty="0">
                <a:solidFill>
                  <a:srgbClr val="40458C"/>
                </a:solidFill>
                <a:latin typeface="Microsoft YaHei"/>
                <a:cs typeface="Microsoft YaHei"/>
              </a:rPr>
              <a:t>「浮体式洋上風力発電技術ガイドブック」より</a:t>
            </a:r>
            <a:endParaRPr sz="1100">
              <a:latin typeface="Microsoft YaHei"/>
              <a:cs typeface="Microsoft YaHei"/>
            </a:endParaRPr>
          </a:p>
        </p:txBody>
      </p:sp>
      <p:sp>
        <p:nvSpPr>
          <p:cNvPr id="6" name="object 6"/>
          <p:cNvSpPr txBox="1"/>
          <p:nvPr/>
        </p:nvSpPr>
        <p:spPr>
          <a:xfrm>
            <a:off x="912297" y="854963"/>
            <a:ext cx="7640955" cy="641201"/>
          </a:xfrm>
          <a:prstGeom prst="rect">
            <a:avLst/>
          </a:prstGeom>
        </p:spPr>
        <p:txBody>
          <a:bodyPr vert="horz" wrap="square" lIns="0" tIns="12700" rIns="0" bIns="0" rtlCol="0">
            <a:spAutoFit/>
          </a:bodyPr>
          <a:lstStyle/>
          <a:p>
            <a:pPr marL="297180" indent="-284480">
              <a:lnSpc>
                <a:spcPct val="100000"/>
              </a:lnSpc>
              <a:spcBef>
                <a:spcPts val="100"/>
              </a:spcBef>
              <a:buClr>
                <a:srgbClr val="A6A6A6"/>
              </a:buClr>
              <a:buSzPct val="140000"/>
              <a:buFont typeface="Calibri"/>
              <a:buChar char="●"/>
              <a:tabLst>
                <a:tab pos="297180" algn="l"/>
              </a:tabLst>
            </a:pPr>
            <a:r>
              <a:rPr sz="2000" spc="-10" dirty="0">
                <a:latin typeface="BIZ UDPゴシック" panose="020B0400000000000000" pitchFamily="50" charset="-128"/>
                <a:ea typeface="BIZ UDPゴシック" panose="020B0400000000000000" pitchFamily="50" charset="-128"/>
                <a:cs typeface="游ゴシック"/>
              </a:rPr>
              <a:t>５０m</a:t>
            </a:r>
            <a:r>
              <a:rPr sz="2000" spc="-5" dirty="0">
                <a:latin typeface="BIZ UDPゴシック" panose="020B0400000000000000" pitchFamily="50" charset="-128"/>
                <a:ea typeface="BIZ UDPゴシック" panose="020B0400000000000000" pitchFamily="50" charset="-128"/>
                <a:cs typeface="游ゴシック"/>
              </a:rPr>
              <a:t>以上深くなると基礎杭を海底に打ち込むことは困難になる</a:t>
            </a:r>
            <a:endParaRPr sz="2000" dirty="0">
              <a:latin typeface="BIZ UDPゴシック" panose="020B0400000000000000" pitchFamily="50" charset="-128"/>
              <a:ea typeface="BIZ UDPゴシック" panose="020B0400000000000000" pitchFamily="50" charset="-128"/>
              <a:cs typeface="游ゴシック"/>
            </a:endParaRPr>
          </a:p>
          <a:p>
            <a:pPr marL="297180" indent="-284480">
              <a:lnSpc>
                <a:spcPct val="100000"/>
              </a:lnSpc>
              <a:spcBef>
                <a:spcPts val="95"/>
              </a:spcBef>
              <a:buClr>
                <a:srgbClr val="A6A6A6"/>
              </a:buClr>
              <a:buSzPct val="140000"/>
              <a:buFont typeface="Calibri"/>
              <a:buChar char="●"/>
              <a:tabLst>
                <a:tab pos="297180" algn="l"/>
              </a:tabLst>
            </a:pPr>
            <a:r>
              <a:rPr sz="2000" dirty="0" err="1">
                <a:latin typeface="BIZ UDPゴシック" panose="020B0400000000000000" pitchFamily="50" charset="-128"/>
                <a:ea typeface="BIZ UDPゴシック" panose="020B0400000000000000" pitchFamily="50" charset="-128"/>
                <a:cs typeface="游ゴシック"/>
              </a:rPr>
              <a:t>洋上</a:t>
            </a:r>
            <a:r>
              <a:rPr lang="ja-JP" altLang="en-US" sz="2000" dirty="0">
                <a:latin typeface="BIZ UDPゴシック" panose="020B0400000000000000" pitchFamily="50" charset="-128"/>
                <a:ea typeface="BIZ UDPゴシック" panose="020B0400000000000000" pitchFamily="50" charset="-128"/>
                <a:cs typeface="游ゴシック"/>
              </a:rPr>
              <a:t>風力</a:t>
            </a:r>
            <a:r>
              <a:rPr sz="2000" dirty="0" err="1">
                <a:latin typeface="BIZ UDPゴシック" panose="020B0400000000000000" pitchFamily="50" charset="-128"/>
                <a:ea typeface="BIZ UDPゴシック" panose="020B0400000000000000" pitchFamily="50" charset="-128"/>
                <a:cs typeface="游ゴシック"/>
              </a:rPr>
              <a:t>のうち、着床式の</a:t>
            </a:r>
            <a:r>
              <a:rPr lang="ja-JP" altLang="en-US" sz="2000" dirty="0">
                <a:latin typeface="BIZ UDPゴシック" panose="020B0400000000000000" pitchFamily="50" charset="-128"/>
                <a:ea typeface="BIZ UDPゴシック" panose="020B0400000000000000" pitchFamily="50" charset="-128"/>
                <a:cs typeface="游ゴシック"/>
              </a:rPr>
              <a:t>風力</a:t>
            </a:r>
            <a:r>
              <a:rPr sz="2000" spc="-5" dirty="0" err="1">
                <a:latin typeface="BIZ UDPゴシック" panose="020B0400000000000000" pitchFamily="50" charset="-128"/>
                <a:ea typeface="BIZ UDPゴシック" panose="020B0400000000000000" pitchFamily="50" charset="-128"/>
                <a:cs typeface="HG丸ｺﾞｼｯｸM-PRO"/>
              </a:rPr>
              <a:t>発電の開発規模は限られる</a:t>
            </a:r>
            <a:endParaRPr sz="2000" dirty="0">
              <a:latin typeface="BIZ UDPゴシック" panose="020B0400000000000000" pitchFamily="50" charset="-128"/>
              <a:ea typeface="BIZ UDPゴシック" panose="020B0400000000000000" pitchFamily="50" charset="-128"/>
              <a:cs typeface="HG丸ｺﾞｼｯｸM-PRO"/>
            </a:endParaRPr>
          </a:p>
        </p:txBody>
      </p:sp>
      <p:sp>
        <p:nvSpPr>
          <p:cNvPr id="11" name="正方形/長方形 10">
            <a:extLst>
              <a:ext uri="{FF2B5EF4-FFF2-40B4-BE49-F238E27FC236}">
                <a16:creationId xmlns:a16="http://schemas.microsoft.com/office/drawing/2014/main" id="{FA019BF2-BBBE-6FE4-2C44-C0E599BD3B5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浮体構造と係留</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002032" y="1723278"/>
            <a:ext cx="5731240" cy="4298429"/>
          </a:xfrm>
          <a:prstGeom prst="rect">
            <a:avLst/>
          </a:prstGeom>
        </p:spPr>
      </p:pic>
      <p:pic>
        <p:nvPicPr>
          <p:cNvPr id="4" name="object 4"/>
          <p:cNvPicPr/>
          <p:nvPr/>
        </p:nvPicPr>
        <p:blipFill>
          <a:blip r:embed="rId4" cstate="print"/>
          <a:stretch>
            <a:fillRect/>
          </a:stretch>
        </p:blipFill>
        <p:spPr>
          <a:xfrm>
            <a:off x="6938061" y="1725543"/>
            <a:ext cx="5025457" cy="3769093"/>
          </a:xfrm>
          <a:prstGeom prst="rect">
            <a:avLst/>
          </a:prstGeom>
        </p:spPr>
      </p:pic>
      <p:sp>
        <p:nvSpPr>
          <p:cNvPr id="5" name="object 5"/>
          <p:cNvSpPr txBox="1"/>
          <p:nvPr/>
        </p:nvSpPr>
        <p:spPr>
          <a:xfrm>
            <a:off x="9298165" y="5044947"/>
            <a:ext cx="1049020" cy="452120"/>
          </a:xfrm>
          <a:prstGeom prst="rect">
            <a:avLst/>
          </a:prstGeom>
        </p:spPr>
        <p:txBody>
          <a:bodyPr vert="horz" wrap="square" lIns="0" tIns="12700" rIns="0" bIns="0" rtlCol="0">
            <a:spAutoFit/>
          </a:bodyPr>
          <a:lstStyle/>
          <a:p>
            <a:pPr marL="12700">
              <a:lnSpc>
                <a:spcPct val="100000"/>
              </a:lnSpc>
              <a:spcBef>
                <a:spcPts val="100"/>
              </a:spcBef>
            </a:pPr>
            <a:r>
              <a:rPr sz="2800" b="0" spc="525" dirty="0">
                <a:solidFill>
                  <a:srgbClr val="FFFFFF"/>
                </a:solidFill>
                <a:latin typeface="BIZ UDP明朝 Medium"/>
                <a:cs typeface="BIZ UDP明朝 Medium"/>
              </a:rPr>
              <a:t>３３m</a:t>
            </a:r>
            <a:endParaRPr sz="2800">
              <a:latin typeface="BIZ UDP明朝 Medium"/>
              <a:cs typeface="BIZ UDP明朝 Medium"/>
            </a:endParaRPr>
          </a:p>
        </p:txBody>
      </p:sp>
      <p:sp>
        <p:nvSpPr>
          <p:cNvPr id="6" name="object 6"/>
          <p:cNvSpPr txBox="1"/>
          <p:nvPr/>
        </p:nvSpPr>
        <p:spPr>
          <a:xfrm>
            <a:off x="2551596" y="5102859"/>
            <a:ext cx="1049020" cy="452120"/>
          </a:xfrm>
          <a:prstGeom prst="rect">
            <a:avLst/>
          </a:prstGeom>
        </p:spPr>
        <p:txBody>
          <a:bodyPr vert="horz" wrap="square" lIns="0" tIns="12700" rIns="0" bIns="0" rtlCol="0">
            <a:spAutoFit/>
          </a:bodyPr>
          <a:lstStyle/>
          <a:p>
            <a:pPr marL="12700">
              <a:lnSpc>
                <a:spcPct val="100000"/>
              </a:lnSpc>
              <a:spcBef>
                <a:spcPts val="100"/>
              </a:spcBef>
            </a:pPr>
            <a:r>
              <a:rPr sz="2800" b="0" spc="525" dirty="0">
                <a:solidFill>
                  <a:srgbClr val="FFFFFF"/>
                </a:solidFill>
                <a:latin typeface="BIZ UDP明朝 Medium"/>
                <a:cs typeface="BIZ UDP明朝 Medium"/>
              </a:rPr>
              <a:t>６４m</a:t>
            </a:r>
            <a:endParaRPr sz="2800">
              <a:latin typeface="BIZ UDP明朝 Medium"/>
              <a:cs typeface="BIZ UDP明朝 Medium"/>
            </a:endParaRPr>
          </a:p>
        </p:txBody>
      </p:sp>
      <p:sp>
        <p:nvSpPr>
          <p:cNvPr id="7" name="object 7"/>
          <p:cNvSpPr txBox="1"/>
          <p:nvPr/>
        </p:nvSpPr>
        <p:spPr>
          <a:xfrm>
            <a:off x="8623655" y="1834388"/>
            <a:ext cx="154940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icrosoft YaHei"/>
                <a:cs typeface="Microsoft YaHei"/>
              </a:rPr>
              <a:t>変圧器浮体</a:t>
            </a:r>
            <a:endParaRPr sz="2400">
              <a:latin typeface="Microsoft YaHei"/>
              <a:cs typeface="Microsoft YaHei"/>
            </a:endParaRPr>
          </a:p>
        </p:txBody>
      </p:sp>
      <p:sp>
        <p:nvSpPr>
          <p:cNvPr id="8" name="object 8"/>
          <p:cNvSpPr txBox="1"/>
          <p:nvPr/>
        </p:nvSpPr>
        <p:spPr>
          <a:xfrm>
            <a:off x="2762520" y="1803908"/>
            <a:ext cx="2154555"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Microsoft YaHei"/>
                <a:cs typeface="Microsoft YaHei"/>
              </a:rPr>
              <a:t>２MW</a:t>
            </a:r>
            <a:r>
              <a:rPr sz="2400" spc="-15" dirty="0">
                <a:latin typeface="Microsoft YaHei"/>
                <a:cs typeface="Microsoft YaHei"/>
              </a:rPr>
              <a:t>風車浮体</a:t>
            </a:r>
            <a:endParaRPr sz="2400">
              <a:latin typeface="Microsoft YaHei"/>
              <a:cs typeface="Microsoft YaHei"/>
            </a:endParaRPr>
          </a:p>
        </p:txBody>
      </p:sp>
      <p:sp>
        <p:nvSpPr>
          <p:cNvPr id="9" name="object 9"/>
          <p:cNvSpPr txBox="1"/>
          <p:nvPr/>
        </p:nvSpPr>
        <p:spPr>
          <a:xfrm>
            <a:off x="3442248" y="6296713"/>
            <a:ext cx="6019800" cy="330200"/>
          </a:xfrm>
          <a:prstGeom prst="rect">
            <a:avLst/>
          </a:prstGeom>
        </p:spPr>
        <p:txBody>
          <a:bodyPr vert="horz" wrap="square" lIns="0" tIns="12700" rIns="0" bIns="0" rtlCol="0">
            <a:spAutoFit/>
          </a:bodyPr>
          <a:lstStyle/>
          <a:p>
            <a:pPr marL="12700">
              <a:lnSpc>
                <a:spcPct val="100000"/>
              </a:lnSpc>
              <a:spcBef>
                <a:spcPts val="100"/>
              </a:spcBef>
            </a:pPr>
            <a:r>
              <a:rPr sz="2000" spc="55" dirty="0">
                <a:latin typeface="HGP創英角ﾎﾟｯﾌﾟ体"/>
                <a:cs typeface="HGP創英角ﾎﾟｯﾌﾟ体"/>
              </a:rPr>
              <a:t>福島県沖の洋上風力発電の解体現場</a:t>
            </a:r>
            <a:r>
              <a:rPr sz="2000" dirty="0">
                <a:latin typeface="HGP創英角ﾎﾟｯﾌﾟ体"/>
                <a:cs typeface="HGP創英角ﾎﾟｯﾌﾟ体"/>
              </a:rPr>
              <a:t>（2021</a:t>
            </a:r>
            <a:r>
              <a:rPr sz="2000" spc="280" dirty="0">
                <a:latin typeface="HGP創英角ﾎﾟｯﾌﾟ体"/>
                <a:cs typeface="HGP創英角ﾎﾟｯﾌﾟ体"/>
              </a:rPr>
              <a:t>年撮影</a:t>
            </a:r>
            <a:r>
              <a:rPr sz="2000" spc="90" dirty="0">
                <a:latin typeface="HGP創英角ﾎﾟｯﾌﾟ体"/>
                <a:cs typeface="HGP創英角ﾎﾟｯﾌﾟ体"/>
              </a:rPr>
              <a:t>）</a:t>
            </a:r>
            <a:endParaRPr sz="2000" dirty="0">
              <a:latin typeface="HGP創英角ﾎﾟｯﾌﾟ体"/>
              <a:cs typeface="HGP創英角ﾎﾟｯﾌﾟ体"/>
            </a:endParaRPr>
          </a:p>
        </p:txBody>
      </p:sp>
      <p:grpSp>
        <p:nvGrpSpPr>
          <p:cNvPr id="11" name="object 11"/>
          <p:cNvGrpSpPr/>
          <p:nvPr/>
        </p:nvGrpSpPr>
        <p:grpSpPr>
          <a:xfrm>
            <a:off x="1512797" y="4843335"/>
            <a:ext cx="3268345" cy="363220"/>
            <a:chOff x="1512797" y="4843335"/>
            <a:chExt cx="3268345" cy="363220"/>
          </a:xfrm>
        </p:grpSpPr>
        <p:sp>
          <p:nvSpPr>
            <p:cNvPr id="12" name="object 12"/>
            <p:cNvSpPr/>
            <p:nvPr/>
          </p:nvSpPr>
          <p:spPr>
            <a:xfrm>
              <a:off x="1525497" y="4856035"/>
              <a:ext cx="3242945" cy="337820"/>
            </a:xfrm>
            <a:custGeom>
              <a:avLst/>
              <a:gdLst/>
              <a:ahLst/>
              <a:cxnLst/>
              <a:rect l="l" t="t" r="r" b="b"/>
              <a:pathLst>
                <a:path w="3242945" h="337820">
                  <a:moveTo>
                    <a:pt x="3074001" y="0"/>
                  </a:moveTo>
                  <a:lnTo>
                    <a:pt x="3074001" y="84437"/>
                  </a:lnTo>
                  <a:lnTo>
                    <a:pt x="168870" y="84437"/>
                  </a:lnTo>
                  <a:lnTo>
                    <a:pt x="168870" y="0"/>
                  </a:lnTo>
                  <a:lnTo>
                    <a:pt x="0" y="168871"/>
                  </a:lnTo>
                  <a:lnTo>
                    <a:pt x="168870" y="337745"/>
                  </a:lnTo>
                  <a:lnTo>
                    <a:pt x="168870" y="253310"/>
                  </a:lnTo>
                  <a:lnTo>
                    <a:pt x="3074001" y="253310"/>
                  </a:lnTo>
                  <a:lnTo>
                    <a:pt x="3074001" y="337745"/>
                  </a:lnTo>
                  <a:lnTo>
                    <a:pt x="3242873" y="168871"/>
                  </a:lnTo>
                  <a:lnTo>
                    <a:pt x="3074001" y="0"/>
                  </a:lnTo>
                  <a:close/>
                </a:path>
              </a:pathLst>
            </a:custGeom>
            <a:solidFill>
              <a:srgbClr val="FFFFFF"/>
            </a:solidFill>
          </p:spPr>
          <p:txBody>
            <a:bodyPr wrap="square" lIns="0" tIns="0" rIns="0" bIns="0" rtlCol="0"/>
            <a:lstStyle/>
            <a:p>
              <a:endParaRPr/>
            </a:p>
          </p:txBody>
        </p:sp>
        <p:sp>
          <p:nvSpPr>
            <p:cNvPr id="13" name="object 13"/>
            <p:cNvSpPr/>
            <p:nvPr/>
          </p:nvSpPr>
          <p:spPr>
            <a:xfrm>
              <a:off x="1525497" y="4856035"/>
              <a:ext cx="3242945" cy="337820"/>
            </a:xfrm>
            <a:custGeom>
              <a:avLst/>
              <a:gdLst/>
              <a:ahLst/>
              <a:cxnLst/>
              <a:rect l="l" t="t" r="r" b="b"/>
              <a:pathLst>
                <a:path w="3242945" h="337820">
                  <a:moveTo>
                    <a:pt x="3074002" y="0"/>
                  </a:moveTo>
                  <a:lnTo>
                    <a:pt x="3242874" y="168873"/>
                  </a:lnTo>
                  <a:lnTo>
                    <a:pt x="3074002" y="337746"/>
                  </a:lnTo>
                  <a:lnTo>
                    <a:pt x="3074002" y="253311"/>
                  </a:lnTo>
                  <a:lnTo>
                    <a:pt x="168871" y="253311"/>
                  </a:lnTo>
                  <a:lnTo>
                    <a:pt x="168871" y="337746"/>
                  </a:lnTo>
                  <a:lnTo>
                    <a:pt x="0" y="168873"/>
                  </a:lnTo>
                  <a:lnTo>
                    <a:pt x="168871" y="0"/>
                  </a:lnTo>
                  <a:lnTo>
                    <a:pt x="168871" y="84438"/>
                  </a:lnTo>
                  <a:lnTo>
                    <a:pt x="3074002" y="84438"/>
                  </a:lnTo>
                  <a:lnTo>
                    <a:pt x="3074002" y="0"/>
                  </a:lnTo>
                  <a:close/>
                </a:path>
              </a:pathLst>
            </a:custGeom>
            <a:ln w="25400">
              <a:solidFill>
                <a:srgbClr val="ECD882"/>
              </a:solidFill>
            </a:ln>
          </p:spPr>
          <p:txBody>
            <a:bodyPr wrap="square" lIns="0" tIns="0" rIns="0" bIns="0" rtlCol="0"/>
            <a:lstStyle/>
            <a:p>
              <a:endParaRPr/>
            </a:p>
          </p:txBody>
        </p:sp>
      </p:grpSp>
      <p:grpSp>
        <p:nvGrpSpPr>
          <p:cNvPr id="14" name="object 14"/>
          <p:cNvGrpSpPr/>
          <p:nvPr/>
        </p:nvGrpSpPr>
        <p:grpSpPr>
          <a:xfrm>
            <a:off x="7788064" y="4742539"/>
            <a:ext cx="3268345" cy="363220"/>
            <a:chOff x="7788064" y="4742539"/>
            <a:chExt cx="3268345" cy="363220"/>
          </a:xfrm>
        </p:grpSpPr>
        <p:sp>
          <p:nvSpPr>
            <p:cNvPr id="15" name="object 15"/>
            <p:cNvSpPr/>
            <p:nvPr/>
          </p:nvSpPr>
          <p:spPr>
            <a:xfrm>
              <a:off x="7800764" y="4755239"/>
              <a:ext cx="3242945" cy="337820"/>
            </a:xfrm>
            <a:custGeom>
              <a:avLst/>
              <a:gdLst/>
              <a:ahLst/>
              <a:cxnLst/>
              <a:rect l="l" t="t" r="r" b="b"/>
              <a:pathLst>
                <a:path w="3242945" h="337820">
                  <a:moveTo>
                    <a:pt x="3074001" y="0"/>
                  </a:moveTo>
                  <a:lnTo>
                    <a:pt x="3074001" y="84437"/>
                  </a:lnTo>
                  <a:lnTo>
                    <a:pt x="168870" y="84437"/>
                  </a:lnTo>
                  <a:lnTo>
                    <a:pt x="168870" y="0"/>
                  </a:lnTo>
                  <a:lnTo>
                    <a:pt x="0" y="168871"/>
                  </a:lnTo>
                  <a:lnTo>
                    <a:pt x="168870" y="337745"/>
                  </a:lnTo>
                  <a:lnTo>
                    <a:pt x="168870" y="253310"/>
                  </a:lnTo>
                  <a:lnTo>
                    <a:pt x="3074001" y="253310"/>
                  </a:lnTo>
                  <a:lnTo>
                    <a:pt x="3074001" y="337745"/>
                  </a:lnTo>
                  <a:lnTo>
                    <a:pt x="3242873" y="168871"/>
                  </a:lnTo>
                  <a:lnTo>
                    <a:pt x="3074001" y="0"/>
                  </a:lnTo>
                  <a:close/>
                </a:path>
              </a:pathLst>
            </a:custGeom>
            <a:solidFill>
              <a:srgbClr val="FFFFFF"/>
            </a:solidFill>
          </p:spPr>
          <p:txBody>
            <a:bodyPr wrap="square" lIns="0" tIns="0" rIns="0" bIns="0" rtlCol="0"/>
            <a:lstStyle/>
            <a:p>
              <a:endParaRPr/>
            </a:p>
          </p:txBody>
        </p:sp>
        <p:sp>
          <p:nvSpPr>
            <p:cNvPr id="16" name="object 16"/>
            <p:cNvSpPr/>
            <p:nvPr/>
          </p:nvSpPr>
          <p:spPr>
            <a:xfrm>
              <a:off x="7800764" y="4755239"/>
              <a:ext cx="3242945" cy="337820"/>
            </a:xfrm>
            <a:custGeom>
              <a:avLst/>
              <a:gdLst/>
              <a:ahLst/>
              <a:cxnLst/>
              <a:rect l="l" t="t" r="r" b="b"/>
              <a:pathLst>
                <a:path w="3242945" h="337820">
                  <a:moveTo>
                    <a:pt x="3074002" y="0"/>
                  </a:moveTo>
                  <a:lnTo>
                    <a:pt x="3242874" y="168873"/>
                  </a:lnTo>
                  <a:lnTo>
                    <a:pt x="3074002" y="337746"/>
                  </a:lnTo>
                  <a:lnTo>
                    <a:pt x="3074002" y="253311"/>
                  </a:lnTo>
                  <a:lnTo>
                    <a:pt x="168871" y="253311"/>
                  </a:lnTo>
                  <a:lnTo>
                    <a:pt x="168871" y="337746"/>
                  </a:lnTo>
                  <a:lnTo>
                    <a:pt x="0" y="168873"/>
                  </a:lnTo>
                  <a:lnTo>
                    <a:pt x="168871" y="0"/>
                  </a:lnTo>
                  <a:lnTo>
                    <a:pt x="168871" y="84438"/>
                  </a:lnTo>
                  <a:lnTo>
                    <a:pt x="3074002" y="84438"/>
                  </a:lnTo>
                  <a:lnTo>
                    <a:pt x="3074002" y="0"/>
                  </a:lnTo>
                  <a:close/>
                </a:path>
              </a:pathLst>
            </a:custGeom>
            <a:ln w="25400">
              <a:solidFill>
                <a:srgbClr val="ECD882"/>
              </a:solidFill>
            </a:ln>
          </p:spPr>
          <p:txBody>
            <a:bodyPr wrap="square" lIns="0" tIns="0" rIns="0" bIns="0" rtlCol="0"/>
            <a:lstStyle/>
            <a:p>
              <a:endParaRPr/>
            </a:p>
          </p:txBody>
        </p:sp>
      </p:grpSp>
      <p:sp>
        <p:nvSpPr>
          <p:cNvPr id="17" name="object 17"/>
          <p:cNvSpPr/>
          <p:nvPr/>
        </p:nvSpPr>
        <p:spPr>
          <a:xfrm>
            <a:off x="1015278" y="740247"/>
            <a:ext cx="10873740" cy="708025"/>
          </a:xfrm>
          <a:custGeom>
            <a:avLst/>
            <a:gdLst/>
            <a:ahLst/>
            <a:cxnLst/>
            <a:rect l="l" t="t" r="r" b="b"/>
            <a:pathLst>
              <a:path w="10873740" h="708025">
                <a:moveTo>
                  <a:pt x="0" y="0"/>
                </a:moveTo>
                <a:lnTo>
                  <a:pt x="10873208" y="0"/>
                </a:lnTo>
                <a:lnTo>
                  <a:pt x="10873208" y="707846"/>
                </a:lnTo>
                <a:lnTo>
                  <a:pt x="0" y="707846"/>
                </a:lnTo>
                <a:lnTo>
                  <a:pt x="0" y="0"/>
                </a:lnTo>
                <a:close/>
              </a:path>
            </a:pathLst>
          </a:custGeom>
          <a:ln w="9525">
            <a:solidFill>
              <a:srgbClr val="40458C"/>
            </a:solidFill>
          </a:ln>
        </p:spPr>
        <p:txBody>
          <a:bodyPr wrap="square" lIns="0" tIns="0" rIns="0" bIns="0" rtlCol="0"/>
          <a:lstStyle/>
          <a:p>
            <a:endParaRPr/>
          </a:p>
        </p:txBody>
      </p:sp>
      <p:sp>
        <p:nvSpPr>
          <p:cNvPr id="18" name="object 18"/>
          <p:cNvSpPr txBox="1"/>
          <p:nvPr/>
        </p:nvSpPr>
        <p:spPr>
          <a:xfrm>
            <a:off x="1343392" y="801397"/>
            <a:ext cx="5389880" cy="668020"/>
          </a:xfrm>
          <a:prstGeom prst="rect">
            <a:avLst/>
          </a:prstGeom>
        </p:spPr>
        <p:txBody>
          <a:bodyPr vert="horz" wrap="square" lIns="0" tIns="12700" rIns="0" bIns="0" rtlCol="0">
            <a:spAutoFit/>
          </a:bodyPr>
          <a:lstStyle/>
          <a:p>
            <a:pPr marL="297180" indent="-284480">
              <a:lnSpc>
                <a:spcPct val="100000"/>
              </a:lnSpc>
              <a:spcBef>
                <a:spcPts val="100"/>
              </a:spcBef>
              <a:buClr>
                <a:srgbClr val="A6A6A6"/>
              </a:buClr>
              <a:buSzPct val="140000"/>
              <a:buFont typeface="Calibri"/>
              <a:buChar char="●"/>
              <a:tabLst>
                <a:tab pos="297180" algn="l"/>
              </a:tabLst>
            </a:pPr>
            <a:r>
              <a:rPr sz="2000" spc="-5" dirty="0">
                <a:latin typeface="游ゴシック"/>
                <a:cs typeface="游ゴシック"/>
              </a:rPr>
              <a:t>⼤型の⾵⾞を浮かすための浮体も⼤型化する</a:t>
            </a:r>
            <a:endParaRPr sz="2000" dirty="0">
              <a:latin typeface="游ゴシック"/>
              <a:cs typeface="游ゴシック"/>
            </a:endParaRPr>
          </a:p>
          <a:p>
            <a:pPr marL="297180" indent="-284480">
              <a:lnSpc>
                <a:spcPct val="100000"/>
              </a:lnSpc>
              <a:spcBef>
                <a:spcPts val="95"/>
              </a:spcBef>
              <a:buClr>
                <a:srgbClr val="A6A6A6"/>
              </a:buClr>
              <a:buSzPct val="140000"/>
              <a:buFont typeface="Calibri"/>
              <a:buChar char="●"/>
              <a:tabLst>
                <a:tab pos="297180" algn="l"/>
              </a:tabLst>
            </a:pPr>
            <a:r>
              <a:rPr sz="2000" spc="-5" dirty="0">
                <a:latin typeface="游ゴシック"/>
                <a:cs typeface="游ゴシック"/>
              </a:rPr>
              <a:t>浮体式洋上⾵⼒のコストを増加させる要因</a:t>
            </a:r>
            <a:endParaRPr sz="2000" dirty="0">
              <a:latin typeface="游ゴシック"/>
              <a:cs typeface="游ゴシック"/>
            </a:endParaRPr>
          </a:p>
        </p:txBody>
      </p:sp>
      <p:sp>
        <p:nvSpPr>
          <p:cNvPr id="22" name="正方形/長方形 21">
            <a:extLst>
              <a:ext uri="{FF2B5EF4-FFF2-40B4-BE49-F238E27FC236}">
                <a16:creationId xmlns:a16="http://schemas.microsoft.com/office/drawing/2014/main" id="{39831963-E18F-87C3-4D1B-71778DB80502}"/>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浮体</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楕円 2">
            <a:extLst>
              <a:ext uri="{FF2B5EF4-FFF2-40B4-BE49-F238E27FC236}">
                <a16:creationId xmlns:a16="http://schemas.microsoft.com/office/drawing/2014/main" id="{1124AC10-F153-4231-8152-DF5C6C85B430}"/>
              </a:ext>
            </a:extLst>
          </p:cNvPr>
          <p:cNvSpPr/>
          <p:nvPr/>
        </p:nvSpPr>
        <p:spPr>
          <a:xfrm>
            <a:off x="601671" y="638045"/>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7" name="楕円 6">
            <a:extLst>
              <a:ext uri="{FF2B5EF4-FFF2-40B4-BE49-F238E27FC236}">
                <a16:creationId xmlns:a16="http://schemas.microsoft.com/office/drawing/2014/main" id="{E2ACEF59-66B3-47EC-B7BF-BB1646A4434B}"/>
              </a:ext>
            </a:extLst>
          </p:cNvPr>
          <p:cNvSpPr/>
          <p:nvPr/>
        </p:nvSpPr>
        <p:spPr>
          <a:xfrm>
            <a:off x="2113688" y="362641"/>
            <a:ext cx="1940170" cy="1673124"/>
          </a:xfrm>
          <a:custGeom>
            <a:avLst/>
            <a:gdLst>
              <a:gd name="connsiteX0" fmla="*/ 0 w 1940170"/>
              <a:gd name="connsiteY0" fmla="*/ 836562 h 1673124"/>
              <a:gd name="connsiteX1" fmla="*/ 970085 w 1940170"/>
              <a:gd name="connsiteY1" fmla="*/ 0 h 1673124"/>
              <a:gd name="connsiteX2" fmla="*/ 1940170 w 1940170"/>
              <a:gd name="connsiteY2" fmla="*/ 836562 h 1673124"/>
              <a:gd name="connsiteX3" fmla="*/ 970085 w 1940170"/>
              <a:gd name="connsiteY3" fmla="*/ 1673124 h 1673124"/>
              <a:gd name="connsiteX4" fmla="*/ 0 w 1940170"/>
              <a:gd name="connsiteY4" fmla="*/ 836562 h 167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170" h="1673124" fill="none" extrusionOk="0">
                <a:moveTo>
                  <a:pt x="0" y="836562"/>
                </a:moveTo>
                <a:cubicBezTo>
                  <a:pt x="82132" y="314568"/>
                  <a:pt x="582944" y="46646"/>
                  <a:pt x="970085" y="0"/>
                </a:cubicBezTo>
                <a:cubicBezTo>
                  <a:pt x="1595497" y="70135"/>
                  <a:pt x="1981224" y="448652"/>
                  <a:pt x="1940170" y="836562"/>
                </a:cubicBezTo>
                <a:cubicBezTo>
                  <a:pt x="1852423" y="1339843"/>
                  <a:pt x="1443484" y="1679415"/>
                  <a:pt x="970085" y="1673124"/>
                </a:cubicBezTo>
                <a:cubicBezTo>
                  <a:pt x="355909" y="1709886"/>
                  <a:pt x="-46554" y="1349852"/>
                  <a:pt x="0" y="836562"/>
                </a:cubicBezTo>
                <a:close/>
              </a:path>
              <a:path w="1940170" h="1673124" stroke="0" extrusionOk="0">
                <a:moveTo>
                  <a:pt x="0" y="836562"/>
                </a:moveTo>
                <a:cubicBezTo>
                  <a:pt x="44155" y="483100"/>
                  <a:pt x="290669" y="-22147"/>
                  <a:pt x="970085" y="0"/>
                </a:cubicBezTo>
                <a:cubicBezTo>
                  <a:pt x="1552563" y="63582"/>
                  <a:pt x="1959579" y="443714"/>
                  <a:pt x="1940170" y="836562"/>
                </a:cubicBezTo>
                <a:cubicBezTo>
                  <a:pt x="1908939" y="1290585"/>
                  <a:pt x="1411240" y="1549855"/>
                  <a:pt x="970085" y="1673124"/>
                </a:cubicBezTo>
                <a:cubicBezTo>
                  <a:pt x="386159" y="1723107"/>
                  <a:pt x="30926" y="1317672"/>
                  <a:pt x="0" y="836562"/>
                </a:cubicBezTo>
                <a:close/>
              </a:path>
            </a:pathLst>
          </a:custGeom>
          <a:solidFill>
            <a:srgbClr val="00B0F0"/>
          </a:solidFill>
          <a:ln>
            <a:solidFill>
              <a:srgbClr val="FF6600"/>
            </a:solidFill>
            <a:extLst>
              <a:ext uri="{C807C97D-BFC1-408E-A445-0C87EB9F89A2}">
                <ask:lineSketchStyleProps xmlns:ask="http://schemas.microsoft.com/office/drawing/2018/sketchyshapes" sd="240995938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b="1" dirty="0">
                <a:solidFill>
                  <a:srgbClr val="7030A0"/>
                </a:solidFill>
                <a:latin typeface="BIZ UDP明朝 Medium" panose="02020500000000000000" pitchFamily="18" charset="-128"/>
                <a:ea typeface="BIZ UDP明朝 Medium" panose="02020500000000000000" pitchFamily="18" charset="-128"/>
              </a:rPr>
              <a:t>計算力</a:t>
            </a:r>
            <a:endParaRPr kumimoji="1" lang="ja-JP" altLang="en-US" sz="4800" b="1" dirty="0">
              <a:solidFill>
                <a:srgbClr val="7030A0"/>
              </a:solidFill>
              <a:latin typeface="BIZ UDP明朝 Medium" panose="02020500000000000000" pitchFamily="18" charset="-128"/>
              <a:ea typeface="BIZ UDP明朝 Medium" panose="02020500000000000000" pitchFamily="18" charset="-128"/>
            </a:endParaRPr>
          </a:p>
        </p:txBody>
      </p:sp>
      <p:sp>
        <p:nvSpPr>
          <p:cNvPr id="8" name="楕円 7">
            <a:extLst>
              <a:ext uri="{FF2B5EF4-FFF2-40B4-BE49-F238E27FC236}">
                <a16:creationId xmlns:a16="http://schemas.microsoft.com/office/drawing/2014/main" id="{0799E326-D63E-44C7-948C-2EA735F26221}"/>
              </a:ext>
            </a:extLst>
          </p:cNvPr>
          <p:cNvSpPr/>
          <p:nvPr/>
        </p:nvSpPr>
        <p:spPr>
          <a:xfrm>
            <a:off x="4674619" y="289887"/>
            <a:ext cx="2201309" cy="1851212"/>
          </a:xfrm>
          <a:custGeom>
            <a:avLst/>
            <a:gdLst>
              <a:gd name="connsiteX0" fmla="*/ 0 w 2201309"/>
              <a:gd name="connsiteY0" fmla="*/ 925606 h 1851212"/>
              <a:gd name="connsiteX1" fmla="*/ 1100655 w 2201309"/>
              <a:gd name="connsiteY1" fmla="*/ 0 h 1851212"/>
              <a:gd name="connsiteX2" fmla="*/ 2201310 w 2201309"/>
              <a:gd name="connsiteY2" fmla="*/ 925606 h 1851212"/>
              <a:gd name="connsiteX3" fmla="*/ 1100655 w 2201309"/>
              <a:gd name="connsiteY3" fmla="*/ 1851212 h 1851212"/>
              <a:gd name="connsiteX4" fmla="*/ 0 w 2201309"/>
              <a:gd name="connsiteY4" fmla="*/ 925606 h 185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09" h="1851212" fill="none" extrusionOk="0">
                <a:moveTo>
                  <a:pt x="0" y="925606"/>
                </a:moveTo>
                <a:cubicBezTo>
                  <a:pt x="-116728" y="402312"/>
                  <a:pt x="426287" y="-73019"/>
                  <a:pt x="1100655" y="0"/>
                </a:cubicBezTo>
                <a:cubicBezTo>
                  <a:pt x="1695781" y="-25303"/>
                  <a:pt x="2235366" y="450386"/>
                  <a:pt x="2201310" y="925606"/>
                </a:cubicBezTo>
                <a:cubicBezTo>
                  <a:pt x="2205327" y="1326253"/>
                  <a:pt x="1641697" y="1743448"/>
                  <a:pt x="1100655" y="1851212"/>
                </a:cubicBezTo>
                <a:cubicBezTo>
                  <a:pt x="454389" y="1856808"/>
                  <a:pt x="102898" y="1386753"/>
                  <a:pt x="0" y="925606"/>
                </a:cubicBezTo>
                <a:close/>
              </a:path>
              <a:path w="2201309" h="1851212" stroke="0" extrusionOk="0">
                <a:moveTo>
                  <a:pt x="0" y="925606"/>
                </a:moveTo>
                <a:cubicBezTo>
                  <a:pt x="3412" y="444948"/>
                  <a:pt x="420876" y="66339"/>
                  <a:pt x="1100655" y="0"/>
                </a:cubicBezTo>
                <a:cubicBezTo>
                  <a:pt x="1778181" y="51209"/>
                  <a:pt x="2182094" y="304228"/>
                  <a:pt x="2201310" y="925606"/>
                </a:cubicBezTo>
                <a:cubicBezTo>
                  <a:pt x="2055594" y="1470425"/>
                  <a:pt x="1584427" y="1890901"/>
                  <a:pt x="1100655" y="1851212"/>
                </a:cubicBezTo>
                <a:cubicBezTo>
                  <a:pt x="528650" y="1731628"/>
                  <a:pt x="-87892" y="1508291"/>
                  <a:pt x="0" y="925606"/>
                </a:cubicBezTo>
                <a:close/>
              </a:path>
            </a:pathLst>
          </a:custGeom>
          <a:solidFill>
            <a:srgbClr val="002060"/>
          </a:solidFill>
          <a:ln>
            <a:solidFill>
              <a:srgbClr val="FF6600"/>
            </a:solidFill>
            <a:extLst>
              <a:ext uri="{C807C97D-BFC1-408E-A445-0C87EB9F89A2}">
                <ask:lineSketchStyleProps xmlns:ask="http://schemas.microsoft.com/office/drawing/2018/sketchyshapes" sd="38396526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800" b="1" dirty="0">
                <a:solidFill>
                  <a:srgbClr val="FF0000"/>
                </a:solidFill>
                <a:latin typeface="BIZ UDP明朝 Medium" panose="02020500000000000000" pitchFamily="18" charset="-128"/>
                <a:ea typeface="BIZ UDP明朝 Medium" panose="02020500000000000000" pitchFamily="18" charset="-128"/>
              </a:rPr>
              <a:t>電気</a:t>
            </a:r>
            <a:endParaRPr kumimoji="1" lang="ja-JP" altLang="en-US" sz="8800" b="1" dirty="0">
              <a:solidFill>
                <a:srgbClr val="FF0000"/>
              </a:solidFill>
              <a:latin typeface="BIZ UDP明朝 Medium" panose="02020500000000000000" pitchFamily="18" charset="-128"/>
              <a:ea typeface="BIZ UDP明朝 Medium" panose="02020500000000000000" pitchFamily="18" charset="-128"/>
            </a:endParaRPr>
          </a:p>
        </p:txBody>
      </p:sp>
      <p:sp>
        <p:nvSpPr>
          <p:cNvPr id="6" name="楕円 5">
            <a:extLst>
              <a:ext uri="{FF2B5EF4-FFF2-40B4-BE49-F238E27FC236}">
                <a16:creationId xmlns:a16="http://schemas.microsoft.com/office/drawing/2014/main" id="{8FE95414-AB06-4810-A22B-C4EF51E6CE11}"/>
              </a:ext>
            </a:extLst>
          </p:cNvPr>
          <p:cNvSpPr/>
          <p:nvPr/>
        </p:nvSpPr>
        <p:spPr>
          <a:xfrm>
            <a:off x="601671" y="180345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9" name="楕円 8">
            <a:extLst>
              <a:ext uri="{FF2B5EF4-FFF2-40B4-BE49-F238E27FC236}">
                <a16:creationId xmlns:a16="http://schemas.microsoft.com/office/drawing/2014/main" id="{3C7AAECC-BE90-494A-93D9-F09643D744C2}"/>
              </a:ext>
            </a:extLst>
          </p:cNvPr>
          <p:cNvSpPr/>
          <p:nvPr/>
        </p:nvSpPr>
        <p:spPr>
          <a:xfrm>
            <a:off x="601671" y="300472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10" name="楕円 9">
            <a:extLst>
              <a:ext uri="{FF2B5EF4-FFF2-40B4-BE49-F238E27FC236}">
                <a16:creationId xmlns:a16="http://schemas.microsoft.com/office/drawing/2014/main" id="{D2679725-4AC3-4393-B24A-903CAB8CB240}"/>
              </a:ext>
            </a:extLst>
          </p:cNvPr>
          <p:cNvSpPr/>
          <p:nvPr/>
        </p:nvSpPr>
        <p:spPr>
          <a:xfrm>
            <a:off x="555295" y="420599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11" name="楕円 10">
            <a:extLst>
              <a:ext uri="{FF2B5EF4-FFF2-40B4-BE49-F238E27FC236}">
                <a16:creationId xmlns:a16="http://schemas.microsoft.com/office/drawing/2014/main" id="{D2493272-21F3-43F1-9A7B-57269FC04C8C}"/>
              </a:ext>
            </a:extLst>
          </p:cNvPr>
          <p:cNvSpPr/>
          <p:nvPr/>
        </p:nvSpPr>
        <p:spPr>
          <a:xfrm>
            <a:off x="555295" y="5371409"/>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2" name="四角形: 角を丸くする 1">
            <a:extLst>
              <a:ext uri="{FF2B5EF4-FFF2-40B4-BE49-F238E27FC236}">
                <a16:creationId xmlns:a16="http://schemas.microsoft.com/office/drawing/2014/main" id="{7E01314D-BC4E-42A1-911F-64247F355CD5}"/>
              </a:ext>
            </a:extLst>
          </p:cNvPr>
          <p:cNvSpPr/>
          <p:nvPr/>
        </p:nvSpPr>
        <p:spPr>
          <a:xfrm>
            <a:off x="2241176" y="2933007"/>
            <a:ext cx="1559859" cy="1201270"/>
          </a:xfrm>
          <a:custGeom>
            <a:avLst/>
            <a:gdLst>
              <a:gd name="connsiteX0" fmla="*/ 0 w 1559859"/>
              <a:gd name="connsiteY0" fmla="*/ 200216 h 1201270"/>
              <a:gd name="connsiteX1" fmla="*/ 200216 w 1559859"/>
              <a:gd name="connsiteY1" fmla="*/ 0 h 1201270"/>
              <a:gd name="connsiteX2" fmla="*/ 779930 w 1559859"/>
              <a:gd name="connsiteY2" fmla="*/ 0 h 1201270"/>
              <a:gd name="connsiteX3" fmla="*/ 1359643 w 1559859"/>
              <a:gd name="connsiteY3" fmla="*/ 0 h 1201270"/>
              <a:gd name="connsiteX4" fmla="*/ 1559859 w 1559859"/>
              <a:gd name="connsiteY4" fmla="*/ 200216 h 1201270"/>
              <a:gd name="connsiteX5" fmla="*/ 1559859 w 1559859"/>
              <a:gd name="connsiteY5" fmla="*/ 608643 h 1201270"/>
              <a:gd name="connsiteX6" fmla="*/ 1559859 w 1559859"/>
              <a:gd name="connsiteY6" fmla="*/ 1001054 h 1201270"/>
              <a:gd name="connsiteX7" fmla="*/ 1359643 w 1559859"/>
              <a:gd name="connsiteY7" fmla="*/ 1201270 h 1201270"/>
              <a:gd name="connsiteX8" fmla="*/ 791524 w 1559859"/>
              <a:gd name="connsiteY8" fmla="*/ 1201270 h 1201270"/>
              <a:gd name="connsiteX9" fmla="*/ 200216 w 1559859"/>
              <a:gd name="connsiteY9" fmla="*/ 1201270 h 1201270"/>
              <a:gd name="connsiteX10" fmla="*/ 0 w 1559859"/>
              <a:gd name="connsiteY10" fmla="*/ 1001054 h 1201270"/>
              <a:gd name="connsiteX11" fmla="*/ 0 w 1559859"/>
              <a:gd name="connsiteY11" fmla="*/ 600635 h 1201270"/>
              <a:gd name="connsiteX12" fmla="*/ 0 w 1559859"/>
              <a:gd name="connsiteY12" fmla="*/ 200216 h 120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859" h="1201270" fill="none" extrusionOk="0">
                <a:moveTo>
                  <a:pt x="0" y="200216"/>
                </a:moveTo>
                <a:cubicBezTo>
                  <a:pt x="-17144" y="114716"/>
                  <a:pt x="77833" y="-19596"/>
                  <a:pt x="200216" y="0"/>
                </a:cubicBezTo>
                <a:cubicBezTo>
                  <a:pt x="352693" y="-24599"/>
                  <a:pt x="608502" y="30792"/>
                  <a:pt x="779930" y="0"/>
                </a:cubicBezTo>
                <a:cubicBezTo>
                  <a:pt x="951358" y="-30792"/>
                  <a:pt x="1181725" y="27239"/>
                  <a:pt x="1359643" y="0"/>
                </a:cubicBezTo>
                <a:cubicBezTo>
                  <a:pt x="1454305" y="892"/>
                  <a:pt x="1560683" y="72300"/>
                  <a:pt x="1559859" y="200216"/>
                </a:cubicBezTo>
                <a:cubicBezTo>
                  <a:pt x="1607137" y="374330"/>
                  <a:pt x="1518680" y="433430"/>
                  <a:pt x="1559859" y="608643"/>
                </a:cubicBezTo>
                <a:cubicBezTo>
                  <a:pt x="1601038" y="783856"/>
                  <a:pt x="1522020" y="813148"/>
                  <a:pt x="1559859" y="1001054"/>
                </a:cubicBezTo>
                <a:cubicBezTo>
                  <a:pt x="1560116" y="1106002"/>
                  <a:pt x="1487629" y="1225562"/>
                  <a:pt x="1359643" y="1201270"/>
                </a:cubicBezTo>
                <a:cubicBezTo>
                  <a:pt x="1179569" y="1245308"/>
                  <a:pt x="959155" y="1161709"/>
                  <a:pt x="791524" y="1201270"/>
                </a:cubicBezTo>
                <a:cubicBezTo>
                  <a:pt x="623893" y="1240831"/>
                  <a:pt x="320455" y="1193590"/>
                  <a:pt x="200216" y="1201270"/>
                </a:cubicBezTo>
                <a:cubicBezTo>
                  <a:pt x="116041" y="1217617"/>
                  <a:pt x="7911" y="1108435"/>
                  <a:pt x="0" y="1001054"/>
                </a:cubicBezTo>
                <a:cubicBezTo>
                  <a:pt x="-46557" y="881233"/>
                  <a:pt x="37244" y="760218"/>
                  <a:pt x="0" y="600635"/>
                </a:cubicBezTo>
                <a:cubicBezTo>
                  <a:pt x="-37244" y="441052"/>
                  <a:pt x="16815" y="390829"/>
                  <a:pt x="0" y="200216"/>
                </a:cubicBezTo>
                <a:close/>
              </a:path>
              <a:path w="1559859" h="1201270" stroke="0" extrusionOk="0">
                <a:moveTo>
                  <a:pt x="0" y="200216"/>
                </a:moveTo>
                <a:cubicBezTo>
                  <a:pt x="14086" y="97897"/>
                  <a:pt x="100356" y="16093"/>
                  <a:pt x="200216" y="0"/>
                </a:cubicBezTo>
                <a:cubicBezTo>
                  <a:pt x="346817" y="-23748"/>
                  <a:pt x="526477" y="19970"/>
                  <a:pt x="768335" y="0"/>
                </a:cubicBezTo>
                <a:cubicBezTo>
                  <a:pt x="1010193" y="-19970"/>
                  <a:pt x="1195576" y="61819"/>
                  <a:pt x="1359643" y="0"/>
                </a:cubicBezTo>
                <a:cubicBezTo>
                  <a:pt x="1465937" y="2688"/>
                  <a:pt x="1580683" y="104051"/>
                  <a:pt x="1559859" y="200216"/>
                </a:cubicBezTo>
                <a:cubicBezTo>
                  <a:pt x="1566129" y="304562"/>
                  <a:pt x="1523448" y="432914"/>
                  <a:pt x="1559859" y="600635"/>
                </a:cubicBezTo>
                <a:cubicBezTo>
                  <a:pt x="1596270" y="768356"/>
                  <a:pt x="1541358" y="907303"/>
                  <a:pt x="1559859" y="1001054"/>
                </a:cubicBezTo>
                <a:cubicBezTo>
                  <a:pt x="1578010" y="1096511"/>
                  <a:pt x="1470573" y="1197381"/>
                  <a:pt x="1359643" y="1201270"/>
                </a:cubicBezTo>
                <a:cubicBezTo>
                  <a:pt x="1166672" y="1207324"/>
                  <a:pt x="943904" y="1141333"/>
                  <a:pt x="814712" y="1201270"/>
                </a:cubicBezTo>
                <a:cubicBezTo>
                  <a:pt x="685520" y="1261207"/>
                  <a:pt x="473476" y="1197043"/>
                  <a:pt x="200216" y="1201270"/>
                </a:cubicBezTo>
                <a:cubicBezTo>
                  <a:pt x="82796" y="1210501"/>
                  <a:pt x="2103" y="1121597"/>
                  <a:pt x="0" y="1001054"/>
                </a:cubicBezTo>
                <a:cubicBezTo>
                  <a:pt x="-21700" y="819363"/>
                  <a:pt x="18132" y="795192"/>
                  <a:pt x="0" y="608643"/>
                </a:cubicBezTo>
                <a:cubicBezTo>
                  <a:pt x="-18132" y="422094"/>
                  <a:pt x="5654" y="299374"/>
                  <a:pt x="0" y="200216"/>
                </a:cubicBezTo>
                <a:close/>
              </a:path>
            </a:pathLst>
          </a:custGeom>
          <a:solidFill>
            <a:schemeClr val="accent2">
              <a:lumMod val="75000"/>
            </a:schemeClr>
          </a:solidFill>
          <a:ln>
            <a:solidFill>
              <a:srgbClr val="FF6600"/>
            </a:solidFill>
            <a:extLst>
              <a:ext uri="{C807C97D-BFC1-408E-A445-0C87EB9F89A2}">
                <ask:lineSketchStyleProps xmlns:ask="http://schemas.microsoft.com/office/drawing/2018/sketchyshapes" sd="54803711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事前学習</a:t>
            </a:r>
          </a:p>
        </p:txBody>
      </p:sp>
      <p:cxnSp>
        <p:nvCxnSpPr>
          <p:cNvPr id="12" name="直線矢印コネクタ 11">
            <a:extLst>
              <a:ext uri="{FF2B5EF4-FFF2-40B4-BE49-F238E27FC236}">
                <a16:creationId xmlns:a16="http://schemas.microsoft.com/office/drawing/2014/main" id="{3D4D728D-37B5-46D5-823F-716B261F87BE}"/>
              </a:ext>
            </a:extLst>
          </p:cNvPr>
          <p:cNvCxnSpPr>
            <a:cxnSpLocks/>
            <a:stCxn id="3" idx="6"/>
            <a:endCxn id="2" idx="1"/>
          </p:cNvCxnSpPr>
          <p:nvPr/>
        </p:nvCxnSpPr>
        <p:spPr>
          <a:xfrm>
            <a:off x="1703294" y="1170670"/>
            <a:ext cx="537882" cy="23629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13C8EF2-A651-427D-A495-57833ACB0E90}"/>
              </a:ext>
            </a:extLst>
          </p:cNvPr>
          <p:cNvCxnSpPr>
            <a:cxnSpLocks/>
            <a:stCxn id="11" idx="6"/>
            <a:endCxn id="2" idx="1"/>
          </p:cNvCxnSpPr>
          <p:nvPr/>
        </p:nvCxnSpPr>
        <p:spPr>
          <a:xfrm flipV="1">
            <a:off x="1656918" y="3533642"/>
            <a:ext cx="584258" cy="2370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64A61C5-7F64-424C-9EBB-AEAC14A2DE15}"/>
              </a:ext>
            </a:extLst>
          </p:cNvPr>
          <p:cNvCxnSpPr>
            <a:cxnSpLocks/>
            <a:stCxn id="9" idx="6"/>
            <a:endCxn id="2" idx="1"/>
          </p:cNvCxnSpPr>
          <p:nvPr/>
        </p:nvCxnSpPr>
        <p:spPr>
          <a:xfrm flipV="1">
            <a:off x="1703294" y="3533642"/>
            <a:ext cx="537882" cy="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501B290-37D7-41AA-B8F6-EF886B194868}"/>
              </a:ext>
            </a:extLst>
          </p:cNvPr>
          <p:cNvCxnSpPr>
            <a:cxnSpLocks/>
            <a:stCxn id="6" idx="6"/>
            <a:endCxn id="2" idx="1"/>
          </p:cNvCxnSpPr>
          <p:nvPr/>
        </p:nvCxnSpPr>
        <p:spPr>
          <a:xfrm>
            <a:off x="1703294" y="2336082"/>
            <a:ext cx="537882" cy="1197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5E925C80-D7E9-42A4-8A06-F479C3F5F398}"/>
              </a:ext>
            </a:extLst>
          </p:cNvPr>
          <p:cNvCxnSpPr>
            <a:cxnSpLocks/>
            <a:stCxn id="10" idx="6"/>
            <a:endCxn id="2" idx="1"/>
          </p:cNvCxnSpPr>
          <p:nvPr/>
        </p:nvCxnSpPr>
        <p:spPr>
          <a:xfrm flipV="1">
            <a:off x="1656918" y="3533642"/>
            <a:ext cx="584258" cy="1204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8893D3E1-FA4E-4B50-8540-5D6194B12C11}"/>
              </a:ext>
            </a:extLst>
          </p:cNvPr>
          <p:cNvSpPr/>
          <p:nvPr/>
        </p:nvSpPr>
        <p:spPr>
          <a:xfrm>
            <a:off x="5316070" y="2868706"/>
            <a:ext cx="1559859" cy="1201270"/>
          </a:xfrm>
          <a:custGeom>
            <a:avLst/>
            <a:gdLst>
              <a:gd name="connsiteX0" fmla="*/ 0 w 1559859"/>
              <a:gd name="connsiteY0" fmla="*/ 200216 h 1201270"/>
              <a:gd name="connsiteX1" fmla="*/ 200216 w 1559859"/>
              <a:gd name="connsiteY1" fmla="*/ 0 h 1201270"/>
              <a:gd name="connsiteX2" fmla="*/ 791524 w 1559859"/>
              <a:gd name="connsiteY2" fmla="*/ 0 h 1201270"/>
              <a:gd name="connsiteX3" fmla="*/ 1359643 w 1559859"/>
              <a:gd name="connsiteY3" fmla="*/ 0 h 1201270"/>
              <a:gd name="connsiteX4" fmla="*/ 1559859 w 1559859"/>
              <a:gd name="connsiteY4" fmla="*/ 200216 h 1201270"/>
              <a:gd name="connsiteX5" fmla="*/ 1559859 w 1559859"/>
              <a:gd name="connsiteY5" fmla="*/ 616652 h 1201270"/>
              <a:gd name="connsiteX6" fmla="*/ 1559859 w 1559859"/>
              <a:gd name="connsiteY6" fmla="*/ 1001054 h 1201270"/>
              <a:gd name="connsiteX7" fmla="*/ 1359643 w 1559859"/>
              <a:gd name="connsiteY7" fmla="*/ 1201270 h 1201270"/>
              <a:gd name="connsiteX8" fmla="*/ 803118 w 1559859"/>
              <a:gd name="connsiteY8" fmla="*/ 1201270 h 1201270"/>
              <a:gd name="connsiteX9" fmla="*/ 200216 w 1559859"/>
              <a:gd name="connsiteY9" fmla="*/ 1201270 h 1201270"/>
              <a:gd name="connsiteX10" fmla="*/ 0 w 1559859"/>
              <a:gd name="connsiteY10" fmla="*/ 1001054 h 1201270"/>
              <a:gd name="connsiteX11" fmla="*/ 0 w 1559859"/>
              <a:gd name="connsiteY11" fmla="*/ 584618 h 1201270"/>
              <a:gd name="connsiteX12" fmla="*/ 0 w 1559859"/>
              <a:gd name="connsiteY12" fmla="*/ 200216 h 120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859" h="1201270" fill="none" extrusionOk="0">
                <a:moveTo>
                  <a:pt x="0" y="200216"/>
                </a:moveTo>
                <a:cubicBezTo>
                  <a:pt x="495" y="84595"/>
                  <a:pt x="75666" y="-842"/>
                  <a:pt x="200216" y="0"/>
                </a:cubicBezTo>
                <a:cubicBezTo>
                  <a:pt x="406671" y="-24726"/>
                  <a:pt x="587037" y="21569"/>
                  <a:pt x="791524" y="0"/>
                </a:cubicBezTo>
                <a:cubicBezTo>
                  <a:pt x="996011" y="-21569"/>
                  <a:pt x="1154373" y="2836"/>
                  <a:pt x="1359643" y="0"/>
                </a:cubicBezTo>
                <a:cubicBezTo>
                  <a:pt x="1461558" y="-17708"/>
                  <a:pt x="1553645" y="86454"/>
                  <a:pt x="1559859" y="200216"/>
                </a:cubicBezTo>
                <a:cubicBezTo>
                  <a:pt x="1572752" y="386405"/>
                  <a:pt x="1577069" y="479736"/>
                  <a:pt x="1559859" y="616652"/>
                </a:cubicBezTo>
                <a:cubicBezTo>
                  <a:pt x="1542649" y="753568"/>
                  <a:pt x="1541905" y="850640"/>
                  <a:pt x="1559859" y="1001054"/>
                </a:cubicBezTo>
                <a:cubicBezTo>
                  <a:pt x="1548197" y="1117466"/>
                  <a:pt x="1474378" y="1210853"/>
                  <a:pt x="1359643" y="1201270"/>
                </a:cubicBezTo>
                <a:cubicBezTo>
                  <a:pt x="1198351" y="1197543"/>
                  <a:pt x="1008755" y="1226833"/>
                  <a:pt x="803118" y="1201270"/>
                </a:cubicBezTo>
                <a:cubicBezTo>
                  <a:pt x="597482" y="1175707"/>
                  <a:pt x="391748" y="1192493"/>
                  <a:pt x="200216" y="1201270"/>
                </a:cubicBezTo>
                <a:cubicBezTo>
                  <a:pt x="83695" y="1174419"/>
                  <a:pt x="18788" y="1121322"/>
                  <a:pt x="0" y="1001054"/>
                </a:cubicBezTo>
                <a:cubicBezTo>
                  <a:pt x="688" y="870502"/>
                  <a:pt x="5936" y="722390"/>
                  <a:pt x="0" y="584618"/>
                </a:cubicBezTo>
                <a:cubicBezTo>
                  <a:pt x="-5936" y="446846"/>
                  <a:pt x="-1854" y="349662"/>
                  <a:pt x="0" y="200216"/>
                </a:cubicBezTo>
                <a:close/>
              </a:path>
              <a:path w="1559859" h="1201270" stroke="0" extrusionOk="0">
                <a:moveTo>
                  <a:pt x="0" y="200216"/>
                </a:moveTo>
                <a:cubicBezTo>
                  <a:pt x="5778" y="81280"/>
                  <a:pt x="75429" y="8121"/>
                  <a:pt x="200216" y="0"/>
                </a:cubicBezTo>
                <a:cubicBezTo>
                  <a:pt x="427621" y="14426"/>
                  <a:pt x="576983" y="3087"/>
                  <a:pt x="779930" y="0"/>
                </a:cubicBezTo>
                <a:cubicBezTo>
                  <a:pt x="982877" y="-3087"/>
                  <a:pt x="1089293" y="16336"/>
                  <a:pt x="1359643" y="0"/>
                </a:cubicBezTo>
                <a:cubicBezTo>
                  <a:pt x="1478335" y="-12119"/>
                  <a:pt x="1538895" y="96612"/>
                  <a:pt x="1559859" y="200216"/>
                </a:cubicBezTo>
                <a:cubicBezTo>
                  <a:pt x="1568955" y="329843"/>
                  <a:pt x="1543719" y="502957"/>
                  <a:pt x="1559859" y="592627"/>
                </a:cubicBezTo>
                <a:cubicBezTo>
                  <a:pt x="1575999" y="682297"/>
                  <a:pt x="1567812" y="854056"/>
                  <a:pt x="1559859" y="1001054"/>
                </a:cubicBezTo>
                <a:cubicBezTo>
                  <a:pt x="1536305" y="1111276"/>
                  <a:pt x="1479151" y="1198987"/>
                  <a:pt x="1359643" y="1201270"/>
                </a:cubicBezTo>
                <a:cubicBezTo>
                  <a:pt x="1182606" y="1181014"/>
                  <a:pt x="967033" y="1213669"/>
                  <a:pt x="779930" y="1201270"/>
                </a:cubicBezTo>
                <a:cubicBezTo>
                  <a:pt x="592827" y="1188871"/>
                  <a:pt x="454544" y="1198170"/>
                  <a:pt x="200216" y="1201270"/>
                </a:cubicBezTo>
                <a:cubicBezTo>
                  <a:pt x="88833" y="1221676"/>
                  <a:pt x="-13060" y="1119017"/>
                  <a:pt x="0" y="1001054"/>
                </a:cubicBezTo>
                <a:cubicBezTo>
                  <a:pt x="15578" y="846833"/>
                  <a:pt x="-17120" y="738280"/>
                  <a:pt x="0" y="584618"/>
                </a:cubicBezTo>
                <a:cubicBezTo>
                  <a:pt x="17120" y="430956"/>
                  <a:pt x="1960" y="324011"/>
                  <a:pt x="0" y="200216"/>
                </a:cubicBezTo>
                <a:close/>
              </a:path>
            </a:pathLst>
          </a:custGeom>
          <a:solidFill>
            <a:srgbClr val="C00000"/>
          </a:solidFill>
          <a:ln>
            <a:solidFill>
              <a:srgbClr val="FF6600"/>
            </a:solidFill>
            <a:extLst>
              <a:ext uri="{C807C97D-BFC1-408E-A445-0C87EB9F89A2}">
                <ask:lineSketchStyleProps xmlns:ask="http://schemas.microsoft.com/office/drawing/2018/sketchyshapes" sd="2694257748">
                  <a:prstGeom prst="roundRect">
                    <a:avLst/>
                  </a:prstGeom>
                  <ask:type>
                    <ask:lineSketchFreehand/>
                  </ask:type>
                </ask:lineSketchStyleProps>
              </a:ext>
            </a:extLst>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学習</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b="1" dirty="0">
                <a:solidFill>
                  <a:schemeClr val="accent4">
                    <a:lumMod val="60000"/>
                    <a:lumOff val="40000"/>
                  </a:schemeClr>
                </a:solidFill>
                <a:latin typeface="BIZ UDPゴシック" panose="020B0400000000000000" pitchFamily="50" charset="-128"/>
                <a:ea typeface="BIZ UDPゴシック" panose="020B0400000000000000" pitchFamily="50" charset="-128"/>
              </a:rPr>
              <a:t>済</a:t>
            </a:r>
          </a:p>
        </p:txBody>
      </p:sp>
      <p:sp>
        <p:nvSpPr>
          <p:cNvPr id="27" name="矢印: 右 26">
            <a:extLst>
              <a:ext uri="{FF2B5EF4-FFF2-40B4-BE49-F238E27FC236}">
                <a16:creationId xmlns:a16="http://schemas.microsoft.com/office/drawing/2014/main" id="{1324A370-F64C-4F3C-8CAD-6A3A1C4372F7}"/>
              </a:ext>
            </a:extLst>
          </p:cNvPr>
          <p:cNvSpPr/>
          <p:nvPr/>
        </p:nvSpPr>
        <p:spPr>
          <a:xfrm>
            <a:off x="3854867" y="3203028"/>
            <a:ext cx="1389485" cy="5326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B6F522DF-AB4A-44C5-8A17-90A0B39238AB}"/>
              </a:ext>
            </a:extLst>
          </p:cNvPr>
          <p:cNvSpPr/>
          <p:nvPr/>
        </p:nvSpPr>
        <p:spPr>
          <a:xfrm rot="5400000">
            <a:off x="2722641" y="2368234"/>
            <a:ext cx="596925" cy="5326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object 5">
            <a:extLst>
              <a:ext uri="{FF2B5EF4-FFF2-40B4-BE49-F238E27FC236}">
                <a16:creationId xmlns:a16="http://schemas.microsoft.com/office/drawing/2014/main" id="{6478077D-3F05-40D8-A453-DFEEB5A5E4AD}"/>
              </a:ext>
            </a:extLst>
          </p:cNvPr>
          <p:cNvPicPr/>
          <p:nvPr/>
        </p:nvPicPr>
        <p:blipFill>
          <a:blip r:embed="rId2" cstate="print"/>
          <a:stretch>
            <a:fillRect/>
          </a:stretch>
        </p:blipFill>
        <p:spPr>
          <a:xfrm>
            <a:off x="2168102" y="4595571"/>
            <a:ext cx="5013033" cy="2137343"/>
          </a:xfrm>
          <a:prstGeom prst="rect">
            <a:avLst/>
          </a:prstGeom>
        </p:spPr>
      </p:pic>
      <p:sp>
        <p:nvSpPr>
          <p:cNvPr id="36" name="十字形 35">
            <a:extLst>
              <a:ext uri="{FF2B5EF4-FFF2-40B4-BE49-F238E27FC236}">
                <a16:creationId xmlns:a16="http://schemas.microsoft.com/office/drawing/2014/main" id="{6664780A-D58D-49D6-8C47-BACBF64B1CC1}"/>
              </a:ext>
            </a:extLst>
          </p:cNvPr>
          <p:cNvSpPr/>
          <p:nvPr/>
        </p:nvSpPr>
        <p:spPr>
          <a:xfrm>
            <a:off x="4113227" y="906211"/>
            <a:ext cx="502024" cy="618565"/>
          </a:xfrm>
          <a:prstGeom prst="plus">
            <a:avLst>
              <a:gd name="adj" fmla="val 3392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object 4">
            <a:extLst>
              <a:ext uri="{FF2B5EF4-FFF2-40B4-BE49-F238E27FC236}">
                <a16:creationId xmlns:a16="http://schemas.microsoft.com/office/drawing/2014/main" id="{C28AF847-744D-49A7-AC52-46237552E33A}"/>
              </a:ext>
            </a:extLst>
          </p:cNvPr>
          <p:cNvSpPr txBox="1"/>
          <p:nvPr/>
        </p:nvSpPr>
        <p:spPr>
          <a:xfrm>
            <a:off x="7181135" y="5371409"/>
            <a:ext cx="4086389" cy="182101"/>
          </a:xfrm>
          <a:prstGeom prst="rect">
            <a:avLst/>
          </a:prstGeom>
        </p:spPr>
        <p:txBody>
          <a:bodyPr vert="horz" wrap="square" lIns="0" tIns="12700" rIns="0" bIns="0" rtlCol="0">
            <a:spAutoFit/>
          </a:bodyPr>
          <a:lstStyle/>
          <a:p>
            <a:pPr marL="12700">
              <a:lnSpc>
                <a:spcPct val="100000"/>
              </a:lnSpc>
              <a:spcBef>
                <a:spcPts val="100"/>
              </a:spcBef>
            </a:pPr>
            <a:r>
              <a:rPr lang="ja-JP" altLang="en-US" sz="1100" u="sng" spc="-10" dirty="0">
                <a:solidFill>
                  <a:srgbClr val="FF0000"/>
                </a:solidFill>
                <a:uFill>
                  <a:solidFill>
                    <a:srgbClr val="0562C1"/>
                  </a:solidFill>
                </a:uFill>
                <a:latin typeface="Amasis MT Pro Black" panose="02040A04050005020304" pitchFamily="18" charset="0"/>
                <a:cs typeface="游ゴシック"/>
                <a:hlinkClick r:id="rId3">
                  <a:extLst>
                    <a:ext uri="{A12FA001-AC4F-418D-AE19-62706E023703}">
                      <ahyp:hlinkClr xmlns:ahyp="http://schemas.microsoft.com/office/drawing/2018/hyperlinkcolor" val="tx"/>
                    </a:ext>
                  </a:extLst>
                </a:hlinkClick>
              </a:rPr>
              <a:t>←★出典：</a:t>
            </a:r>
            <a:r>
              <a:rPr sz="1100" u="sng" spc="-10" dirty="0">
                <a:solidFill>
                  <a:srgbClr val="0563C1"/>
                </a:solidFill>
                <a:uFill>
                  <a:solidFill>
                    <a:srgbClr val="0562C1"/>
                  </a:solidFill>
                </a:uFill>
                <a:latin typeface="Amasis MT Pro Black" panose="02040A04050005020304" pitchFamily="18" charset="0"/>
                <a:cs typeface="游ゴシック"/>
                <a:hlinkClick r:id="rId3">
                  <a:extLst>
                    <a:ext uri="{A12FA001-AC4F-418D-AE19-62706E023703}">
                      <ahyp:hlinkClr xmlns:ahyp="http://schemas.microsoft.com/office/drawing/2018/hyperlinkcolor" val="tx"/>
                    </a:ext>
                  </a:extLst>
                </a:hlinkClick>
              </a:rPr>
              <a:t>https://arxiv.org/pdf/1810.04805.pdf</a:t>
            </a:r>
            <a:endParaRPr sz="1100" dirty="0">
              <a:latin typeface="Amasis MT Pro Black" panose="02040A04050005020304" pitchFamily="18" charset="0"/>
              <a:cs typeface="游ゴシック"/>
            </a:endParaRPr>
          </a:p>
        </p:txBody>
      </p:sp>
      <p:sp>
        <p:nvSpPr>
          <p:cNvPr id="41" name="テキスト ボックス 40">
            <a:extLst>
              <a:ext uri="{FF2B5EF4-FFF2-40B4-BE49-F238E27FC236}">
                <a16:creationId xmlns:a16="http://schemas.microsoft.com/office/drawing/2014/main" id="{6B003E13-A451-48C7-AF87-914F7862EAA8}"/>
              </a:ext>
            </a:extLst>
          </p:cNvPr>
          <p:cNvSpPr txBox="1"/>
          <p:nvPr/>
        </p:nvSpPr>
        <p:spPr>
          <a:xfrm>
            <a:off x="7181135" y="5920074"/>
            <a:ext cx="4832977" cy="446276"/>
          </a:xfrm>
          <a:prstGeom prst="rect">
            <a:avLst/>
          </a:prstGeom>
          <a:noFill/>
        </p:spPr>
        <p:txBody>
          <a:bodyPr wrap="square">
            <a:spAutoFit/>
          </a:bodyPr>
          <a:lstStyle/>
          <a:p>
            <a:r>
              <a:rPr lang="en-US" altLang="ja-JP" sz="1100" dirty="0">
                <a:latin typeface="BIZ UDPゴシック" panose="020B0400000000000000" pitchFamily="50" charset="-128"/>
                <a:ea typeface="BIZ UDPゴシック" panose="020B0400000000000000" pitchFamily="50" charset="-128"/>
                <a:cs typeface="游ゴシック"/>
              </a:rPr>
              <a:t>Bidirectional</a:t>
            </a:r>
            <a:r>
              <a:rPr lang="en-US" altLang="ja-JP" sz="1100" spc="35" dirty="0">
                <a:latin typeface="BIZ UDPゴシック" panose="020B0400000000000000" pitchFamily="50" charset="-128"/>
                <a:ea typeface="BIZ UDPゴシック" panose="020B0400000000000000" pitchFamily="50" charset="-128"/>
                <a:cs typeface="游ゴシック"/>
              </a:rPr>
              <a:t> </a:t>
            </a:r>
            <a:r>
              <a:rPr lang="en-US" altLang="ja-JP" sz="1100" spc="-10" dirty="0">
                <a:latin typeface="BIZ UDPゴシック" panose="020B0400000000000000" pitchFamily="50" charset="-128"/>
                <a:ea typeface="BIZ UDPゴシック" panose="020B0400000000000000" pitchFamily="50" charset="-128"/>
                <a:cs typeface="游ゴシック"/>
              </a:rPr>
              <a:t>Encoder </a:t>
            </a:r>
            <a:r>
              <a:rPr lang="en-US" altLang="ja-JP" sz="1100" dirty="0">
                <a:latin typeface="BIZ UDPゴシック" panose="020B0400000000000000" pitchFamily="50" charset="-128"/>
                <a:ea typeface="BIZ UDPゴシック" panose="020B0400000000000000" pitchFamily="50" charset="-128"/>
                <a:cs typeface="游ゴシック"/>
              </a:rPr>
              <a:t>Representations</a:t>
            </a:r>
            <a:r>
              <a:rPr lang="en-US" altLang="ja-JP" sz="1100" spc="85" dirty="0">
                <a:latin typeface="BIZ UDPゴシック" panose="020B0400000000000000" pitchFamily="50" charset="-128"/>
                <a:ea typeface="BIZ UDPゴシック" panose="020B0400000000000000" pitchFamily="50" charset="-128"/>
                <a:cs typeface="游ゴシック"/>
              </a:rPr>
              <a:t> </a:t>
            </a:r>
            <a:r>
              <a:rPr lang="en-US" altLang="ja-JP" sz="1100" dirty="0">
                <a:latin typeface="BIZ UDPゴシック" panose="020B0400000000000000" pitchFamily="50" charset="-128"/>
                <a:ea typeface="BIZ UDPゴシック" panose="020B0400000000000000" pitchFamily="50" charset="-128"/>
                <a:cs typeface="游ゴシック"/>
              </a:rPr>
              <a:t>from</a:t>
            </a:r>
            <a:r>
              <a:rPr lang="en-US" altLang="ja-JP" sz="1100" spc="95" dirty="0">
                <a:latin typeface="BIZ UDPゴシック" panose="020B0400000000000000" pitchFamily="50" charset="-128"/>
                <a:ea typeface="BIZ UDPゴシック" panose="020B0400000000000000" pitchFamily="50" charset="-128"/>
                <a:cs typeface="游ゴシック"/>
              </a:rPr>
              <a:t> </a:t>
            </a:r>
            <a:r>
              <a:rPr lang="en-US" altLang="ja-JP" sz="1100" spc="-10" dirty="0">
                <a:latin typeface="BIZ UDPゴシック" panose="020B0400000000000000" pitchFamily="50" charset="-128"/>
                <a:ea typeface="BIZ UDPゴシック" panose="020B0400000000000000" pitchFamily="50" charset="-128"/>
                <a:cs typeface="游ゴシック"/>
              </a:rPr>
              <a:t>Transformers</a:t>
            </a:r>
          </a:p>
          <a:p>
            <a:r>
              <a:rPr lang="ja-JP" altLang="en-US" sz="1200" spc="-10" dirty="0">
                <a:latin typeface="BIZ UDPゴシック" panose="020B0400000000000000" pitchFamily="50" charset="-128"/>
                <a:ea typeface="BIZ UDPゴシック" panose="020B0400000000000000" pitchFamily="50" charset="-128"/>
                <a:cs typeface="游ゴシック"/>
              </a:rPr>
              <a:t>（</a:t>
            </a:r>
            <a:r>
              <a:rPr lang="en-US" altLang="ja-JP" sz="1200" spc="-10" dirty="0">
                <a:latin typeface="BIZ UDPゴシック" panose="020B0400000000000000" pitchFamily="50" charset="-128"/>
                <a:ea typeface="BIZ UDPゴシック" panose="020B0400000000000000" pitchFamily="50" charset="-128"/>
                <a:cs typeface="游ゴシック"/>
              </a:rPr>
              <a:t>Transformer</a:t>
            </a:r>
            <a:r>
              <a:rPr lang="ja-JP" altLang="en-US" sz="1200" dirty="0">
                <a:latin typeface="BIZ UDPゴシック" panose="020B0400000000000000" pitchFamily="50" charset="-128"/>
                <a:ea typeface="BIZ UDPゴシック" panose="020B0400000000000000" pitchFamily="50" charset="-128"/>
                <a:cs typeface="游ゴシック"/>
              </a:rPr>
              <a:t>による双方向のエンコード表現）</a:t>
            </a:r>
            <a:endParaRPr lang="ja-JP" altLang="en-US" sz="1200" dirty="0">
              <a:latin typeface="BIZ UDPゴシック" panose="020B0400000000000000" pitchFamily="50" charset="-128"/>
              <a:ea typeface="BIZ UDPゴシック" panose="020B0400000000000000" pitchFamily="50" charset="-128"/>
            </a:endParaRPr>
          </a:p>
        </p:txBody>
      </p:sp>
      <p:pic>
        <p:nvPicPr>
          <p:cNvPr id="42" name="object 5">
            <a:extLst>
              <a:ext uri="{FF2B5EF4-FFF2-40B4-BE49-F238E27FC236}">
                <a16:creationId xmlns:a16="http://schemas.microsoft.com/office/drawing/2014/main" id="{E346432C-F332-4409-89AC-68BB869FC953}"/>
              </a:ext>
            </a:extLst>
          </p:cNvPr>
          <p:cNvPicPr/>
          <p:nvPr/>
        </p:nvPicPr>
        <p:blipFill>
          <a:blip r:embed="rId4" cstate="print"/>
          <a:stretch>
            <a:fillRect/>
          </a:stretch>
        </p:blipFill>
        <p:spPr>
          <a:xfrm>
            <a:off x="8310712" y="362641"/>
            <a:ext cx="998659" cy="1393712"/>
          </a:xfrm>
          <a:prstGeom prst="rect">
            <a:avLst/>
          </a:prstGeom>
        </p:spPr>
      </p:pic>
      <p:sp>
        <p:nvSpPr>
          <p:cNvPr id="47" name="テキスト ボックス 46">
            <a:extLst>
              <a:ext uri="{FF2B5EF4-FFF2-40B4-BE49-F238E27FC236}">
                <a16:creationId xmlns:a16="http://schemas.microsoft.com/office/drawing/2014/main" id="{B646905E-8541-40A5-A0C3-C877F904774B}"/>
              </a:ext>
            </a:extLst>
          </p:cNvPr>
          <p:cNvSpPr txBox="1"/>
          <p:nvPr/>
        </p:nvSpPr>
        <p:spPr>
          <a:xfrm>
            <a:off x="9340553" y="381160"/>
            <a:ext cx="2201309" cy="1200329"/>
          </a:xfrm>
          <a:prstGeom prst="rect">
            <a:avLst/>
          </a:prstGeom>
          <a:noFill/>
        </p:spPr>
        <p:txBody>
          <a:bodyPr wrap="square" rtlCol="0">
            <a:spAutoFit/>
          </a:bodyPr>
          <a:lstStyle/>
          <a:p>
            <a:pPr algn="dist"/>
            <a:r>
              <a:rPr kumimoji="1" lang="ja-JP" altLang="en-US" sz="2400" b="1" dirty="0">
                <a:latin typeface="BIZ UDPゴシック" panose="020B0400000000000000" pitchFamily="50" charset="-128"/>
                <a:ea typeface="BIZ UDPゴシック" panose="020B0400000000000000" pitchFamily="50" charset="-128"/>
              </a:rPr>
              <a:t>質問への応答</a:t>
            </a:r>
            <a:endParaRPr kumimoji="1" lang="en-US" altLang="ja-JP" sz="2400" b="1" dirty="0">
              <a:latin typeface="BIZ UDPゴシック" panose="020B0400000000000000" pitchFamily="50" charset="-128"/>
              <a:ea typeface="BIZ UDPゴシック" panose="020B0400000000000000" pitchFamily="50" charset="-128"/>
            </a:endParaRPr>
          </a:p>
          <a:p>
            <a:pPr algn="dist"/>
            <a:r>
              <a:rPr lang="ja-JP" altLang="en-US" sz="2400" b="1" dirty="0">
                <a:latin typeface="BIZ UDPゴシック" panose="020B0400000000000000" pitchFamily="50" charset="-128"/>
                <a:ea typeface="BIZ UDPゴシック" panose="020B0400000000000000" pitchFamily="50" charset="-128"/>
              </a:rPr>
              <a:t>テキスト要約</a:t>
            </a:r>
            <a:endParaRPr lang="en-US" altLang="ja-JP" sz="2400" b="1" dirty="0">
              <a:latin typeface="BIZ UDPゴシック" panose="020B0400000000000000" pitchFamily="50" charset="-128"/>
              <a:ea typeface="BIZ UDPゴシック" panose="020B0400000000000000" pitchFamily="50" charset="-128"/>
            </a:endParaRPr>
          </a:p>
          <a:p>
            <a:pPr algn="dist"/>
            <a:r>
              <a:rPr lang="ja-JP" altLang="en-US" sz="2400" b="1" dirty="0">
                <a:latin typeface="BIZ UDPゴシック" panose="020B0400000000000000" pitchFamily="50" charset="-128"/>
                <a:ea typeface="BIZ UDPゴシック" panose="020B0400000000000000" pitchFamily="50" charset="-128"/>
              </a:rPr>
              <a:t>機械翻訳</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8" name="テキスト ボックス 47">
            <a:extLst>
              <a:ext uri="{FF2B5EF4-FFF2-40B4-BE49-F238E27FC236}">
                <a16:creationId xmlns:a16="http://schemas.microsoft.com/office/drawing/2014/main" id="{55535BD3-D7DB-46A5-9E7B-77E27807A9BD}"/>
              </a:ext>
            </a:extLst>
          </p:cNvPr>
          <p:cNvSpPr txBox="1"/>
          <p:nvPr/>
        </p:nvSpPr>
        <p:spPr>
          <a:xfrm>
            <a:off x="8552597" y="2351060"/>
            <a:ext cx="2553296" cy="769441"/>
          </a:xfrm>
          <a:prstGeom prst="rect">
            <a:avLst/>
          </a:prstGeom>
          <a:noFill/>
        </p:spPr>
        <p:txBody>
          <a:bodyPr wrap="square" rtlCol="0">
            <a:spAutoFit/>
          </a:bodyPr>
          <a:lstStyle/>
          <a:p>
            <a:r>
              <a:rPr kumimoji="1" lang="ja-JP" altLang="en-US" sz="4400" b="1" dirty="0">
                <a:latin typeface="BIZ UDPゴシック" panose="020B0400000000000000" pitchFamily="50" charset="-128"/>
                <a:ea typeface="BIZ UDPゴシック" panose="020B0400000000000000" pitchFamily="50" charset="-128"/>
              </a:rPr>
              <a:t>合成画像</a:t>
            </a:r>
          </a:p>
        </p:txBody>
      </p:sp>
      <p:sp>
        <p:nvSpPr>
          <p:cNvPr id="49" name="テキスト ボックス 48">
            <a:extLst>
              <a:ext uri="{FF2B5EF4-FFF2-40B4-BE49-F238E27FC236}">
                <a16:creationId xmlns:a16="http://schemas.microsoft.com/office/drawing/2014/main" id="{51DF50C6-4FB8-4050-AD7A-09E5CE42EB29}"/>
              </a:ext>
            </a:extLst>
          </p:cNvPr>
          <p:cNvSpPr txBox="1"/>
          <p:nvPr/>
        </p:nvSpPr>
        <p:spPr>
          <a:xfrm>
            <a:off x="8552597" y="3685255"/>
            <a:ext cx="2571354" cy="769441"/>
          </a:xfrm>
          <a:prstGeom prst="rect">
            <a:avLst/>
          </a:prstGeom>
          <a:noFill/>
        </p:spPr>
        <p:txBody>
          <a:bodyPr wrap="square" rtlCol="0">
            <a:spAutoFit/>
          </a:bodyPr>
          <a:lstStyle/>
          <a:p>
            <a:r>
              <a:rPr kumimoji="1" lang="ja-JP" altLang="en-US" sz="4400" b="1" dirty="0">
                <a:latin typeface="BIZ UDPゴシック" panose="020B0400000000000000" pitchFamily="50" charset="-128"/>
                <a:ea typeface="BIZ UDPゴシック" panose="020B0400000000000000" pitchFamily="50" charset="-128"/>
              </a:rPr>
              <a:t>合成動画</a:t>
            </a:r>
          </a:p>
        </p:txBody>
      </p:sp>
      <p:cxnSp>
        <p:nvCxnSpPr>
          <p:cNvPr id="51" name="直線矢印コネクタ 50">
            <a:extLst>
              <a:ext uri="{FF2B5EF4-FFF2-40B4-BE49-F238E27FC236}">
                <a16:creationId xmlns:a16="http://schemas.microsoft.com/office/drawing/2014/main" id="{EE11AD6F-FE43-43A1-8D56-F0AE26DA4581}"/>
              </a:ext>
            </a:extLst>
          </p:cNvPr>
          <p:cNvCxnSpPr>
            <a:stCxn id="26" idx="3"/>
          </p:cNvCxnSpPr>
          <p:nvPr/>
        </p:nvCxnSpPr>
        <p:spPr>
          <a:xfrm flipV="1">
            <a:off x="6875929" y="1668986"/>
            <a:ext cx="1515033" cy="1800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646CA80-035D-4F32-98F9-1192A2C10F57}"/>
              </a:ext>
            </a:extLst>
          </p:cNvPr>
          <p:cNvCxnSpPr>
            <a:stCxn id="26" idx="3"/>
          </p:cNvCxnSpPr>
          <p:nvPr/>
        </p:nvCxnSpPr>
        <p:spPr>
          <a:xfrm flipV="1">
            <a:off x="6875929" y="2868706"/>
            <a:ext cx="1691517" cy="600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67F8F642-676E-4CBE-B4F5-C02A9101CB88}"/>
              </a:ext>
            </a:extLst>
          </p:cNvPr>
          <p:cNvCxnSpPr>
            <a:stCxn id="26" idx="3"/>
          </p:cNvCxnSpPr>
          <p:nvPr/>
        </p:nvCxnSpPr>
        <p:spPr>
          <a:xfrm>
            <a:off x="6875929" y="3469341"/>
            <a:ext cx="1676668" cy="709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917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bject 6">
            <a:extLst>
              <a:ext uri="{FF2B5EF4-FFF2-40B4-BE49-F238E27FC236}">
                <a16:creationId xmlns:a16="http://schemas.microsoft.com/office/drawing/2014/main" id="{D31972CC-F3A4-26DF-F583-8D1D260EF566}"/>
              </a:ext>
            </a:extLst>
          </p:cNvPr>
          <p:cNvSpPr txBox="1"/>
          <p:nvPr/>
        </p:nvSpPr>
        <p:spPr>
          <a:xfrm>
            <a:off x="4208023" y="5895895"/>
            <a:ext cx="5977582" cy="228600"/>
          </a:xfrm>
          <a:prstGeom prst="rect">
            <a:avLst/>
          </a:prstGeom>
        </p:spPr>
        <p:txBody>
          <a:bodyPr vert="horz" wrap="square" lIns="0" tIns="12700" rIns="0" bIns="0" rtlCol="0">
            <a:spAutoFit/>
          </a:bodyPr>
          <a:lstStyle/>
          <a:p>
            <a:pPr marL="12700">
              <a:lnSpc>
                <a:spcPct val="100000"/>
              </a:lnSpc>
              <a:spcBef>
                <a:spcPts val="100"/>
              </a:spcBef>
            </a:pPr>
            <a:r>
              <a:rPr sz="1400" spc="-114" dirty="0">
                <a:latin typeface="Arial Narrow"/>
                <a:cs typeface="Arial Narrow"/>
              </a:rPr>
              <a:t>GCAM</a:t>
            </a:r>
            <a:r>
              <a:rPr sz="1400" spc="30" dirty="0">
                <a:latin typeface="Arial Narrow"/>
                <a:cs typeface="Arial Narrow"/>
              </a:rPr>
              <a:t> </a:t>
            </a:r>
            <a:r>
              <a:rPr sz="1400" spc="60" dirty="0">
                <a:latin typeface="Arial Narrow"/>
                <a:cs typeface="Arial Narrow"/>
              </a:rPr>
              <a:t>policy</a:t>
            </a:r>
            <a:r>
              <a:rPr sz="1400" spc="20" dirty="0">
                <a:latin typeface="Arial Narrow"/>
                <a:cs typeface="Arial Narrow"/>
              </a:rPr>
              <a:t> </a:t>
            </a:r>
            <a:r>
              <a:rPr sz="1400" dirty="0">
                <a:latin typeface="Arial Narrow"/>
                <a:cs typeface="Arial Narrow"/>
              </a:rPr>
              <a:t>scenario</a:t>
            </a:r>
            <a:r>
              <a:rPr sz="1400" spc="45" dirty="0">
                <a:latin typeface="Arial Narrow"/>
                <a:cs typeface="Arial Narrow"/>
              </a:rPr>
              <a:t> </a:t>
            </a:r>
            <a:r>
              <a:rPr sz="1400" dirty="0">
                <a:latin typeface="Arial Narrow"/>
                <a:cs typeface="Arial Narrow"/>
              </a:rPr>
              <a:t>(450</a:t>
            </a:r>
            <a:r>
              <a:rPr sz="1400" spc="50" dirty="0">
                <a:latin typeface="Arial Narrow"/>
                <a:cs typeface="Arial Narrow"/>
              </a:rPr>
              <a:t> </a:t>
            </a:r>
            <a:r>
              <a:rPr sz="1400" spc="65" dirty="0">
                <a:latin typeface="Arial Narrow"/>
                <a:cs typeface="Arial Narrow"/>
              </a:rPr>
              <a:t>ppm,</a:t>
            </a:r>
            <a:r>
              <a:rPr sz="1400" spc="50" dirty="0">
                <a:latin typeface="Arial Narrow"/>
                <a:cs typeface="Arial Narrow"/>
              </a:rPr>
              <a:t> </a:t>
            </a:r>
            <a:r>
              <a:rPr sz="1400" dirty="0">
                <a:latin typeface="Arial Narrow"/>
                <a:cs typeface="Arial Narrow"/>
              </a:rPr>
              <a:t>stabilizes</a:t>
            </a:r>
            <a:r>
              <a:rPr sz="1400" spc="45" dirty="0">
                <a:latin typeface="Arial Narrow"/>
                <a:cs typeface="Arial Narrow"/>
              </a:rPr>
              <a:t> </a:t>
            </a:r>
            <a:r>
              <a:rPr sz="1400" spc="70" dirty="0">
                <a:latin typeface="Arial Narrow"/>
                <a:cs typeface="Arial Narrow"/>
              </a:rPr>
              <a:t>at</a:t>
            </a:r>
            <a:r>
              <a:rPr sz="1400" spc="50" dirty="0">
                <a:latin typeface="Arial Narrow"/>
                <a:cs typeface="Arial Narrow"/>
              </a:rPr>
              <a:t> </a:t>
            </a:r>
            <a:r>
              <a:rPr sz="1400" dirty="0">
                <a:latin typeface="Arial Narrow"/>
                <a:cs typeface="Arial Narrow"/>
              </a:rPr>
              <a:t>dT</a:t>
            </a:r>
            <a:r>
              <a:rPr sz="1400" spc="110" dirty="0">
                <a:latin typeface="Arial Narrow"/>
                <a:cs typeface="Arial Narrow"/>
              </a:rPr>
              <a:t> </a:t>
            </a:r>
            <a:r>
              <a:rPr sz="1400" dirty="0">
                <a:latin typeface="Arial Narrow"/>
                <a:cs typeface="Arial Narrow"/>
              </a:rPr>
              <a:t>=</a:t>
            </a:r>
            <a:r>
              <a:rPr sz="1400" spc="50" dirty="0">
                <a:latin typeface="Arial Narrow"/>
                <a:cs typeface="Arial Narrow"/>
              </a:rPr>
              <a:t> </a:t>
            </a:r>
            <a:r>
              <a:rPr sz="1400" dirty="0">
                <a:latin typeface="Arial Narrow"/>
                <a:cs typeface="Arial Narrow"/>
              </a:rPr>
              <a:t>2.25</a:t>
            </a:r>
            <a:r>
              <a:rPr sz="1400" spc="50" dirty="0">
                <a:latin typeface="Arial Narrow"/>
                <a:cs typeface="Arial Narrow"/>
              </a:rPr>
              <a:t> </a:t>
            </a:r>
            <a:r>
              <a:rPr sz="1400" spc="-200" dirty="0">
                <a:latin typeface="Arial Narrow"/>
                <a:cs typeface="Arial Narrow"/>
              </a:rPr>
              <a:t>°C</a:t>
            </a:r>
            <a:r>
              <a:rPr sz="1400" dirty="0">
                <a:latin typeface="Arial Narrow"/>
                <a:cs typeface="Arial Narrow"/>
              </a:rPr>
              <a:t> by</a:t>
            </a:r>
            <a:r>
              <a:rPr sz="1400" spc="20" dirty="0">
                <a:latin typeface="Arial Narrow"/>
                <a:cs typeface="Arial Narrow"/>
              </a:rPr>
              <a:t> </a:t>
            </a:r>
            <a:r>
              <a:rPr sz="1400" spc="50" dirty="0">
                <a:latin typeface="Arial Narrow"/>
                <a:cs typeface="Arial Narrow"/>
              </a:rPr>
              <a:t>the</a:t>
            </a:r>
            <a:r>
              <a:rPr sz="1400" spc="45" dirty="0">
                <a:latin typeface="Arial Narrow"/>
                <a:cs typeface="Arial Narrow"/>
              </a:rPr>
              <a:t> </a:t>
            </a:r>
            <a:r>
              <a:rPr sz="1400" dirty="0">
                <a:latin typeface="Arial Narrow"/>
                <a:cs typeface="Arial Narrow"/>
              </a:rPr>
              <a:t>end</a:t>
            </a:r>
            <a:r>
              <a:rPr sz="1400" spc="50" dirty="0">
                <a:latin typeface="Arial Narrow"/>
                <a:cs typeface="Arial Narrow"/>
              </a:rPr>
              <a:t> </a:t>
            </a:r>
            <a:r>
              <a:rPr sz="1400" spc="70" dirty="0">
                <a:latin typeface="Arial Narrow"/>
                <a:cs typeface="Arial Narrow"/>
              </a:rPr>
              <a:t>of</a:t>
            </a:r>
            <a:r>
              <a:rPr sz="1400" spc="50" dirty="0">
                <a:latin typeface="Arial Narrow"/>
                <a:cs typeface="Arial Narrow"/>
              </a:rPr>
              <a:t> the</a:t>
            </a:r>
            <a:r>
              <a:rPr sz="1400" spc="45" dirty="0">
                <a:latin typeface="Arial Narrow"/>
                <a:cs typeface="Arial Narrow"/>
              </a:rPr>
              <a:t> </a:t>
            </a:r>
            <a:r>
              <a:rPr sz="1400" spc="-10" dirty="0">
                <a:latin typeface="Arial Narrow"/>
                <a:cs typeface="Arial Narrow"/>
              </a:rPr>
              <a:t>century)</a:t>
            </a:r>
            <a:endParaRPr sz="1400" dirty="0">
              <a:latin typeface="Arial Narrow"/>
              <a:cs typeface="Arial Narrow"/>
            </a:endParaRPr>
          </a:p>
        </p:txBody>
      </p:sp>
      <p:grpSp>
        <p:nvGrpSpPr>
          <p:cNvPr id="73" name="object 7">
            <a:extLst>
              <a:ext uri="{FF2B5EF4-FFF2-40B4-BE49-F238E27FC236}">
                <a16:creationId xmlns:a16="http://schemas.microsoft.com/office/drawing/2014/main" id="{F8602309-F9D1-6C03-9A34-E0D787CA9F75}"/>
              </a:ext>
            </a:extLst>
          </p:cNvPr>
          <p:cNvGrpSpPr/>
          <p:nvPr/>
        </p:nvGrpSpPr>
        <p:grpSpPr>
          <a:xfrm>
            <a:off x="-455026" y="475496"/>
            <a:ext cx="12928600" cy="6438900"/>
            <a:chOff x="76200" y="2197100"/>
            <a:chExt cx="12928600" cy="6438900"/>
          </a:xfrm>
        </p:grpSpPr>
        <p:pic>
          <p:nvPicPr>
            <p:cNvPr id="74" name="object 8">
              <a:extLst>
                <a:ext uri="{FF2B5EF4-FFF2-40B4-BE49-F238E27FC236}">
                  <a16:creationId xmlns:a16="http://schemas.microsoft.com/office/drawing/2014/main" id="{3ED27DAB-0F6D-3E4A-565F-C39C8407F219}"/>
                </a:ext>
              </a:extLst>
            </p:cNvPr>
            <p:cNvPicPr/>
            <p:nvPr/>
          </p:nvPicPr>
          <p:blipFill>
            <a:blip r:embed="rId2" cstate="print"/>
            <a:stretch>
              <a:fillRect/>
            </a:stretch>
          </p:blipFill>
          <p:spPr>
            <a:xfrm>
              <a:off x="76200" y="2197100"/>
              <a:ext cx="12928600" cy="6438900"/>
            </a:xfrm>
            <a:prstGeom prst="rect">
              <a:avLst/>
            </a:prstGeom>
          </p:spPr>
        </p:pic>
        <p:pic>
          <p:nvPicPr>
            <p:cNvPr id="75" name="object 9">
              <a:extLst>
                <a:ext uri="{FF2B5EF4-FFF2-40B4-BE49-F238E27FC236}">
                  <a16:creationId xmlns:a16="http://schemas.microsoft.com/office/drawing/2014/main" id="{EC7DF066-7604-14C4-C634-681DF7BDCB61}"/>
                </a:ext>
              </a:extLst>
            </p:cNvPr>
            <p:cNvPicPr/>
            <p:nvPr/>
          </p:nvPicPr>
          <p:blipFill>
            <a:blip r:embed="rId3" cstate="print"/>
            <a:stretch>
              <a:fillRect/>
            </a:stretch>
          </p:blipFill>
          <p:spPr>
            <a:xfrm>
              <a:off x="326927" y="2284747"/>
              <a:ext cx="12512280" cy="6173451"/>
            </a:xfrm>
            <a:prstGeom prst="rect">
              <a:avLst/>
            </a:prstGeom>
          </p:spPr>
        </p:pic>
        <p:sp>
          <p:nvSpPr>
            <p:cNvPr id="76" name="object 10">
              <a:extLst>
                <a:ext uri="{FF2B5EF4-FFF2-40B4-BE49-F238E27FC236}">
                  <a16:creationId xmlns:a16="http://schemas.microsoft.com/office/drawing/2014/main" id="{A14CDFFF-CB4D-415C-DB22-283C4BA25201}"/>
                </a:ext>
              </a:extLst>
            </p:cNvPr>
            <p:cNvSpPr/>
            <p:nvPr/>
          </p:nvSpPr>
          <p:spPr>
            <a:xfrm>
              <a:off x="218724" y="3418739"/>
              <a:ext cx="39370" cy="23495"/>
            </a:xfrm>
            <a:custGeom>
              <a:avLst/>
              <a:gdLst/>
              <a:ahLst/>
              <a:cxnLst/>
              <a:rect l="l" t="t" r="r" b="b"/>
              <a:pathLst>
                <a:path w="39370" h="23495">
                  <a:moveTo>
                    <a:pt x="34916" y="0"/>
                  </a:moveTo>
                  <a:lnTo>
                    <a:pt x="31031" y="0"/>
                  </a:lnTo>
                  <a:lnTo>
                    <a:pt x="15524" y="3872"/>
                  </a:lnTo>
                  <a:lnTo>
                    <a:pt x="11638" y="11633"/>
                  </a:lnTo>
                  <a:lnTo>
                    <a:pt x="0" y="23284"/>
                  </a:lnTo>
                  <a:lnTo>
                    <a:pt x="11638" y="19411"/>
                  </a:lnTo>
                  <a:lnTo>
                    <a:pt x="15524" y="19411"/>
                  </a:lnTo>
                  <a:lnTo>
                    <a:pt x="23277" y="11633"/>
                  </a:lnTo>
                  <a:lnTo>
                    <a:pt x="27145" y="11633"/>
                  </a:lnTo>
                  <a:lnTo>
                    <a:pt x="38784" y="7762"/>
                  </a:lnTo>
                  <a:lnTo>
                    <a:pt x="34916" y="0"/>
                  </a:lnTo>
                  <a:close/>
                </a:path>
              </a:pathLst>
            </a:custGeom>
            <a:solidFill>
              <a:srgbClr val="EEEFEF"/>
            </a:solidFill>
          </p:spPr>
          <p:txBody>
            <a:bodyPr wrap="square" lIns="0" tIns="0" rIns="0" bIns="0" rtlCol="0"/>
            <a:lstStyle/>
            <a:p>
              <a:endParaRPr/>
            </a:p>
          </p:txBody>
        </p:sp>
        <p:sp>
          <p:nvSpPr>
            <p:cNvPr id="77" name="object 11">
              <a:extLst>
                <a:ext uri="{FF2B5EF4-FFF2-40B4-BE49-F238E27FC236}">
                  <a16:creationId xmlns:a16="http://schemas.microsoft.com/office/drawing/2014/main" id="{DD046BD1-D962-1B60-ACE1-E5C21916542C}"/>
                </a:ext>
              </a:extLst>
            </p:cNvPr>
            <p:cNvSpPr/>
            <p:nvPr/>
          </p:nvSpPr>
          <p:spPr>
            <a:xfrm>
              <a:off x="218724" y="3418741"/>
              <a:ext cx="39370" cy="23495"/>
            </a:xfrm>
            <a:custGeom>
              <a:avLst/>
              <a:gdLst/>
              <a:ahLst/>
              <a:cxnLst/>
              <a:rect l="l" t="t" r="r" b="b"/>
              <a:pathLst>
                <a:path w="39370" h="23495">
                  <a:moveTo>
                    <a:pt x="0" y="23283"/>
                  </a:moveTo>
                  <a:lnTo>
                    <a:pt x="11638" y="11633"/>
                  </a:lnTo>
                  <a:lnTo>
                    <a:pt x="15524" y="3871"/>
                  </a:lnTo>
                  <a:lnTo>
                    <a:pt x="31031" y="0"/>
                  </a:lnTo>
                  <a:lnTo>
                    <a:pt x="34916" y="0"/>
                  </a:lnTo>
                  <a:lnTo>
                    <a:pt x="38784" y="7761"/>
                  </a:lnTo>
                  <a:lnTo>
                    <a:pt x="27145" y="11633"/>
                  </a:lnTo>
                  <a:lnTo>
                    <a:pt x="23277" y="11633"/>
                  </a:lnTo>
                  <a:lnTo>
                    <a:pt x="15524" y="19411"/>
                  </a:lnTo>
                  <a:lnTo>
                    <a:pt x="11638" y="19411"/>
                  </a:lnTo>
                  <a:lnTo>
                    <a:pt x="0" y="23283"/>
                  </a:lnTo>
                </a:path>
              </a:pathLst>
            </a:custGeom>
            <a:ln w="8564">
              <a:solidFill>
                <a:srgbClr val="010202"/>
              </a:solidFill>
            </a:ln>
          </p:spPr>
          <p:txBody>
            <a:bodyPr wrap="square" lIns="0" tIns="0" rIns="0" bIns="0" rtlCol="0"/>
            <a:lstStyle/>
            <a:p>
              <a:endParaRPr/>
            </a:p>
          </p:txBody>
        </p:sp>
        <p:sp>
          <p:nvSpPr>
            <p:cNvPr id="78" name="object 12">
              <a:extLst>
                <a:ext uri="{FF2B5EF4-FFF2-40B4-BE49-F238E27FC236}">
                  <a16:creationId xmlns:a16="http://schemas.microsoft.com/office/drawing/2014/main" id="{04F1583E-1782-D6DB-7317-E15746B9078F}"/>
                </a:ext>
              </a:extLst>
            </p:cNvPr>
            <p:cNvSpPr/>
            <p:nvPr/>
          </p:nvSpPr>
          <p:spPr>
            <a:xfrm>
              <a:off x="156679" y="3438151"/>
              <a:ext cx="27305" cy="15875"/>
            </a:xfrm>
            <a:custGeom>
              <a:avLst/>
              <a:gdLst/>
              <a:ahLst/>
              <a:cxnLst/>
              <a:rect l="l" t="t" r="r" b="b"/>
              <a:pathLst>
                <a:path w="27305" h="15875">
                  <a:moveTo>
                    <a:pt x="23260" y="0"/>
                  </a:moveTo>
                  <a:lnTo>
                    <a:pt x="15506" y="0"/>
                  </a:lnTo>
                  <a:lnTo>
                    <a:pt x="7753" y="3872"/>
                  </a:lnTo>
                  <a:lnTo>
                    <a:pt x="0" y="11650"/>
                  </a:lnTo>
                  <a:lnTo>
                    <a:pt x="0" y="15521"/>
                  </a:lnTo>
                  <a:lnTo>
                    <a:pt x="15506" y="11650"/>
                  </a:lnTo>
                  <a:lnTo>
                    <a:pt x="23260" y="11650"/>
                  </a:lnTo>
                  <a:lnTo>
                    <a:pt x="27145" y="3872"/>
                  </a:lnTo>
                  <a:lnTo>
                    <a:pt x="23260" y="0"/>
                  </a:lnTo>
                  <a:close/>
                </a:path>
              </a:pathLst>
            </a:custGeom>
            <a:solidFill>
              <a:srgbClr val="EEEFEF"/>
            </a:solidFill>
          </p:spPr>
          <p:txBody>
            <a:bodyPr wrap="square" lIns="0" tIns="0" rIns="0" bIns="0" rtlCol="0"/>
            <a:lstStyle/>
            <a:p>
              <a:endParaRPr/>
            </a:p>
          </p:txBody>
        </p:sp>
        <p:sp>
          <p:nvSpPr>
            <p:cNvPr id="79" name="object 13">
              <a:extLst>
                <a:ext uri="{FF2B5EF4-FFF2-40B4-BE49-F238E27FC236}">
                  <a16:creationId xmlns:a16="http://schemas.microsoft.com/office/drawing/2014/main" id="{3C6EE645-79CE-268B-1697-D5821F3D2FA3}"/>
                </a:ext>
              </a:extLst>
            </p:cNvPr>
            <p:cNvSpPr/>
            <p:nvPr/>
          </p:nvSpPr>
          <p:spPr>
            <a:xfrm>
              <a:off x="156678" y="3438153"/>
              <a:ext cx="27305" cy="15875"/>
            </a:xfrm>
            <a:custGeom>
              <a:avLst/>
              <a:gdLst/>
              <a:ahLst/>
              <a:cxnLst/>
              <a:rect l="l" t="t" r="r" b="b"/>
              <a:pathLst>
                <a:path w="27305" h="15875">
                  <a:moveTo>
                    <a:pt x="23260" y="11650"/>
                  </a:moveTo>
                  <a:lnTo>
                    <a:pt x="15507" y="11650"/>
                  </a:lnTo>
                  <a:lnTo>
                    <a:pt x="0" y="15522"/>
                  </a:lnTo>
                  <a:lnTo>
                    <a:pt x="0" y="11650"/>
                  </a:lnTo>
                  <a:lnTo>
                    <a:pt x="3868" y="7761"/>
                  </a:lnTo>
                  <a:lnTo>
                    <a:pt x="7753" y="3871"/>
                  </a:lnTo>
                  <a:lnTo>
                    <a:pt x="15507" y="0"/>
                  </a:lnTo>
                  <a:lnTo>
                    <a:pt x="23260" y="0"/>
                  </a:lnTo>
                  <a:lnTo>
                    <a:pt x="27145" y="3871"/>
                  </a:lnTo>
                  <a:lnTo>
                    <a:pt x="23260" y="11650"/>
                  </a:lnTo>
                </a:path>
              </a:pathLst>
            </a:custGeom>
            <a:ln w="8564">
              <a:solidFill>
                <a:srgbClr val="010202"/>
              </a:solidFill>
            </a:ln>
          </p:spPr>
          <p:txBody>
            <a:bodyPr wrap="square" lIns="0" tIns="0" rIns="0" bIns="0" rtlCol="0"/>
            <a:lstStyle/>
            <a:p>
              <a:endParaRPr/>
            </a:p>
          </p:txBody>
        </p:sp>
        <p:pic>
          <p:nvPicPr>
            <p:cNvPr id="80" name="object 14">
              <a:extLst>
                <a:ext uri="{FF2B5EF4-FFF2-40B4-BE49-F238E27FC236}">
                  <a16:creationId xmlns:a16="http://schemas.microsoft.com/office/drawing/2014/main" id="{A5CFC02A-6DD3-13CB-9E6D-D576FA8EE8FE}"/>
                </a:ext>
              </a:extLst>
            </p:cNvPr>
            <p:cNvPicPr/>
            <p:nvPr/>
          </p:nvPicPr>
          <p:blipFill>
            <a:blip r:embed="rId4" cstate="print"/>
            <a:stretch>
              <a:fillRect/>
            </a:stretch>
          </p:blipFill>
          <p:spPr>
            <a:xfrm>
              <a:off x="9309100" y="3721100"/>
              <a:ext cx="1320800" cy="1320800"/>
            </a:xfrm>
            <a:prstGeom prst="rect">
              <a:avLst/>
            </a:prstGeom>
          </p:spPr>
        </p:pic>
        <p:sp>
          <p:nvSpPr>
            <p:cNvPr id="81" name="object 15">
              <a:extLst>
                <a:ext uri="{FF2B5EF4-FFF2-40B4-BE49-F238E27FC236}">
                  <a16:creationId xmlns:a16="http://schemas.microsoft.com/office/drawing/2014/main" id="{FA56AFF7-3581-2027-54D7-EC469E9E6F35}"/>
                </a:ext>
              </a:extLst>
            </p:cNvPr>
            <p:cNvSpPr/>
            <p:nvPr/>
          </p:nvSpPr>
          <p:spPr>
            <a:xfrm>
              <a:off x="9423895" y="3835895"/>
              <a:ext cx="977265" cy="977265"/>
            </a:xfrm>
            <a:custGeom>
              <a:avLst/>
              <a:gdLst/>
              <a:ahLst/>
              <a:cxnLst/>
              <a:rect l="l" t="t" r="r" b="b"/>
              <a:pathLst>
                <a:path w="977265" h="977264">
                  <a:moveTo>
                    <a:pt x="510530" y="0"/>
                  </a:moveTo>
                  <a:lnTo>
                    <a:pt x="466378" y="0"/>
                  </a:lnTo>
                  <a:lnTo>
                    <a:pt x="422370" y="3964"/>
                  </a:lnTo>
                  <a:lnTo>
                    <a:pt x="378797" y="11892"/>
                  </a:lnTo>
                  <a:lnTo>
                    <a:pt x="335948" y="23785"/>
                  </a:lnTo>
                  <a:lnTo>
                    <a:pt x="294114" y="39642"/>
                  </a:lnTo>
                  <a:lnTo>
                    <a:pt x="253584" y="59464"/>
                  </a:lnTo>
                  <a:lnTo>
                    <a:pt x="214647" y="83250"/>
                  </a:lnTo>
                  <a:lnTo>
                    <a:pt x="177594" y="111000"/>
                  </a:lnTo>
                  <a:lnTo>
                    <a:pt x="142714" y="142714"/>
                  </a:lnTo>
                  <a:lnTo>
                    <a:pt x="111000" y="177594"/>
                  </a:lnTo>
                  <a:lnTo>
                    <a:pt x="83250" y="214647"/>
                  </a:lnTo>
                  <a:lnTo>
                    <a:pt x="59464" y="253584"/>
                  </a:lnTo>
                  <a:lnTo>
                    <a:pt x="39642" y="294114"/>
                  </a:lnTo>
                  <a:lnTo>
                    <a:pt x="23785" y="335948"/>
                  </a:lnTo>
                  <a:lnTo>
                    <a:pt x="11892" y="378797"/>
                  </a:lnTo>
                  <a:lnTo>
                    <a:pt x="3964" y="422370"/>
                  </a:lnTo>
                  <a:lnTo>
                    <a:pt x="0" y="466378"/>
                  </a:lnTo>
                  <a:lnTo>
                    <a:pt x="0" y="510530"/>
                  </a:lnTo>
                  <a:lnTo>
                    <a:pt x="3964" y="554538"/>
                  </a:lnTo>
                  <a:lnTo>
                    <a:pt x="11892" y="598111"/>
                  </a:lnTo>
                  <a:lnTo>
                    <a:pt x="23785" y="640959"/>
                  </a:lnTo>
                  <a:lnTo>
                    <a:pt x="39642" y="682794"/>
                  </a:lnTo>
                  <a:lnTo>
                    <a:pt x="59464" y="723324"/>
                  </a:lnTo>
                  <a:lnTo>
                    <a:pt x="83250" y="762261"/>
                  </a:lnTo>
                  <a:lnTo>
                    <a:pt x="111000" y="799314"/>
                  </a:lnTo>
                  <a:lnTo>
                    <a:pt x="142714" y="834194"/>
                  </a:lnTo>
                  <a:lnTo>
                    <a:pt x="177594" y="865908"/>
                  </a:lnTo>
                  <a:lnTo>
                    <a:pt x="214647" y="893658"/>
                  </a:lnTo>
                  <a:lnTo>
                    <a:pt x="253584" y="917444"/>
                  </a:lnTo>
                  <a:lnTo>
                    <a:pt x="294114" y="937265"/>
                  </a:lnTo>
                  <a:lnTo>
                    <a:pt x="335948" y="953123"/>
                  </a:lnTo>
                  <a:lnTo>
                    <a:pt x="378797" y="965016"/>
                  </a:lnTo>
                  <a:lnTo>
                    <a:pt x="422370" y="972944"/>
                  </a:lnTo>
                  <a:lnTo>
                    <a:pt x="466378" y="976908"/>
                  </a:lnTo>
                  <a:lnTo>
                    <a:pt x="510530" y="976908"/>
                  </a:lnTo>
                  <a:lnTo>
                    <a:pt x="554538" y="972944"/>
                  </a:lnTo>
                  <a:lnTo>
                    <a:pt x="598111" y="965016"/>
                  </a:lnTo>
                  <a:lnTo>
                    <a:pt x="640959" y="953123"/>
                  </a:lnTo>
                  <a:lnTo>
                    <a:pt x="682794" y="937265"/>
                  </a:lnTo>
                  <a:lnTo>
                    <a:pt x="723324" y="917444"/>
                  </a:lnTo>
                  <a:lnTo>
                    <a:pt x="762261" y="893658"/>
                  </a:lnTo>
                  <a:lnTo>
                    <a:pt x="799314" y="865908"/>
                  </a:lnTo>
                  <a:lnTo>
                    <a:pt x="834194" y="834194"/>
                  </a:lnTo>
                  <a:lnTo>
                    <a:pt x="865908" y="799314"/>
                  </a:lnTo>
                  <a:lnTo>
                    <a:pt x="893658" y="762261"/>
                  </a:lnTo>
                  <a:lnTo>
                    <a:pt x="917444" y="723324"/>
                  </a:lnTo>
                  <a:lnTo>
                    <a:pt x="937265" y="682794"/>
                  </a:lnTo>
                  <a:lnTo>
                    <a:pt x="953123" y="640959"/>
                  </a:lnTo>
                  <a:lnTo>
                    <a:pt x="965016" y="598111"/>
                  </a:lnTo>
                  <a:lnTo>
                    <a:pt x="972944" y="554538"/>
                  </a:lnTo>
                  <a:lnTo>
                    <a:pt x="976908" y="510530"/>
                  </a:lnTo>
                  <a:lnTo>
                    <a:pt x="976908" y="466378"/>
                  </a:lnTo>
                  <a:lnTo>
                    <a:pt x="972944" y="422370"/>
                  </a:lnTo>
                  <a:lnTo>
                    <a:pt x="965016" y="378797"/>
                  </a:lnTo>
                  <a:lnTo>
                    <a:pt x="953123" y="335948"/>
                  </a:lnTo>
                  <a:lnTo>
                    <a:pt x="937265" y="294114"/>
                  </a:lnTo>
                  <a:lnTo>
                    <a:pt x="917444" y="253584"/>
                  </a:lnTo>
                  <a:lnTo>
                    <a:pt x="893658" y="214647"/>
                  </a:lnTo>
                  <a:lnTo>
                    <a:pt x="865908" y="177594"/>
                  </a:lnTo>
                  <a:lnTo>
                    <a:pt x="834194" y="142714"/>
                  </a:lnTo>
                  <a:lnTo>
                    <a:pt x="799314" y="111000"/>
                  </a:lnTo>
                  <a:lnTo>
                    <a:pt x="762261" y="83250"/>
                  </a:lnTo>
                  <a:lnTo>
                    <a:pt x="723324" y="59464"/>
                  </a:lnTo>
                  <a:lnTo>
                    <a:pt x="682794" y="39642"/>
                  </a:lnTo>
                  <a:lnTo>
                    <a:pt x="640959" y="23785"/>
                  </a:lnTo>
                  <a:lnTo>
                    <a:pt x="598111" y="11892"/>
                  </a:lnTo>
                  <a:lnTo>
                    <a:pt x="554538" y="3964"/>
                  </a:lnTo>
                  <a:lnTo>
                    <a:pt x="510530" y="0"/>
                  </a:lnTo>
                  <a:close/>
                </a:path>
              </a:pathLst>
            </a:custGeom>
            <a:solidFill>
              <a:srgbClr val="B6DA77"/>
            </a:solidFill>
          </p:spPr>
          <p:txBody>
            <a:bodyPr wrap="square" lIns="0" tIns="0" rIns="0" bIns="0" rtlCol="0"/>
            <a:lstStyle/>
            <a:p>
              <a:endParaRPr/>
            </a:p>
          </p:txBody>
        </p:sp>
        <p:sp>
          <p:nvSpPr>
            <p:cNvPr id="82" name="object 16">
              <a:extLst>
                <a:ext uri="{FF2B5EF4-FFF2-40B4-BE49-F238E27FC236}">
                  <a16:creationId xmlns:a16="http://schemas.microsoft.com/office/drawing/2014/main" id="{D96A87D4-D836-AB7B-FF10-E2446F212B6C}"/>
                </a:ext>
              </a:extLst>
            </p:cNvPr>
            <p:cNvSpPr/>
            <p:nvPr/>
          </p:nvSpPr>
          <p:spPr>
            <a:xfrm>
              <a:off x="9423895" y="3835895"/>
              <a:ext cx="977265" cy="977265"/>
            </a:xfrm>
            <a:custGeom>
              <a:avLst/>
              <a:gdLst/>
              <a:ahLst/>
              <a:cxnLst/>
              <a:rect l="l" t="t" r="r" b="b"/>
              <a:pathLst>
                <a:path w="977265" h="977264">
                  <a:moveTo>
                    <a:pt x="834194" y="142714"/>
                  </a:moveTo>
                  <a:lnTo>
                    <a:pt x="865908" y="177594"/>
                  </a:lnTo>
                  <a:lnTo>
                    <a:pt x="893658" y="214647"/>
                  </a:lnTo>
                  <a:lnTo>
                    <a:pt x="917444" y="253584"/>
                  </a:lnTo>
                  <a:lnTo>
                    <a:pt x="937265" y="294114"/>
                  </a:lnTo>
                  <a:lnTo>
                    <a:pt x="953123" y="335948"/>
                  </a:lnTo>
                  <a:lnTo>
                    <a:pt x="965016" y="378797"/>
                  </a:lnTo>
                  <a:lnTo>
                    <a:pt x="972944" y="422370"/>
                  </a:lnTo>
                  <a:lnTo>
                    <a:pt x="976908" y="466378"/>
                  </a:lnTo>
                  <a:lnTo>
                    <a:pt x="976908" y="510530"/>
                  </a:lnTo>
                  <a:lnTo>
                    <a:pt x="972944" y="554538"/>
                  </a:lnTo>
                  <a:lnTo>
                    <a:pt x="965016" y="598111"/>
                  </a:lnTo>
                  <a:lnTo>
                    <a:pt x="953123" y="640959"/>
                  </a:lnTo>
                  <a:lnTo>
                    <a:pt x="937265" y="682794"/>
                  </a:lnTo>
                  <a:lnTo>
                    <a:pt x="917444" y="723324"/>
                  </a:lnTo>
                  <a:lnTo>
                    <a:pt x="893658" y="762261"/>
                  </a:lnTo>
                  <a:lnTo>
                    <a:pt x="865908" y="799314"/>
                  </a:lnTo>
                  <a:lnTo>
                    <a:pt x="834194" y="834194"/>
                  </a:lnTo>
                  <a:lnTo>
                    <a:pt x="799314" y="865908"/>
                  </a:lnTo>
                  <a:lnTo>
                    <a:pt x="762261" y="893658"/>
                  </a:lnTo>
                  <a:lnTo>
                    <a:pt x="723324" y="917444"/>
                  </a:lnTo>
                  <a:lnTo>
                    <a:pt x="682794" y="937265"/>
                  </a:lnTo>
                  <a:lnTo>
                    <a:pt x="640959" y="953123"/>
                  </a:lnTo>
                  <a:lnTo>
                    <a:pt x="598111" y="965016"/>
                  </a:lnTo>
                  <a:lnTo>
                    <a:pt x="554538" y="972944"/>
                  </a:lnTo>
                  <a:lnTo>
                    <a:pt x="510530" y="976908"/>
                  </a:lnTo>
                  <a:lnTo>
                    <a:pt x="466378" y="976908"/>
                  </a:lnTo>
                  <a:lnTo>
                    <a:pt x="422370" y="972944"/>
                  </a:lnTo>
                  <a:lnTo>
                    <a:pt x="378797" y="965016"/>
                  </a:lnTo>
                  <a:lnTo>
                    <a:pt x="335948" y="953123"/>
                  </a:lnTo>
                  <a:lnTo>
                    <a:pt x="294114" y="937265"/>
                  </a:lnTo>
                  <a:lnTo>
                    <a:pt x="253584" y="917444"/>
                  </a:lnTo>
                  <a:lnTo>
                    <a:pt x="214647" y="893658"/>
                  </a:lnTo>
                  <a:lnTo>
                    <a:pt x="177594" y="865908"/>
                  </a:lnTo>
                  <a:lnTo>
                    <a:pt x="142714" y="834194"/>
                  </a:lnTo>
                  <a:lnTo>
                    <a:pt x="111000" y="799314"/>
                  </a:lnTo>
                  <a:lnTo>
                    <a:pt x="83250" y="762261"/>
                  </a:lnTo>
                  <a:lnTo>
                    <a:pt x="59464" y="723324"/>
                  </a:lnTo>
                  <a:lnTo>
                    <a:pt x="39642" y="682794"/>
                  </a:lnTo>
                  <a:lnTo>
                    <a:pt x="23785" y="640959"/>
                  </a:lnTo>
                  <a:lnTo>
                    <a:pt x="11892" y="598111"/>
                  </a:lnTo>
                  <a:lnTo>
                    <a:pt x="3964" y="554538"/>
                  </a:lnTo>
                  <a:lnTo>
                    <a:pt x="0" y="510530"/>
                  </a:lnTo>
                  <a:lnTo>
                    <a:pt x="0" y="466378"/>
                  </a:lnTo>
                  <a:lnTo>
                    <a:pt x="3964" y="422370"/>
                  </a:lnTo>
                  <a:lnTo>
                    <a:pt x="11892" y="378797"/>
                  </a:lnTo>
                  <a:lnTo>
                    <a:pt x="23785" y="335948"/>
                  </a:lnTo>
                  <a:lnTo>
                    <a:pt x="39642" y="294114"/>
                  </a:lnTo>
                  <a:lnTo>
                    <a:pt x="59464" y="253584"/>
                  </a:lnTo>
                  <a:lnTo>
                    <a:pt x="83250" y="214647"/>
                  </a:lnTo>
                  <a:lnTo>
                    <a:pt x="111000" y="177594"/>
                  </a:lnTo>
                  <a:lnTo>
                    <a:pt x="142714" y="142714"/>
                  </a:lnTo>
                  <a:lnTo>
                    <a:pt x="177594" y="111000"/>
                  </a:lnTo>
                  <a:lnTo>
                    <a:pt x="214647" y="83250"/>
                  </a:lnTo>
                  <a:lnTo>
                    <a:pt x="253584" y="59464"/>
                  </a:lnTo>
                  <a:lnTo>
                    <a:pt x="294114" y="39642"/>
                  </a:lnTo>
                  <a:lnTo>
                    <a:pt x="335948" y="23785"/>
                  </a:lnTo>
                  <a:lnTo>
                    <a:pt x="378797" y="11892"/>
                  </a:lnTo>
                  <a:lnTo>
                    <a:pt x="422370" y="3964"/>
                  </a:lnTo>
                  <a:lnTo>
                    <a:pt x="466378" y="0"/>
                  </a:lnTo>
                  <a:lnTo>
                    <a:pt x="510530" y="0"/>
                  </a:lnTo>
                  <a:lnTo>
                    <a:pt x="554538" y="3964"/>
                  </a:lnTo>
                  <a:lnTo>
                    <a:pt x="598111" y="11892"/>
                  </a:lnTo>
                  <a:lnTo>
                    <a:pt x="640959" y="23785"/>
                  </a:lnTo>
                  <a:lnTo>
                    <a:pt x="682794" y="39642"/>
                  </a:lnTo>
                  <a:lnTo>
                    <a:pt x="723324" y="59464"/>
                  </a:lnTo>
                  <a:lnTo>
                    <a:pt x="762261" y="83250"/>
                  </a:lnTo>
                  <a:lnTo>
                    <a:pt x="799314" y="111000"/>
                  </a:lnTo>
                  <a:lnTo>
                    <a:pt x="834194" y="142714"/>
                  </a:lnTo>
                </a:path>
              </a:pathLst>
            </a:custGeom>
            <a:ln w="12700">
              <a:solidFill>
                <a:srgbClr val="FFFFFF"/>
              </a:solidFill>
            </a:ln>
          </p:spPr>
          <p:txBody>
            <a:bodyPr wrap="square" lIns="0" tIns="0" rIns="0" bIns="0" rtlCol="0"/>
            <a:lstStyle/>
            <a:p>
              <a:endParaRPr/>
            </a:p>
          </p:txBody>
        </p:sp>
        <p:sp>
          <p:nvSpPr>
            <p:cNvPr id="83" name="object 17">
              <a:extLst>
                <a:ext uri="{FF2B5EF4-FFF2-40B4-BE49-F238E27FC236}">
                  <a16:creationId xmlns:a16="http://schemas.microsoft.com/office/drawing/2014/main" id="{0EB93C6E-73A2-D1F1-1839-C11406E8256C}"/>
                </a:ext>
              </a:extLst>
            </p:cNvPr>
            <p:cNvSpPr/>
            <p:nvPr/>
          </p:nvSpPr>
          <p:spPr>
            <a:xfrm>
              <a:off x="9704090" y="4116090"/>
              <a:ext cx="429259" cy="429259"/>
            </a:xfrm>
            <a:custGeom>
              <a:avLst/>
              <a:gdLst/>
              <a:ahLst/>
              <a:cxnLst/>
              <a:rect l="l" t="t" r="r" b="b"/>
              <a:pathLst>
                <a:path w="429259" h="429260">
                  <a:moveTo>
                    <a:pt x="238251" y="0"/>
                  </a:moveTo>
                  <a:lnTo>
                    <a:pt x="190967" y="0"/>
                  </a:lnTo>
                  <a:lnTo>
                    <a:pt x="144599" y="10324"/>
                  </a:lnTo>
                  <a:lnTo>
                    <a:pt x="100981" y="30972"/>
                  </a:lnTo>
                  <a:lnTo>
                    <a:pt x="61945" y="61945"/>
                  </a:lnTo>
                  <a:lnTo>
                    <a:pt x="30972" y="100981"/>
                  </a:lnTo>
                  <a:lnTo>
                    <a:pt x="10324" y="144599"/>
                  </a:lnTo>
                  <a:lnTo>
                    <a:pt x="0" y="190967"/>
                  </a:lnTo>
                  <a:lnTo>
                    <a:pt x="0" y="238251"/>
                  </a:lnTo>
                  <a:lnTo>
                    <a:pt x="10324" y="284618"/>
                  </a:lnTo>
                  <a:lnTo>
                    <a:pt x="30972" y="328236"/>
                  </a:lnTo>
                  <a:lnTo>
                    <a:pt x="61945" y="367273"/>
                  </a:lnTo>
                  <a:lnTo>
                    <a:pt x="100981" y="398245"/>
                  </a:lnTo>
                  <a:lnTo>
                    <a:pt x="144599" y="418894"/>
                  </a:lnTo>
                  <a:lnTo>
                    <a:pt x="190967" y="429218"/>
                  </a:lnTo>
                  <a:lnTo>
                    <a:pt x="238251" y="429218"/>
                  </a:lnTo>
                  <a:lnTo>
                    <a:pt x="284618" y="418894"/>
                  </a:lnTo>
                  <a:lnTo>
                    <a:pt x="328236" y="398245"/>
                  </a:lnTo>
                  <a:lnTo>
                    <a:pt x="367273" y="367273"/>
                  </a:lnTo>
                  <a:lnTo>
                    <a:pt x="398245" y="328236"/>
                  </a:lnTo>
                  <a:lnTo>
                    <a:pt x="418894" y="284618"/>
                  </a:lnTo>
                  <a:lnTo>
                    <a:pt x="429218" y="238251"/>
                  </a:lnTo>
                  <a:lnTo>
                    <a:pt x="429218" y="190967"/>
                  </a:lnTo>
                  <a:lnTo>
                    <a:pt x="418894" y="144599"/>
                  </a:lnTo>
                  <a:lnTo>
                    <a:pt x="398245" y="100981"/>
                  </a:lnTo>
                  <a:lnTo>
                    <a:pt x="367273" y="61945"/>
                  </a:lnTo>
                  <a:lnTo>
                    <a:pt x="328236" y="30972"/>
                  </a:lnTo>
                  <a:lnTo>
                    <a:pt x="284618" y="10324"/>
                  </a:lnTo>
                  <a:lnTo>
                    <a:pt x="238251" y="0"/>
                  </a:lnTo>
                  <a:close/>
                </a:path>
              </a:pathLst>
            </a:custGeom>
            <a:solidFill>
              <a:srgbClr val="84C300"/>
            </a:solidFill>
          </p:spPr>
          <p:txBody>
            <a:bodyPr wrap="square" lIns="0" tIns="0" rIns="0" bIns="0" rtlCol="0"/>
            <a:lstStyle/>
            <a:p>
              <a:endParaRPr/>
            </a:p>
          </p:txBody>
        </p:sp>
        <p:sp>
          <p:nvSpPr>
            <p:cNvPr id="84" name="object 18">
              <a:extLst>
                <a:ext uri="{FF2B5EF4-FFF2-40B4-BE49-F238E27FC236}">
                  <a16:creationId xmlns:a16="http://schemas.microsoft.com/office/drawing/2014/main" id="{02632979-097B-2D89-DB94-EFCE27D04957}"/>
                </a:ext>
              </a:extLst>
            </p:cNvPr>
            <p:cNvSpPr/>
            <p:nvPr/>
          </p:nvSpPr>
          <p:spPr>
            <a:xfrm>
              <a:off x="9704090" y="4116090"/>
              <a:ext cx="429259" cy="429259"/>
            </a:xfrm>
            <a:custGeom>
              <a:avLst/>
              <a:gdLst/>
              <a:ahLst/>
              <a:cxnLst/>
              <a:rect l="l" t="t" r="r" b="b"/>
              <a:pathLst>
                <a:path w="429259" h="429260">
                  <a:moveTo>
                    <a:pt x="367273" y="61945"/>
                  </a:moveTo>
                  <a:lnTo>
                    <a:pt x="398245" y="100981"/>
                  </a:lnTo>
                  <a:lnTo>
                    <a:pt x="418894" y="144599"/>
                  </a:lnTo>
                  <a:lnTo>
                    <a:pt x="429218" y="190967"/>
                  </a:lnTo>
                  <a:lnTo>
                    <a:pt x="429218" y="238251"/>
                  </a:lnTo>
                  <a:lnTo>
                    <a:pt x="418894" y="284618"/>
                  </a:lnTo>
                  <a:lnTo>
                    <a:pt x="398245" y="328236"/>
                  </a:lnTo>
                  <a:lnTo>
                    <a:pt x="367273" y="367273"/>
                  </a:lnTo>
                  <a:lnTo>
                    <a:pt x="328236" y="398245"/>
                  </a:lnTo>
                  <a:lnTo>
                    <a:pt x="284618" y="418894"/>
                  </a:lnTo>
                  <a:lnTo>
                    <a:pt x="238251" y="429218"/>
                  </a:lnTo>
                  <a:lnTo>
                    <a:pt x="190967" y="429218"/>
                  </a:lnTo>
                  <a:lnTo>
                    <a:pt x="144599" y="418894"/>
                  </a:lnTo>
                  <a:lnTo>
                    <a:pt x="100981" y="398245"/>
                  </a:lnTo>
                  <a:lnTo>
                    <a:pt x="61945" y="367273"/>
                  </a:lnTo>
                  <a:lnTo>
                    <a:pt x="30972" y="328236"/>
                  </a:lnTo>
                  <a:lnTo>
                    <a:pt x="10324" y="284618"/>
                  </a:lnTo>
                  <a:lnTo>
                    <a:pt x="0" y="238251"/>
                  </a:lnTo>
                  <a:lnTo>
                    <a:pt x="0" y="190967"/>
                  </a:lnTo>
                  <a:lnTo>
                    <a:pt x="10324" y="144599"/>
                  </a:lnTo>
                  <a:lnTo>
                    <a:pt x="30972" y="100981"/>
                  </a:lnTo>
                  <a:lnTo>
                    <a:pt x="61945" y="61945"/>
                  </a:lnTo>
                  <a:lnTo>
                    <a:pt x="100981" y="30972"/>
                  </a:lnTo>
                  <a:lnTo>
                    <a:pt x="144599" y="10324"/>
                  </a:lnTo>
                  <a:lnTo>
                    <a:pt x="190967" y="0"/>
                  </a:lnTo>
                  <a:lnTo>
                    <a:pt x="238251" y="0"/>
                  </a:lnTo>
                  <a:lnTo>
                    <a:pt x="284618" y="10324"/>
                  </a:lnTo>
                  <a:lnTo>
                    <a:pt x="328236" y="30972"/>
                  </a:lnTo>
                  <a:lnTo>
                    <a:pt x="367273" y="61945"/>
                  </a:lnTo>
                </a:path>
              </a:pathLst>
            </a:custGeom>
            <a:ln w="12700">
              <a:solidFill>
                <a:srgbClr val="FFFFFF"/>
              </a:solidFill>
            </a:ln>
          </p:spPr>
          <p:txBody>
            <a:bodyPr wrap="square" lIns="0" tIns="0" rIns="0" bIns="0" rtlCol="0"/>
            <a:lstStyle/>
            <a:p>
              <a:endParaRPr/>
            </a:p>
          </p:txBody>
        </p:sp>
        <p:pic>
          <p:nvPicPr>
            <p:cNvPr id="85" name="object 19">
              <a:extLst>
                <a:ext uri="{FF2B5EF4-FFF2-40B4-BE49-F238E27FC236}">
                  <a16:creationId xmlns:a16="http://schemas.microsoft.com/office/drawing/2014/main" id="{B5A17A0C-DA58-4BE7-F4FD-FA7801CF2730}"/>
                </a:ext>
              </a:extLst>
            </p:cNvPr>
            <p:cNvPicPr/>
            <p:nvPr/>
          </p:nvPicPr>
          <p:blipFill>
            <a:blip r:embed="rId5" cstate="print"/>
            <a:stretch>
              <a:fillRect/>
            </a:stretch>
          </p:blipFill>
          <p:spPr>
            <a:xfrm>
              <a:off x="1663700" y="3644900"/>
              <a:ext cx="1066800" cy="1066800"/>
            </a:xfrm>
            <a:prstGeom prst="rect">
              <a:avLst/>
            </a:prstGeom>
          </p:spPr>
        </p:pic>
        <p:sp>
          <p:nvSpPr>
            <p:cNvPr id="86" name="object 20">
              <a:extLst>
                <a:ext uri="{FF2B5EF4-FFF2-40B4-BE49-F238E27FC236}">
                  <a16:creationId xmlns:a16="http://schemas.microsoft.com/office/drawing/2014/main" id="{57329530-FC16-ACA3-A5EE-24FBB08CE1E8}"/>
                </a:ext>
              </a:extLst>
            </p:cNvPr>
            <p:cNvSpPr/>
            <p:nvPr/>
          </p:nvSpPr>
          <p:spPr>
            <a:xfrm>
              <a:off x="1778000" y="3759199"/>
              <a:ext cx="723900" cy="723900"/>
            </a:xfrm>
            <a:custGeom>
              <a:avLst/>
              <a:gdLst/>
              <a:ahLst/>
              <a:cxnLst/>
              <a:rect l="l" t="t" r="r" b="b"/>
              <a:pathLst>
                <a:path w="723900" h="723900">
                  <a:moveTo>
                    <a:pt x="361950" y="0"/>
                  </a:moveTo>
                  <a:lnTo>
                    <a:pt x="315736" y="2944"/>
                  </a:lnTo>
                  <a:lnTo>
                    <a:pt x="270132" y="11779"/>
                  </a:lnTo>
                  <a:lnTo>
                    <a:pt x="225748" y="26503"/>
                  </a:lnTo>
                  <a:lnTo>
                    <a:pt x="183193" y="47116"/>
                  </a:lnTo>
                  <a:lnTo>
                    <a:pt x="143078" y="73619"/>
                  </a:lnTo>
                  <a:lnTo>
                    <a:pt x="106013" y="106012"/>
                  </a:lnTo>
                  <a:lnTo>
                    <a:pt x="73620" y="143078"/>
                  </a:lnTo>
                  <a:lnTo>
                    <a:pt x="47117" y="183193"/>
                  </a:lnTo>
                  <a:lnTo>
                    <a:pt x="26503" y="225747"/>
                  </a:lnTo>
                  <a:lnTo>
                    <a:pt x="11779" y="270132"/>
                  </a:lnTo>
                  <a:lnTo>
                    <a:pt x="2944" y="315736"/>
                  </a:lnTo>
                  <a:lnTo>
                    <a:pt x="0" y="361950"/>
                  </a:lnTo>
                  <a:lnTo>
                    <a:pt x="2944" y="408164"/>
                  </a:lnTo>
                  <a:lnTo>
                    <a:pt x="11779" y="453768"/>
                  </a:lnTo>
                  <a:lnTo>
                    <a:pt x="26503" y="498152"/>
                  </a:lnTo>
                  <a:lnTo>
                    <a:pt x="47117" y="540707"/>
                  </a:lnTo>
                  <a:lnTo>
                    <a:pt x="73620" y="580822"/>
                  </a:lnTo>
                  <a:lnTo>
                    <a:pt x="106013" y="617888"/>
                  </a:lnTo>
                  <a:lnTo>
                    <a:pt x="143078" y="650280"/>
                  </a:lnTo>
                  <a:lnTo>
                    <a:pt x="183193" y="676784"/>
                  </a:lnTo>
                  <a:lnTo>
                    <a:pt x="225748" y="697397"/>
                  </a:lnTo>
                  <a:lnTo>
                    <a:pt x="270132" y="712121"/>
                  </a:lnTo>
                  <a:lnTo>
                    <a:pt x="315736" y="720955"/>
                  </a:lnTo>
                  <a:lnTo>
                    <a:pt x="361950" y="723900"/>
                  </a:lnTo>
                  <a:lnTo>
                    <a:pt x="408164" y="720955"/>
                  </a:lnTo>
                  <a:lnTo>
                    <a:pt x="453768" y="712121"/>
                  </a:lnTo>
                  <a:lnTo>
                    <a:pt x="498152" y="697397"/>
                  </a:lnTo>
                  <a:lnTo>
                    <a:pt x="540707" y="676784"/>
                  </a:lnTo>
                  <a:lnTo>
                    <a:pt x="580822" y="650280"/>
                  </a:lnTo>
                  <a:lnTo>
                    <a:pt x="617888" y="617888"/>
                  </a:lnTo>
                  <a:lnTo>
                    <a:pt x="650280" y="580822"/>
                  </a:lnTo>
                  <a:lnTo>
                    <a:pt x="676783" y="540707"/>
                  </a:lnTo>
                  <a:lnTo>
                    <a:pt x="697397" y="498152"/>
                  </a:lnTo>
                  <a:lnTo>
                    <a:pt x="712121" y="453768"/>
                  </a:lnTo>
                  <a:lnTo>
                    <a:pt x="720955" y="408164"/>
                  </a:lnTo>
                  <a:lnTo>
                    <a:pt x="723900" y="361950"/>
                  </a:lnTo>
                  <a:lnTo>
                    <a:pt x="720955" y="315736"/>
                  </a:lnTo>
                  <a:lnTo>
                    <a:pt x="712121" y="270132"/>
                  </a:lnTo>
                  <a:lnTo>
                    <a:pt x="697397" y="225747"/>
                  </a:lnTo>
                  <a:lnTo>
                    <a:pt x="676783" y="183193"/>
                  </a:lnTo>
                  <a:lnTo>
                    <a:pt x="650280" y="143078"/>
                  </a:lnTo>
                  <a:lnTo>
                    <a:pt x="617888" y="106012"/>
                  </a:lnTo>
                  <a:lnTo>
                    <a:pt x="580822" y="73619"/>
                  </a:lnTo>
                  <a:lnTo>
                    <a:pt x="540707" y="47116"/>
                  </a:lnTo>
                  <a:lnTo>
                    <a:pt x="498152" y="26503"/>
                  </a:lnTo>
                  <a:lnTo>
                    <a:pt x="453768" y="11779"/>
                  </a:lnTo>
                  <a:lnTo>
                    <a:pt x="408164" y="2944"/>
                  </a:lnTo>
                  <a:lnTo>
                    <a:pt x="361950" y="0"/>
                  </a:lnTo>
                  <a:close/>
                </a:path>
              </a:pathLst>
            </a:custGeom>
            <a:solidFill>
              <a:srgbClr val="B6DA77"/>
            </a:solidFill>
          </p:spPr>
          <p:txBody>
            <a:bodyPr wrap="square" lIns="0" tIns="0" rIns="0" bIns="0" rtlCol="0"/>
            <a:lstStyle/>
            <a:p>
              <a:endParaRPr/>
            </a:p>
          </p:txBody>
        </p:sp>
        <p:sp>
          <p:nvSpPr>
            <p:cNvPr id="87" name="object 21">
              <a:extLst>
                <a:ext uri="{FF2B5EF4-FFF2-40B4-BE49-F238E27FC236}">
                  <a16:creationId xmlns:a16="http://schemas.microsoft.com/office/drawing/2014/main" id="{A5D010A7-11BC-AF65-D5D6-CD33F41C53A8}"/>
                </a:ext>
              </a:extLst>
            </p:cNvPr>
            <p:cNvSpPr/>
            <p:nvPr/>
          </p:nvSpPr>
          <p:spPr>
            <a:xfrm>
              <a:off x="1778000" y="3759199"/>
              <a:ext cx="723900" cy="723900"/>
            </a:xfrm>
            <a:custGeom>
              <a:avLst/>
              <a:gdLst/>
              <a:ahLst/>
              <a:cxnLst/>
              <a:rect l="l" t="t" r="r" b="b"/>
              <a:pathLst>
                <a:path w="723900" h="723900">
                  <a:moveTo>
                    <a:pt x="617888" y="106012"/>
                  </a:moveTo>
                  <a:lnTo>
                    <a:pt x="650280" y="143078"/>
                  </a:lnTo>
                  <a:lnTo>
                    <a:pt x="676783" y="183193"/>
                  </a:lnTo>
                  <a:lnTo>
                    <a:pt x="697397" y="225747"/>
                  </a:lnTo>
                  <a:lnTo>
                    <a:pt x="712121" y="270132"/>
                  </a:lnTo>
                  <a:lnTo>
                    <a:pt x="720955" y="315736"/>
                  </a:lnTo>
                  <a:lnTo>
                    <a:pt x="723900" y="361950"/>
                  </a:lnTo>
                  <a:lnTo>
                    <a:pt x="720955" y="408164"/>
                  </a:lnTo>
                  <a:lnTo>
                    <a:pt x="712121" y="453768"/>
                  </a:lnTo>
                  <a:lnTo>
                    <a:pt x="697397" y="498152"/>
                  </a:lnTo>
                  <a:lnTo>
                    <a:pt x="676783" y="540707"/>
                  </a:lnTo>
                  <a:lnTo>
                    <a:pt x="650280" y="580822"/>
                  </a:lnTo>
                  <a:lnTo>
                    <a:pt x="617888" y="617888"/>
                  </a:lnTo>
                  <a:lnTo>
                    <a:pt x="580822" y="650280"/>
                  </a:lnTo>
                  <a:lnTo>
                    <a:pt x="540707" y="676784"/>
                  </a:lnTo>
                  <a:lnTo>
                    <a:pt x="498152" y="697397"/>
                  </a:lnTo>
                  <a:lnTo>
                    <a:pt x="453768" y="712121"/>
                  </a:lnTo>
                  <a:lnTo>
                    <a:pt x="408164" y="720955"/>
                  </a:lnTo>
                  <a:lnTo>
                    <a:pt x="361950" y="723900"/>
                  </a:lnTo>
                  <a:lnTo>
                    <a:pt x="315736" y="720955"/>
                  </a:lnTo>
                  <a:lnTo>
                    <a:pt x="270132" y="712121"/>
                  </a:lnTo>
                  <a:lnTo>
                    <a:pt x="225748" y="697397"/>
                  </a:lnTo>
                  <a:lnTo>
                    <a:pt x="183193" y="676784"/>
                  </a:lnTo>
                  <a:lnTo>
                    <a:pt x="143078" y="650280"/>
                  </a:lnTo>
                  <a:lnTo>
                    <a:pt x="106013" y="617888"/>
                  </a:lnTo>
                  <a:lnTo>
                    <a:pt x="73620" y="580822"/>
                  </a:lnTo>
                  <a:lnTo>
                    <a:pt x="47117" y="540707"/>
                  </a:lnTo>
                  <a:lnTo>
                    <a:pt x="26503" y="498152"/>
                  </a:lnTo>
                  <a:lnTo>
                    <a:pt x="11779" y="453768"/>
                  </a:lnTo>
                  <a:lnTo>
                    <a:pt x="2944" y="408164"/>
                  </a:lnTo>
                  <a:lnTo>
                    <a:pt x="0" y="361950"/>
                  </a:lnTo>
                  <a:lnTo>
                    <a:pt x="2944" y="315736"/>
                  </a:lnTo>
                  <a:lnTo>
                    <a:pt x="11779" y="270132"/>
                  </a:lnTo>
                  <a:lnTo>
                    <a:pt x="26503" y="225747"/>
                  </a:lnTo>
                  <a:lnTo>
                    <a:pt x="47117" y="183193"/>
                  </a:lnTo>
                  <a:lnTo>
                    <a:pt x="73620" y="143078"/>
                  </a:lnTo>
                  <a:lnTo>
                    <a:pt x="106013" y="106012"/>
                  </a:lnTo>
                  <a:lnTo>
                    <a:pt x="143078" y="73619"/>
                  </a:lnTo>
                  <a:lnTo>
                    <a:pt x="183193" y="47116"/>
                  </a:lnTo>
                  <a:lnTo>
                    <a:pt x="225748" y="26503"/>
                  </a:lnTo>
                  <a:lnTo>
                    <a:pt x="270132" y="11779"/>
                  </a:lnTo>
                  <a:lnTo>
                    <a:pt x="315736" y="2944"/>
                  </a:lnTo>
                  <a:lnTo>
                    <a:pt x="361950" y="0"/>
                  </a:lnTo>
                  <a:lnTo>
                    <a:pt x="408164" y="2944"/>
                  </a:lnTo>
                  <a:lnTo>
                    <a:pt x="453768" y="11779"/>
                  </a:lnTo>
                  <a:lnTo>
                    <a:pt x="498152" y="26503"/>
                  </a:lnTo>
                  <a:lnTo>
                    <a:pt x="540707" y="47116"/>
                  </a:lnTo>
                  <a:lnTo>
                    <a:pt x="580822" y="73619"/>
                  </a:lnTo>
                  <a:lnTo>
                    <a:pt x="617888" y="106012"/>
                  </a:lnTo>
                </a:path>
              </a:pathLst>
            </a:custGeom>
            <a:ln w="12700">
              <a:solidFill>
                <a:srgbClr val="FFFFFF"/>
              </a:solidFill>
            </a:ln>
          </p:spPr>
          <p:txBody>
            <a:bodyPr wrap="square" lIns="0" tIns="0" rIns="0" bIns="0" rtlCol="0"/>
            <a:lstStyle/>
            <a:p>
              <a:endParaRPr/>
            </a:p>
          </p:txBody>
        </p:sp>
        <p:sp>
          <p:nvSpPr>
            <p:cNvPr id="88" name="object 22">
              <a:extLst>
                <a:ext uri="{FF2B5EF4-FFF2-40B4-BE49-F238E27FC236}">
                  <a16:creationId xmlns:a16="http://schemas.microsoft.com/office/drawing/2014/main" id="{3B40B0A9-0C41-F9D2-334C-D7B7ECF54AF4}"/>
                </a:ext>
              </a:extLst>
            </p:cNvPr>
            <p:cNvSpPr/>
            <p:nvPr/>
          </p:nvSpPr>
          <p:spPr>
            <a:xfrm>
              <a:off x="1880541" y="3861741"/>
              <a:ext cx="519430" cy="519430"/>
            </a:xfrm>
            <a:custGeom>
              <a:avLst/>
              <a:gdLst/>
              <a:ahLst/>
              <a:cxnLst/>
              <a:rect l="l" t="t" r="r" b="b"/>
              <a:pathLst>
                <a:path w="519430" h="519429">
                  <a:moveTo>
                    <a:pt x="281596" y="0"/>
                  </a:moveTo>
                  <a:lnTo>
                    <a:pt x="237220" y="0"/>
                  </a:lnTo>
                  <a:lnTo>
                    <a:pt x="193363" y="7531"/>
                  </a:lnTo>
                  <a:lnTo>
                    <a:pt x="151067" y="22593"/>
                  </a:lnTo>
                  <a:lnTo>
                    <a:pt x="111370" y="45187"/>
                  </a:lnTo>
                  <a:lnTo>
                    <a:pt x="75312" y="75312"/>
                  </a:lnTo>
                  <a:lnTo>
                    <a:pt x="45187" y="111370"/>
                  </a:lnTo>
                  <a:lnTo>
                    <a:pt x="22593" y="151067"/>
                  </a:lnTo>
                  <a:lnTo>
                    <a:pt x="7531" y="193363"/>
                  </a:lnTo>
                  <a:lnTo>
                    <a:pt x="0" y="237220"/>
                  </a:lnTo>
                  <a:lnTo>
                    <a:pt x="0" y="281596"/>
                  </a:lnTo>
                  <a:lnTo>
                    <a:pt x="7531" y="325452"/>
                  </a:lnTo>
                  <a:lnTo>
                    <a:pt x="22593" y="367749"/>
                  </a:lnTo>
                  <a:lnTo>
                    <a:pt x="45187" y="407446"/>
                  </a:lnTo>
                  <a:lnTo>
                    <a:pt x="75312" y="443503"/>
                  </a:lnTo>
                  <a:lnTo>
                    <a:pt x="111370" y="473628"/>
                  </a:lnTo>
                  <a:lnTo>
                    <a:pt x="151067" y="496222"/>
                  </a:lnTo>
                  <a:lnTo>
                    <a:pt x="193363" y="511285"/>
                  </a:lnTo>
                  <a:lnTo>
                    <a:pt x="237220" y="518816"/>
                  </a:lnTo>
                  <a:lnTo>
                    <a:pt x="281596" y="518816"/>
                  </a:lnTo>
                  <a:lnTo>
                    <a:pt x="325452" y="511285"/>
                  </a:lnTo>
                  <a:lnTo>
                    <a:pt x="367749" y="496222"/>
                  </a:lnTo>
                  <a:lnTo>
                    <a:pt x="407446" y="473628"/>
                  </a:lnTo>
                  <a:lnTo>
                    <a:pt x="443503" y="443503"/>
                  </a:lnTo>
                  <a:lnTo>
                    <a:pt x="473628" y="407446"/>
                  </a:lnTo>
                  <a:lnTo>
                    <a:pt x="496222" y="367749"/>
                  </a:lnTo>
                  <a:lnTo>
                    <a:pt x="511285" y="325452"/>
                  </a:lnTo>
                  <a:lnTo>
                    <a:pt x="518816" y="281596"/>
                  </a:lnTo>
                  <a:lnTo>
                    <a:pt x="518816" y="237220"/>
                  </a:lnTo>
                  <a:lnTo>
                    <a:pt x="511285" y="193363"/>
                  </a:lnTo>
                  <a:lnTo>
                    <a:pt x="496222" y="151067"/>
                  </a:lnTo>
                  <a:lnTo>
                    <a:pt x="473628" y="111370"/>
                  </a:lnTo>
                  <a:lnTo>
                    <a:pt x="443503" y="75312"/>
                  </a:lnTo>
                  <a:lnTo>
                    <a:pt x="407446" y="45187"/>
                  </a:lnTo>
                  <a:lnTo>
                    <a:pt x="367749" y="22593"/>
                  </a:lnTo>
                  <a:lnTo>
                    <a:pt x="325452" y="7531"/>
                  </a:lnTo>
                  <a:lnTo>
                    <a:pt x="281596" y="0"/>
                  </a:lnTo>
                  <a:close/>
                </a:path>
              </a:pathLst>
            </a:custGeom>
            <a:solidFill>
              <a:srgbClr val="84C300"/>
            </a:solidFill>
          </p:spPr>
          <p:txBody>
            <a:bodyPr wrap="square" lIns="0" tIns="0" rIns="0" bIns="0" rtlCol="0"/>
            <a:lstStyle/>
            <a:p>
              <a:endParaRPr/>
            </a:p>
          </p:txBody>
        </p:sp>
        <p:sp>
          <p:nvSpPr>
            <p:cNvPr id="89" name="object 23">
              <a:extLst>
                <a:ext uri="{FF2B5EF4-FFF2-40B4-BE49-F238E27FC236}">
                  <a16:creationId xmlns:a16="http://schemas.microsoft.com/office/drawing/2014/main" id="{2013A5A5-F1DF-EA33-37B4-A261087A397A}"/>
                </a:ext>
              </a:extLst>
            </p:cNvPr>
            <p:cNvSpPr/>
            <p:nvPr/>
          </p:nvSpPr>
          <p:spPr>
            <a:xfrm>
              <a:off x="1880541" y="3861741"/>
              <a:ext cx="519430" cy="519430"/>
            </a:xfrm>
            <a:custGeom>
              <a:avLst/>
              <a:gdLst/>
              <a:ahLst/>
              <a:cxnLst/>
              <a:rect l="l" t="t" r="r" b="b"/>
              <a:pathLst>
                <a:path w="519430" h="519429">
                  <a:moveTo>
                    <a:pt x="443503" y="75312"/>
                  </a:moveTo>
                  <a:lnTo>
                    <a:pt x="473628" y="111370"/>
                  </a:lnTo>
                  <a:lnTo>
                    <a:pt x="496222" y="151067"/>
                  </a:lnTo>
                  <a:lnTo>
                    <a:pt x="511285" y="193363"/>
                  </a:lnTo>
                  <a:lnTo>
                    <a:pt x="518816" y="237220"/>
                  </a:lnTo>
                  <a:lnTo>
                    <a:pt x="518816" y="281596"/>
                  </a:lnTo>
                  <a:lnTo>
                    <a:pt x="511285" y="325452"/>
                  </a:lnTo>
                  <a:lnTo>
                    <a:pt x="496222" y="367749"/>
                  </a:lnTo>
                  <a:lnTo>
                    <a:pt x="473628" y="407446"/>
                  </a:lnTo>
                  <a:lnTo>
                    <a:pt x="443503" y="443503"/>
                  </a:lnTo>
                  <a:lnTo>
                    <a:pt x="407446" y="473628"/>
                  </a:lnTo>
                  <a:lnTo>
                    <a:pt x="367749" y="496222"/>
                  </a:lnTo>
                  <a:lnTo>
                    <a:pt x="325452" y="511285"/>
                  </a:lnTo>
                  <a:lnTo>
                    <a:pt x="281596" y="518816"/>
                  </a:lnTo>
                  <a:lnTo>
                    <a:pt x="237220" y="518816"/>
                  </a:lnTo>
                  <a:lnTo>
                    <a:pt x="193363" y="511285"/>
                  </a:lnTo>
                  <a:lnTo>
                    <a:pt x="151067" y="496222"/>
                  </a:lnTo>
                  <a:lnTo>
                    <a:pt x="111370" y="473628"/>
                  </a:lnTo>
                  <a:lnTo>
                    <a:pt x="75312" y="443503"/>
                  </a:lnTo>
                  <a:lnTo>
                    <a:pt x="45187" y="407446"/>
                  </a:lnTo>
                  <a:lnTo>
                    <a:pt x="22593" y="367749"/>
                  </a:lnTo>
                  <a:lnTo>
                    <a:pt x="7531" y="325452"/>
                  </a:lnTo>
                  <a:lnTo>
                    <a:pt x="0" y="281596"/>
                  </a:lnTo>
                  <a:lnTo>
                    <a:pt x="0" y="237220"/>
                  </a:lnTo>
                  <a:lnTo>
                    <a:pt x="7531" y="193363"/>
                  </a:lnTo>
                  <a:lnTo>
                    <a:pt x="22593" y="151067"/>
                  </a:lnTo>
                  <a:lnTo>
                    <a:pt x="45187" y="111370"/>
                  </a:lnTo>
                  <a:lnTo>
                    <a:pt x="75312" y="75312"/>
                  </a:lnTo>
                  <a:lnTo>
                    <a:pt x="111370" y="45187"/>
                  </a:lnTo>
                  <a:lnTo>
                    <a:pt x="151067" y="22593"/>
                  </a:lnTo>
                  <a:lnTo>
                    <a:pt x="193363" y="7531"/>
                  </a:lnTo>
                  <a:lnTo>
                    <a:pt x="237220" y="0"/>
                  </a:lnTo>
                  <a:lnTo>
                    <a:pt x="281596" y="0"/>
                  </a:lnTo>
                  <a:lnTo>
                    <a:pt x="325452" y="7531"/>
                  </a:lnTo>
                  <a:lnTo>
                    <a:pt x="367749" y="22593"/>
                  </a:lnTo>
                  <a:lnTo>
                    <a:pt x="407446" y="45187"/>
                  </a:lnTo>
                  <a:lnTo>
                    <a:pt x="443503" y="75312"/>
                  </a:lnTo>
                </a:path>
              </a:pathLst>
            </a:custGeom>
            <a:ln w="12700">
              <a:solidFill>
                <a:srgbClr val="FFFFFF"/>
              </a:solidFill>
            </a:ln>
          </p:spPr>
          <p:txBody>
            <a:bodyPr wrap="square" lIns="0" tIns="0" rIns="0" bIns="0" rtlCol="0"/>
            <a:lstStyle/>
            <a:p>
              <a:endParaRPr/>
            </a:p>
          </p:txBody>
        </p:sp>
        <p:sp>
          <p:nvSpPr>
            <p:cNvPr id="90" name="object 24">
              <a:extLst>
                <a:ext uri="{FF2B5EF4-FFF2-40B4-BE49-F238E27FC236}">
                  <a16:creationId xmlns:a16="http://schemas.microsoft.com/office/drawing/2014/main" id="{C387DBCD-3548-ADD3-0C89-1D50057C8F0A}"/>
                </a:ext>
              </a:extLst>
            </p:cNvPr>
            <p:cNvSpPr/>
            <p:nvPr/>
          </p:nvSpPr>
          <p:spPr>
            <a:xfrm>
              <a:off x="2438400" y="38354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91" name="object 25">
              <a:extLst>
                <a:ext uri="{FF2B5EF4-FFF2-40B4-BE49-F238E27FC236}">
                  <a16:creationId xmlns:a16="http://schemas.microsoft.com/office/drawing/2014/main" id="{468800DD-6E5A-72BC-111B-56DB57313456}"/>
                </a:ext>
              </a:extLst>
            </p:cNvPr>
            <p:cNvSpPr/>
            <p:nvPr/>
          </p:nvSpPr>
          <p:spPr>
            <a:xfrm>
              <a:off x="2438400" y="38354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92" name="object 26">
            <a:extLst>
              <a:ext uri="{FF2B5EF4-FFF2-40B4-BE49-F238E27FC236}">
                <a16:creationId xmlns:a16="http://schemas.microsoft.com/office/drawing/2014/main" id="{85656922-6318-1ADA-F3F6-DA568A45AA9D}"/>
              </a:ext>
            </a:extLst>
          </p:cNvPr>
          <p:cNvSpPr txBox="1"/>
          <p:nvPr/>
        </p:nvSpPr>
        <p:spPr>
          <a:xfrm>
            <a:off x="2072959" y="2139196"/>
            <a:ext cx="1041400" cy="510540"/>
          </a:xfrm>
          <a:prstGeom prst="rect">
            <a:avLst/>
          </a:prstGeom>
        </p:spPr>
        <p:txBody>
          <a:bodyPr vert="horz" wrap="square" lIns="0" tIns="22860" rIns="0" bIns="0" rtlCol="0">
            <a:spAutoFit/>
          </a:bodyPr>
          <a:lstStyle/>
          <a:p>
            <a:pPr marL="66675" marR="5080" indent="-54610">
              <a:lnSpc>
                <a:spcPts val="1900"/>
              </a:lnSpc>
              <a:spcBef>
                <a:spcPts val="180"/>
              </a:spcBef>
            </a:pPr>
            <a:r>
              <a:rPr sz="1600" dirty="0">
                <a:latin typeface="Arial Narrow"/>
                <a:cs typeface="Arial Narrow"/>
              </a:rPr>
              <a:t>United</a:t>
            </a:r>
            <a:r>
              <a:rPr sz="1600" spc="150" dirty="0">
                <a:latin typeface="Arial Narrow"/>
                <a:cs typeface="Arial Narrow"/>
              </a:rPr>
              <a:t> </a:t>
            </a:r>
            <a:r>
              <a:rPr sz="1600" spc="-20" dirty="0">
                <a:latin typeface="Arial Narrow"/>
                <a:cs typeface="Arial Narrow"/>
              </a:rPr>
              <a:t>States </a:t>
            </a:r>
            <a:r>
              <a:rPr sz="1600" spc="-75" dirty="0">
                <a:latin typeface="Arial Narrow"/>
                <a:cs typeface="Arial Narrow"/>
              </a:rPr>
              <a:t>139–261</a:t>
            </a:r>
            <a:r>
              <a:rPr sz="1600" spc="3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93" name="object 27">
            <a:extLst>
              <a:ext uri="{FF2B5EF4-FFF2-40B4-BE49-F238E27FC236}">
                <a16:creationId xmlns:a16="http://schemas.microsoft.com/office/drawing/2014/main" id="{74817514-4D42-B219-0540-94646EDEC9D0}"/>
              </a:ext>
            </a:extLst>
          </p:cNvPr>
          <p:cNvGrpSpPr/>
          <p:nvPr/>
        </p:nvGrpSpPr>
        <p:grpSpPr>
          <a:xfrm>
            <a:off x="8695324" y="1612146"/>
            <a:ext cx="1384300" cy="584200"/>
            <a:chOff x="9226550" y="3333750"/>
            <a:chExt cx="1384300" cy="584200"/>
          </a:xfrm>
        </p:grpSpPr>
        <p:sp>
          <p:nvSpPr>
            <p:cNvPr id="94" name="object 28">
              <a:extLst>
                <a:ext uri="{FF2B5EF4-FFF2-40B4-BE49-F238E27FC236}">
                  <a16:creationId xmlns:a16="http://schemas.microsoft.com/office/drawing/2014/main" id="{6BC59283-3EC2-31D8-4ED0-F4D612EB8A72}"/>
                </a:ext>
              </a:extLst>
            </p:cNvPr>
            <p:cNvSpPr/>
            <p:nvPr/>
          </p:nvSpPr>
          <p:spPr>
            <a:xfrm>
              <a:off x="9232900" y="33401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95" name="object 29">
              <a:extLst>
                <a:ext uri="{FF2B5EF4-FFF2-40B4-BE49-F238E27FC236}">
                  <a16:creationId xmlns:a16="http://schemas.microsoft.com/office/drawing/2014/main" id="{1A9ED1F6-88B0-8775-4C18-D6963D08A609}"/>
                </a:ext>
              </a:extLst>
            </p:cNvPr>
            <p:cNvSpPr/>
            <p:nvPr/>
          </p:nvSpPr>
          <p:spPr>
            <a:xfrm>
              <a:off x="9232900" y="33401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96" name="object 30">
            <a:extLst>
              <a:ext uri="{FF2B5EF4-FFF2-40B4-BE49-F238E27FC236}">
                <a16:creationId xmlns:a16="http://schemas.microsoft.com/office/drawing/2014/main" id="{EBF8AFA5-1421-5164-679B-136DB95ED99E}"/>
              </a:ext>
            </a:extLst>
          </p:cNvPr>
          <p:cNvSpPr txBox="1"/>
          <p:nvPr/>
        </p:nvSpPr>
        <p:spPr>
          <a:xfrm>
            <a:off x="8947088" y="1643896"/>
            <a:ext cx="893444" cy="510540"/>
          </a:xfrm>
          <a:prstGeom prst="rect">
            <a:avLst/>
          </a:prstGeom>
        </p:spPr>
        <p:txBody>
          <a:bodyPr vert="horz" wrap="square" lIns="0" tIns="22860" rIns="0" bIns="0" rtlCol="0">
            <a:spAutoFit/>
          </a:bodyPr>
          <a:lstStyle/>
          <a:p>
            <a:pPr marL="12700" marR="5080" indent="217804">
              <a:lnSpc>
                <a:spcPts val="1900"/>
              </a:lnSpc>
              <a:spcBef>
                <a:spcPts val="180"/>
              </a:spcBef>
            </a:pPr>
            <a:r>
              <a:rPr sz="1600" spc="-10" dirty="0">
                <a:latin typeface="Arial Narrow"/>
                <a:cs typeface="Arial Narrow"/>
              </a:rPr>
              <a:t>China </a:t>
            </a:r>
            <a:r>
              <a:rPr sz="1600" dirty="0">
                <a:latin typeface="Arial Narrow"/>
                <a:cs typeface="Arial Narrow"/>
              </a:rPr>
              <a:t>93–482</a:t>
            </a:r>
            <a:r>
              <a:rPr sz="1600" spc="-55" dirty="0">
                <a:latin typeface="Arial Narrow"/>
                <a:cs typeface="Arial Narrow"/>
              </a:rPr>
              <a:t> </a:t>
            </a:r>
            <a:r>
              <a:rPr sz="1600" spc="-85" dirty="0">
                <a:latin typeface="Arial Narrow"/>
                <a:cs typeface="Arial Narrow"/>
              </a:rPr>
              <a:t>GW</a:t>
            </a:r>
            <a:endParaRPr sz="1600">
              <a:latin typeface="Arial Narrow"/>
              <a:cs typeface="Arial Narrow"/>
            </a:endParaRPr>
          </a:p>
        </p:txBody>
      </p:sp>
      <p:grpSp>
        <p:nvGrpSpPr>
          <p:cNvPr id="97" name="object 31">
            <a:extLst>
              <a:ext uri="{FF2B5EF4-FFF2-40B4-BE49-F238E27FC236}">
                <a16:creationId xmlns:a16="http://schemas.microsoft.com/office/drawing/2014/main" id="{0F3251B1-6553-6938-2DA4-0589C41D6F78}"/>
              </a:ext>
            </a:extLst>
          </p:cNvPr>
          <p:cNvGrpSpPr/>
          <p:nvPr/>
        </p:nvGrpSpPr>
        <p:grpSpPr>
          <a:xfrm>
            <a:off x="7539624" y="494546"/>
            <a:ext cx="1790700" cy="1238250"/>
            <a:chOff x="8070850" y="2216150"/>
            <a:chExt cx="1790700" cy="1238250"/>
          </a:xfrm>
        </p:grpSpPr>
        <p:pic>
          <p:nvPicPr>
            <p:cNvPr id="98" name="object 32">
              <a:extLst>
                <a:ext uri="{FF2B5EF4-FFF2-40B4-BE49-F238E27FC236}">
                  <a16:creationId xmlns:a16="http://schemas.microsoft.com/office/drawing/2014/main" id="{B07DFFBF-D2C2-AF40-866E-A233477835CB}"/>
                </a:ext>
              </a:extLst>
            </p:cNvPr>
            <p:cNvPicPr/>
            <p:nvPr/>
          </p:nvPicPr>
          <p:blipFill>
            <a:blip r:embed="rId6" cstate="print"/>
            <a:stretch>
              <a:fillRect/>
            </a:stretch>
          </p:blipFill>
          <p:spPr>
            <a:xfrm>
              <a:off x="8585200" y="2578100"/>
              <a:ext cx="876300" cy="876300"/>
            </a:xfrm>
            <a:prstGeom prst="rect">
              <a:avLst/>
            </a:prstGeom>
          </p:spPr>
        </p:pic>
        <p:sp>
          <p:nvSpPr>
            <p:cNvPr id="99" name="object 33">
              <a:extLst>
                <a:ext uri="{FF2B5EF4-FFF2-40B4-BE49-F238E27FC236}">
                  <a16:creationId xmlns:a16="http://schemas.microsoft.com/office/drawing/2014/main" id="{D1C088ED-3D42-1459-A3DC-8E6F6A749B09}"/>
                </a:ext>
              </a:extLst>
            </p:cNvPr>
            <p:cNvSpPr/>
            <p:nvPr/>
          </p:nvSpPr>
          <p:spPr>
            <a:xfrm>
              <a:off x="8700465" y="2693365"/>
              <a:ext cx="531495" cy="531495"/>
            </a:xfrm>
            <a:custGeom>
              <a:avLst/>
              <a:gdLst/>
              <a:ahLst/>
              <a:cxnLst/>
              <a:rect l="l" t="t" r="r" b="b"/>
              <a:pathLst>
                <a:path w="531495" h="531494">
                  <a:moveTo>
                    <a:pt x="288464" y="0"/>
                  </a:moveTo>
                  <a:lnTo>
                    <a:pt x="243005" y="0"/>
                  </a:lnTo>
                  <a:lnTo>
                    <a:pt x="198079" y="7715"/>
                  </a:lnTo>
                  <a:lnTo>
                    <a:pt x="154751" y="23145"/>
                  </a:lnTo>
                  <a:lnTo>
                    <a:pt x="114086" y="46290"/>
                  </a:lnTo>
                  <a:lnTo>
                    <a:pt x="77150" y="77150"/>
                  </a:lnTo>
                  <a:lnTo>
                    <a:pt x="46290" y="114086"/>
                  </a:lnTo>
                  <a:lnTo>
                    <a:pt x="23145" y="154751"/>
                  </a:lnTo>
                  <a:lnTo>
                    <a:pt x="7715" y="198079"/>
                  </a:lnTo>
                  <a:lnTo>
                    <a:pt x="0" y="243005"/>
                  </a:lnTo>
                  <a:lnTo>
                    <a:pt x="0" y="288463"/>
                  </a:lnTo>
                  <a:lnTo>
                    <a:pt x="7715" y="333389"/>
                  </a:lnTo>
                  <a:lnTo>
                    <a:pt x="23145" y="376717"/>
                  </a:lnTo>
                  <a:lnTo>
                    <a:pt x="46290" y="417383"/>
                  </a:lnTo>
                  <a:lnTo>
                    <a:pt x="77150" y="454319"/>
                  </a:lnTo>
                  <a:lnTo>
                    <a:pt x="114086" y="485180"/>
                  </a:lnTo>
                  <a:lnTo>
                    <a:pt x="154751" y="508325"/>
                  </a:lnTo>
                  <a:lnTo>
                    <a:pt x="198079" y="523755"/>
                  </a:lnTo>
                  <a:lnTo>
                    <a:pt x="243005" y="531470"/>
                  </a:lnTo>
                  <a:lnTo>
                    <a:pt x="288464" y="531470"/>
                  </a:lnTo>
                  <a:lnTo>
                    <a:pt x="333390" y="523755"/>
                  </a:lnTo>
                  <a:lnTo>
                    <a:pt x="376718" y="508325"/>
                  </a:lnTo>
                  <a:lnTo>
                    <a:pt x="417383" y="485180"/>
                  </a:lnTo>
                  <a:lnTo>
                    <a:pt x="454319" y="454319"/>
                  </a:lnTo>
                  <a:lnTo>
                    <a:pt x="485179" y="417383"/>
                  </a:lnTo>
                  <a:lnTo>
                    <a:pt x="508324" y="376717"/>
                  </a:lnTo>
                  <a:lnTo>
                    <a:pt x="523754" y="333389"/>
                  </a:lnTo>
                  <a:lnTo>
                    <a:pt x="531469" y="288463"/>
                  </a:lnTo>
                  <a:lnTo>
                    <a:pt x="531469" y="243005"/>
                  </a:lnTo>
                  <a:lnTo>
                    <a:pt x="523754" y="198079"/>
                  </a:lnTo>
                  <a:lnTo>
                    <a:pt x="508324" y="154751"/>
                  </a:lnTo>
                  <a:lnTo>
                    <a:pt x="485179" y="114086"/>
                  </a:lnTo>
                  <a:lnTo>
                    <a:pt x="454319" y="77150"/>
                  </a:lnTo>
                  <a:lnTo>
                    <a:pt x="417383" y="46290"/>
                  </a:lnTo>
                  <a:lnTo>
                    <a:pt x="376718" y="23145"/>
                  </a:lnTo>
                  <a:lnTo>
                    <a:pt x="333390" y="7715"/>
                  </a:lnTo>
                  <a:lnTo>
                    <a:pt x="288464" y="0"/>
                  </a:lnTo>
                  <a:close/>
                </a:path>
              </a:pathLst>
            </a:custGeom>
            <a:solidFill>
              <a:srgbClr val="B6DA77"/>
            </a:solidFill>
          </p:spPr>
          <p:txBody>
            <a:bodyPr wrap="square" lIns="0" tIns="0" rIns="0" bIns="0" rtlCol="0"/>
            <a:lstStyle/>
            <a:p>
              <a:endParaRPr/>
            </a:p>
          </p:txBody>
        </p:sp>
        <p:sp>
          <p:nvSpPr>
            <p:cNvPr id="100" name="object 34">
              <a:extLst>
                <a:ext uri="{FF2B5EF4-FFF2-40B4-BE49-F238E27FC236}">
                  <a16:creationId xmlns:a16="http://schemas.microsoft.com/office/drawing/2014/main" id="{E8F1DB36-99C9-67E5-29A5-12B997E2A46D}"/>
                </a:ext>
              </a:extLst>
            </p:cNvPr>
            <p:cNvSpPr/>
            <p:nvPr/>
          </p:nvSpPr>
          <p:spPr>
            <a:xfrm>
              <a:off x="8700465" y="2693365"/>
              <a:ext cx="531495" cy="531495"/>
            </a:xfrm>
            <a:custGeom>
              <a:avLst/>
              <a:gdLst/>
              <a:ahLst/>
              <a:cxnLst/>
              <a:rect l="l" t="t" r="r" b="b"/>
              <a:pathLst>
                <a:path w="531495" h="531494">
                  <a:moveTo>
                    <a:pt x="454319" y="77150"/>
                  </a:moveTo>
                  <a:lnTo>
                    <a:pt x="485179" y="114086"/>
                  </a:lnTo>
                  <a:lnTo>
                    <a:pt x="508324" y="154751"/>
                  </a:lnTo>
                  <a:lnTo>
                    <a:pt x="523754" y="198079"/>
                  </a:lnTo>
                  <a:lnTo>
                    <a:pt x="531469" y="243005"/>
                  </a:lnTo>
                  <a:lnTo>
                    <a:pt x="531469" y="288463"/>
                  </a:lnTo>
                  <a:lnTo>
                    <a:pt x="523754" y="333389"/>
                  </a:lnTo>
                  <a:lnTo>
                    <a:pt x="508324" y="376717"/>
                  </a:lnTo>
                  <a:lnTo>
                    <a:pt x="485179" y="417383"/>
                  </a:lnTo>
                  <a:lnTo>
                    <a:pt x="454319" y="454319"/>
                  </a:lnTo>
                  <a:lnTo>
                    <a:pt x="417383" y="485180"/>
                  </a:lnTo>
                  <a:lnTo>
                    <a:pt x="376718" y="508325"/>
                  </a:lnTo>
                  <a:lnTo>
                    <a:pt x="333390" y="523755"/>
                  </a:lnTo>
                  <a:lnTo>
                    <a:pt x="288464" y="531470"/>
                  </a:lnTo>
                  <a:lnTo>
                    <a:pt x="243005" y="531470"/>
                  </a:lnTo>
                  <a:lnTo>
                    <a:pt x="198079" y="523755"/>
                  </a:lnTo>
                  <a:lnTo>
                    <a:pt x="154751" y="508325"/>
                  </a:lnTo>
                  <a:lnTo>
                    <a:pt x="114086" y="485180"/>
                  </a:lnTo>
                  <a:lnTo>
                    <a:pt x="77150" y="454319"/>
                  </a:lnTo>
                  <a:lnTo>
                    <a:pt x="46290" y="417383"/>
                  </a:lnTo>
                  <a:lnTo>
                    <a:pt x="23145" y="376717"/>
                  </a:lnTo>
                  <a:lnTo>
                    <a:pt x="7715" y="333389"/>
                  </a:lnTo>
                  <a:lnTo>
                    <a:pt x="0" y="288463"/>
                  </a:lnTo>
                  <a:lnTo>
                    <a:pt x="0" y="243005"/>
                  </a:lnTo>
                  <a:lnTo>
                    <a:pt x="7715" y="198079"/>
                  </a:lnTo>
                  <a:lnTo>
                    <a:pt x="23145" y="154751"/>
                  </a:lnTo>
                  <a:lnTo>
                    <a:pt x="46290" y="114086"/>
                  </a:lnTo>
                  <a:lnTo>
                    <a:pt x="77150" y="77150"/>
                  </a:lnTo>
                  <a:lnTo>
                    <a:pt x="114086" y="46290"/>
                  </a:lnTo>
                  <a:lnTo>
                    <a:pt x="154751" y="23145"/>
                  </a:lnTo>
                  <a:lnTo>
                    <a:pt x="198079" y="7715"/>
                  </a:lnTo>
                  <a:lnTo>
                    <a:pt x="243005" y="0"/>
                  </a:lnTo>
                  <a:lnTo>
                    <a:pt x="288464" y="0"/>
                  </a:lnTo>
                  <a:lnTo>
                    <a:pt x="333390" y="7715"/>
                  </a:lnTo>
                  <a:lnTo>
                    <a:pt x="376718" y="23145"/>
                  </a:lnTo>
                  <a:lnTo>
                    <a:pt x="417383" y="46290"/>
                  </a:lnTo>
                  <a:lnTo>
                    <a:pt x="454319" y="77150"/>
                  </a:lnTo>
                </a:path>
              </a:pathLst>
            </a:custGeom>
            <a:ln w="12700">
              <a:solidFill>
                <a:srgbClr val="FFFFFF"/>
              </a:solidFill>
            </a:ln>
          </p:spPr>
          <p:txBody>
            <a:bodyPr wrap="square" lIns="0" tIns="0" rIns="0" bIns="0" rtlCol="0"/>
            <a:lstStyle/>
            <a:p>
              <a:endParaRPr/>
            </a:p>
          </p:txBody>
        </p:sp>
        <p:sp>
          <p:nvSpPr>
            <p:cNvPr id="101" name="object 35">
              <a:extLst>
                <a:ext uri="{FF2B5EF4-FFF2-40B4-BE49-F238E27FC236}">
                  <a16:creationId xmlns:a16="http://schemas.microsoft.com/office/drawing/2014/main" id="{68414A5F-3366-FAB8-C711-1DE73DC53085}"/>
                </a:ext>
              </a:extLst>
            </p:cNvPr>
            <p:cNvSpPr/>
            <p:nvPr/>
          </p:nvSpPr>
          <p:spPr>
            <a:xfrm>
              <a:off x="8788400" y="2781300"/>
              <a:ext cx="355600" cy="355600"/>
            </a:xfrm>
            <a:custGeom>
              <a:avLst/>
              <a:gdLst/>
              <a:ahLst/>
              <a:cxnLst/>
              <a:rect l="l" t="t" r="r" b="b"/>
              <a:pathLst>
                <a:path w="355600" h="355600">
                  <a:moveTo>
                    <a:pt x="177799" y="0"/>
                  </a:moveTo>
                  <a:lnTo>
                    <a:pt x="132696" y="5786"/>
                  </a:lnTo>
                  <a:lnTo>
                    <a:pt x="89989" y="23144"/>
                  </a:lnTo>
                  <a:lnTo>
                    <a:pt x="52076" y="52076"/>
                  </a:lnTo>
                  <a:lnTo>
                    <a:pt x="23144" y="89989"/>
                  </a:lnTo>
                  <a:lnTo>
                    <a:pt x="5786" y="132696"/>
                  </a:lnTo>
                  <a:lnTo>
                    <a:pt x="0" y="177799"/>
                  </a:lnTo>
                  <a:lnTo>
                    <a:pt x="5786" y="222903"/>
                  </a:lnTo>
                  <a:lnTo>
                    <a:pt x="23144" y="265609"/>
                  </a:lnTo>
                  <a:lnTo>
                    <a:pt x="52076" y="303523"/>
                  </a:lnTo>
                  <a:lnTo>
                    <a:pt x="89989" y="332454"/>
                  </a:lnTo>
                  <a:lnTo>
                    <a:pt x="132696" y="349813"/>
                  </a:lnTo>
                  <a:lnTo>
                    <a:pt x="177799" y="355599"/>
                  </a:lnTo>
                  <a:lnTo>
                    <a:pt x="222903" y="349813"/>
                  </a:lnTo>
                  <a:lnTo>
                    <a:pt x="265609" y="332454"/>
                  </a:lnTo>
                  <a:lnTo>
                    <a:pt x="303523" y="303523"/>
                  </a:lnTo>
                  <a:lnTo>
                    <a:pt x="332454" y="265609"/>
                  </a:lnTo>
                  <a:lnTo>
                    <a:pt x="349813" y="222903"/>
                  </a:lnTo>
                  <a:lnTo>
                    <a:pt x="355599" y="177799"/>
                  </a:lnTo>
                  <a:lnTo>
                    <a:pt x="349813" y="132696"/>
                  </a:lnTo>
                  <a:lnTo>
                    <a:pt x="332454" y="89989"/>
                  </a:lnTo>
                  <a:lnTo>
                    <a:pt x="303523" y="52076"/>
                  </a:lnTo>
                  <a:lnTo>
                    <a:pt x="265609" y="23144"/>
                  </a:lnTo>
                  <a:lnTo>
                    <a:pt x="222903" y="5786"/>
                  </a:lnTo>
                  <a:lnTo>
                    <a:pt x="177799" y="0"/>
                  </a:lnTo>
                  <a:close/>
                </a:path>
              </a:pathLst>
            </a:custGeom>
            <a:solidFill>
              <a:srgbClr val="84C300"/>
            </a:solidFill>
          </p:spPr>
          <p:txBody>
            <a:bodyPr wrap="square" lIns="0" tIns="0" rIns="0" bIns="0" rtlCol="0"/>
            <a:lstStyle/>
            <a:p>
              <a:endParaRPr/>
            </a:p>
          </p:txBody>
        </p:sp>
        <p:sp>
          <p:nvSpPr>
            <p:cNvPr id="102" name="object 36">
              <a:extLst>
                <a:ext uri="{FF2B5EF4-FFF2-40B4-BE49-F238E27FC236}">
                  <a16:creationId xmlns:a16="http://schemas.microsoft.com/office/drawing/2014/main" id="{FD6C0873-8BA5-7223-13E2-32B2AE159DC5}"/>
                </a:ext>
              </a:extLst>
            </p:cNvPr>
            <p:cNvSpPr/>
            <p:nvPr/>
          </p:nvSpPr>
          <p:spPr>
            <a:xfrm>
              <a:off x="8788400" y="2781300"/>
              <a:ext cx="355600" cy="355600"/>
            </a:xfrm>
            <a:custGeom>
              <a:avLst/>
              <a:gdLst/>
              <a:ahLst/>
              <a:cxnLst/>
              <a:rect l="l" t="t" r="r" b="b"/>
              <a:pathLst>
                <a:path w="355600" h="355600">
                  <a:moveTo>
                    <a:pt x="303523" y="52076"/>
                  </a:moveTo>
                  <a:lnTo>
                    <a:pt x="332454" y="89989"/>
                  </a:lnTo>
                  <a:lnTo>
                    <a:pt x="349813" y="132696"/>
                  </a:lnTo>
                  <a:lnTo>
                    <a:pt x="355599" y="177799"/>
                  </a:lnTo>
                  <a:lnTo>
                    <a:pt x="349813" y="222903"/>
                  </a:lnTo>
                  <a:lnTo>
                    <a:pt x="332454" y="265609"/>
                  </a:lnTo>
                  <a:lnTo>
                    <a:pt x="303523" y="303523"/>
                  </a:lnTo>
                  <a:lnTo>
                    <a:pt x="265609" y="332454"/>
                  </a:lnTo>
                  <a:lnTo>
                    <a:pt x="222903" y="349813"/>
                  </a:lnTo>
                  <a:lnTo>
                    <a:pt x="177799" y="355599"/>
                  </a:lnTo>
                  <a:lnTo>
                    <a:pt x="132696" y="349813"/>
                  </a:lnTo>
                  <a:lnTo>
                    <a:pt x="89989" y="332454"/>
                  </a:lnTo>
                  <a:lnTo>
                    <a:pt x="52076" y="303523"/>
                  </a:lnTo>
                  <a:lnTo>
                    <a:pt x="23144" y="265609"/>
                  </a:lnTo>
                  <a:lnTo>
                    <a:pt x="5786" y="222903"/>
                  </a:lnTo>
                  <a:lnTo>
                    <a:pt x="0" y="177799"/>
                  </a:lnTo>
                  <a:lnTo>
                    <a:pt x="5786" y="132696"/>
                  </a:lnTo>
                  <a:lnTo>
                    <a:pt x="23144" y="89989"/>
                  </a:lnTo>
                  <a:lnTo>
                    <a:pt x="52076" y="52076"/>
                  </a:lnTo>
                  <a:lnTo>
                    <a:pt x="89989" y="23144"/>
                  </a:lnTo>
                  <a:lnTo>
                    <a:pt x="132696" y="5786"/>
                  </a:lnTo>
                  <a:lnTo>
                    <a:pt x="177799" y="0"/>
                  </a:lnTo>
                  <a:lnTo>
                    <a:pt x="222903" y="5786"/>
                  </a:lnTo>
                  <a:lnTo>
                    <a:pt x="265609" y="23144"/>
                  </a:lnTo>
                  <a:lnTo>
                    <a:pt x="303523" y="52076"/>
                  </a:lnTo>
                </a:path>
              </a:pathLst>
            </a:custGeom>
            <a:ln w="12700">
              <a:solidFill>
                <a:srgbClr val="FFFFFF"/>
              </a:solidFill>
            </a:ln>
          </p:spPr>
          <p:txBody>
            <a:bodyPr wrap="square" lIns="0" tIns="0" rIns="0" bIns="0" rtlCol="0"/>
            <a:lstStyle/>
            <a:p>
              <a:endParaRPr/>
            </a:p>
          </p:txBody>
        </p:sp>
        <p:sp>
          <p:nvSpPr>
            <p:cNvPr id="103" name="object 37">
              <a:extLst>
                <a:ext uri="{FF2B5EF4-FFF2-40B4-BE49-F238E27FC236}">
                  <a16:creationId xmlns:a16="http://schemas.microsoft.com/office/drawing/2014/main" id="{F3164137-4FE8-F358-E0A2-E29427436EF4}"/>
                </a:ext>
              </a:extLst>
            </p:cNvPr>
            <p:cNvSpPr/>
            <p:nvPr/>
          </p:nvSpPr>
          <p:spPr>
            <a:xfrm>
              <a:off x="8077200" y="2222500"/>
              <a:ext cx="1778000" cy="571500"/>
            </a:xfrm>
            <a:custGeom>
              <a:avLst/>
              <a:gdLst/>
              <a:ahLst/>
              <a:cxnLst/>
              <a:rect l="l" t="t" r="r" b="b"/>
              <a:pathLst>
                <a:path w="1778000" h="571500">
                  <a:moveTo>
                    <a:pt x="17367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736725" y="571500"/>
                  </a:lnTo>
                  <a:lnTo>
                    <a:pt x="1752790" y="568256"/>
                  </a:lnTo>
                  <a:lnTo>
                    <a:pt x="1765910" y="559410"/>
                  </a:lnTo>
                  <a:lnTo>
                    <a:pt x="1774756" y="546290"/>
                  </a:lnTo>
                  <a:lnTo>
                    <a:pt x="1778000" y="530225"/>
                  </a:lnTo>
                  <a:lnTo>
                    <a:pt x="1778000" y="41275"/>
                  </a:lnTo>
                  <a:lnTo>
                    <a:pt x="1774756" y="25209"/>
                  </a:lnTo>
                  <a:lnTo>
                    <a:pt x="1765910" y="12089"/>
                  </a:lnTo>
                  <a:lnTo>
                    <a:pt x="1752790" y="3243"/>
                  </a:lnTo>
                  <a:lnTo>
                    <a:pt x="1736725" y="0"/>
                  </a:lnTo>
                  <a:close/>
                </a:path>
              </a:pathLst>
            </a:custGeom>
            <a:solidFill>
              <a:srgbClr val="FFFFFF"/>
            </a:solidFill>
          </p:spPr>
          <p:txBody>
            <a:bodyPr wrap="square" lIns="0" tIns="0" rIns="0" bIns="0" rtlCol="0"/>
            <a:lstStyle/>
            <a:p>
              <a:endParaRPr/>
            </a:p>
          </p:txBody>
        </p:sp>
        <p:sp>
          <p:nvSpPr>
            <p:cNvPr id="104" name="object 38">
              <a:extLst>
                <a:ext uri="{FF2B5EF4-FFF2-40B4-BE49-F238E27FC236}">
                  <a16:creationId xmlns:a16="http://schemas.microsoft.com/office/drawing/2014/main" id="{DF42FD0E-A3AE-9749-BF56-C634A368F66A}"/>
                </a:ext>
              </a:extLst>
            </p:cNvPr>
            <p:cNvSpPr/>
            <p:nvPr/>
          </p:nvSpPr>
          <p:spPr>
            <a:xfrm>
              <a:off x="8077200" y="2222500"/>
              <a:ext cx="1778000" cy="571500"/>
            </a:xfrm>
            <a:custGeom>
              <a:avLst/>
              <a:gdLst/>
              <a:ahLst/>
              <a:cxnLst/>
              <a:rect l="l" t="t" r="r" b="b"/>
              <a:pathLst>
                <a:path w="1778000" h="571500">
                  <a:moveTo>
                    <a:pt x="0" y="530225"/>
                  </a:moveTo>
                  <a:lnTo>
                    <a:pt x="0" y="41275"/>
                  </a:lnTo>
                  <a:lnTo>
                    <a:pt x="3243" y="25209"/>
                  </a:lnTo>
                  <a:lnTo>
                    <a:pt x="12089" y="12089"/>
                  </a:lnTo>
                  <a:lnTo>
                    <a:pt x="25209" y="3243"/>
                  </a:lnTo>
                  <a:lnTo>
                    <a:pt x="41275" y="0"/>
                  </a:lnTo>
                  <a:lnTo>
                    <a:pt x="1736725" y="0"/>
                  </a:lnTo>
                  <a:lnTo>
                    <a:pt x="1752790" y="3243"/>
                  </a:lnTo>
                  <a:lnTo>
                    <a:pt x="1765910" y="12089"/>
                  </a:lnTo>
                  <a:lnTo>
                    <a:pt x="1774756" y="25209"/>
                  </a:lnTo>
                  <a:lnTo>
                    <a:pt x="1778000" y="41275"/>
                  </a:lnTo>
                  <a:lnTo>
                    <a:pt x="1778000" y="530225"/>
                  </a:lnTo>
                  <a:lnTo>
                    <a:pt x="1774756" y="546290"/>
                  </a:lnTo>
                  <a:lnTo>
                    <a:pt x="1765910" y="559410"/>
                  </a:lnTo>
                  <a:lnTo>
                    <a:pt x="1752790" y="568256"/>
                  </a:lnTo>
                  <a:lnTo>
                    <a:pt x="17367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05" name="object 39">
            <a:extLst>
              <a:ext uri="{FF2B5EF4-FFF2-40B4-BE49-F238E27FC236}">
                <a16:creationId xmlns:a16="http://schemas.microsoft.com/office/drawing/2014/main" id="{82186924-C196-BBC3-569D-599A719A18A7}"/>
              </a:ext>
            </a:extLst>
          </p:cNvPr>
          <p:cNvSpPr txBox="1"/>
          <p:nvPr/>
        </p:nvSpPr>
        <p:spPr>
          <a:xfrm>
            <a:off x="7558368" y="526296"/>
            <a:ext cx="1753235" cy="510540"/>
          </a:xfrm>
          <a:prstGeom prst="rect">
            <a:avLst/>
          </a:prstGeom>
        </p:spPr>
        <p:txBody>
          <a:bodyPr vert="horz" wrap="square" lIns="0" tIns="22860" rIns="0" bIns="0" rtlCol="0">
            <a:spAutoFit/>
          </a:bodyPr>
          <a:lstStyle/>
          <a:p>
            <a:pPr marL="429895" marR="118745" indent="-368300">
              <a:lnSpc>
                <a:spcPts val="1900"/>
              </a:lnSpc>
              <a:spcBef>
                <a:spcPts val="180"/>
              </a:spcBef>
            </a:pPr>
            <a:r>
              <a:rPr sz="1600" dirty="0">
                <a:latin typeface="Arial Narrow"/>
                <a:cs typeface="Arial Narrow"/>
              </a:rPr>
              <a:t>Former</a:t>
            </a:r>
            <a:r>
              <a:rPr sz="1600" spc="15" dirty="0">
                <a:latin typeface="Arial Narrow"/>
                <a:cs typeface="Arial Narrow"/>
              </a:rPr>
              <a:t> </a:t>
            </a:r>
            <a:r>
              <a:rPr sz="1600" dirty="0">
                <a:latin typeface="Arial Narrow"/>
                <a:cs typeface="Arial Narrow"/>
              </a:rPr>
              <a:t>Soviet</a:t>
            </a:r>
            <a:r>
              <a:rPr sz="1600" spc="50" dirty="0">
                <a:latin typeface="Arial Narrow"/>
                <a:cs typeface="Arial Narrow"/>
              </a:rPr>
              <a:t> </a:t>
            </a:r>
            <a:r>
              <a:rPr sz="1600" spc="-20" dirty="0">
                <a:latin typeface="Arial Narrow"/>
                <a:cs typeface="Arial Narrow"/>
              </a:rPr>
              <a:t>Union </a:t>
            </a:r>
            <a:r>
              <a:rPr sz="1600" spc="-60" dirty="0">
                <a:latin typeface="Arial Narrow"/>
                <a:cs typeface="Arial Narrow"/>
              </a:rPr>
              <a:t>62–137</a:t>
            </a:r>
            <a:r>
              <a:rPr sz="160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06" name="object 40">
            <a:extLst>
              <a:ext uri="{FF2B5EF4-FFF2-40B4-BE49-F238E27FC236}">
                <a16:creationId xmlns:a16="http://schemas.microsoft.com/office/drawing/2014/main" id="{203DACD7-DFC6-7919-CA7C-38C596D15612}"/>
              </a:ext>
            </a:extLst>
          </p:cNvPr>
          <p:cNvGrpSpPr/>
          <p:nvPr/>
        </p:nvGrpSpPr>
        <p:grpSpPr>
          <a:xfrm>
            <a:off x="5901324" y="3186946"/>
            <a:ext cx="965200" cy="1187450"/>
            <a:chOff x="6432550" y="4908550"/>
            <a:chExt cx="965200" cy="1187450"/>
          </a:xfrm>
        </p:grpSpPr>
        <p:pic>
          <p:nvPicPr>
            <p:cNvPr id="107" name="object 41">
              <a:extLst>
                <a:ext uri="{FF2B5EF4-FFF2-40B4-BE49-F238E27FC236}">
                  <a16:creationId xmlns:a16="http://schemas.microsoft.com/office/drawing/2014/main" id="{4498961F-2FDA-F9E5-A184-8D3D3CDA0BED}"/>
                </a:ext>
              </a:extLst>
            </p:cNvPr>
            <p:cNvPicPr/>
            <p:nvPr/>
          </p:nvPicPr>
          <p:blipFill>
            <a:blip r:embed="rId7" cstate="print"/>
            <a:stretch>
              <a:fillRect/>
            </a:stretch>
          </p:blipFill>
          <p:spPr>
            <a:xfrm>
              <a:off x="6591300" y="5321300"/>
              <a:ext cx="774700" cy="774700"/>
            </a:xfrm>
            <a:prstGeom prst="rect">
              <a:avLst/>
            </a:prstGeom>
          </p:spPr>
        </p:pic>
        <p:sp>
          <p:nvSpPr>
            <p:cNvPr id="108" name="object 42">
              <a:extLst>
                <a:ext uri="{FF2B5EF4-FFF2-40B4-BE49-F238E27FC236}">
                  <a16:creationId xmlns:a16="http://schemas.microsoft.com/office/drawing/2014/main" id="{404B7853-9002-8D09-1D80-C3E2A293435C}"/>
                </a:ext>
              </a:extLst>
            </p:cNvPr>
            <p:cNvSpPr/>
            <p:nvPr/>
          </p:nvSpPr>
          <p:spPr>
            <a:xfrm>
              <a:off x="6706890" y="5436890"/>
              <a:ext cx="429259" cy="429259"/>
            </a:xfrm>
            <a:custGeom>
              <a:avLst/>
              <a:gdLst/>
              <a:ahLst/>
              <a:cxnLst/>
              <a:rect l="l" t="t" r="r" b="b"/>
              <a:pathLst>
                <a:path w="429259" h="429260">
                  <a:moveTo>
                    <a:pt x="238251" y="0"/>
                  </a:moveTo>
                  <a:lnTo>
                    <a:pt x="190967" y="0"/>
                  </a:lnTo>
                  <a:lnTo>
                    <a:pt x="144599" y="10324"/>
                  </a:lnTo>
                  <a:lnTo>
                    <a:pt x="100981" y="30972"/>
                  </a:lnTo>
                  <a:lnTo>
                    <a:pt x="61945" y="61945"/>
                  </a:lnTo>
                  <a:lnTo>
                    <a:pt x="30972" y="100981"/>
                  </a:lnTo>
                  <a:lnTo>
                    <a:pt x="10324" y="144599"/>
                  </a:lnTo>
                  <a:lnTo>
                    <a:pt x="0" y="190967"/>
                  </a:lnTo>
                  <a:lnTo>
                    <a:pt x="0" y="238251"/>
                  </a:lnTo>
                  <a:lnTo>
                    <a:pt x="10324" y="284618"/>
                  </a:lnTo>
                  <a:lnTo>
                    <a:pt x="30972" y="328236"/>
                  </a:lnTo>
                  <a:lnTo>
                    <a:pt x="61945" y="367273"/>
                  </a:lnTo>
                  <a:lnTo>
                    <a:pt x="100981" y="398245"/>
                  </a:lnTo>
                  <a:lnTo>
                    <a:pt x="144599" y="418894"/>
                  </a:lnTo>
                  <a:lnTo>
                    <a:pt x="190967" y="429218"/>
                  </a:lnTo>
                  <a:lnTo>
                    <a:pt x="238251" y="429218"/>
                  </a:lnTo>
                  <a:lnTo>
                    <a:pt x="284618" y="418894"/>
                  </a:lnTo>
                  <a:lnTo>
                    <a:pt x="328236" y="398245"/>
                  </a:lnTo>
                  <a:lnTo>
                    <a:pt x="367273" y="367273"/>
                  </a:lnTo>
                  <a:lnTo>
                    <a:pt x="398245" y="328236"/>
                  </a:lnTo>
                  <a:lnTo>
                    <a:pt x="418894" y="284618"/>
                  </a:lnTo>
                  <a:lnTo>
                    <a:pt x="429218" y="238251"/>
                  </a:lnTo>
                  <a:lnTo>
                    <a:pt x="429218" y="190967"/>
                  </a:lnTo>
                  <a:lnTo>
                    <a:pt x="418894" y="144599"/>
                  </a:lnTo>
                  <a:lnTo>
                    <a:pt x="398245" y="100981"/>
                  </a:lnTo>
                  <a:lnTo>
                    <a:pt x="367273" y="61945"/>
                  </a:lnTo>
                  <a:lnTo>
                    <a:pt x="328236" y="30972"/>
                  </a:lnTo>
                  <a:lnTo>
                    <a:pt x="284618" y="10324"/>
                  </a:lnTo>
                  <a:lnTo>
                    <a:pt x="238251" y="0"/>
                  </a:lnTo>
                  <a:close/>
                </a:path>
              </a:pathLst>
            </a:custGeom>
            <a:solidFill>
              <a:srgbClr val="B6DA77"/>
            </a:solidFill>
          </p:spPr>
          <p:txBody>
            <a:bodyPr wrap="square" lIns="0" tIns="0" rIns="0" bIns="0" rtlCol="0"/>
            <a:lstStyle/>
            <a:p>
              <a:endParaRPr/>
            </a:p>
          </p:txBody>
        </p:sp>
        <p:sp>
          <p:nvSpPr>
            <p:cNvPr id="109" name="object 43">
              <a:extLst>
                <a:ext uri="{FF2B5EF4-FFF2-40B4-BE49-F238E27FC236}">
                  <a16:creationId xmlns:a16="http://schemas.microsoft.com/office/drawing/2014/main" id="{B664365D-13B8-EF88-7D60-571D2278D6AD}"/>
                </a:ext>
              </a:extLst>
            </p:cNvPr>
            <p:cNvSpPr/>
            <p:nvPr/>
          </p:nvSpPr>
          <p:spPr>
            <a:xfrm>
              <a:off x="6706890" y="5436890"/>
              <a:ext cx="429259" cy="429259"/>
            </a:xfrm>
            <a:custGeom>
              <a:avLst/>
              <a:gdLst/>
              <a:ahLst/>
              <a:cxnLst/>
              <a:rect l="l" t="t" r="r" b="b"/>
              <a:pathLst>
                <a:path w="429259" h="429260">
                  <a:moveTo>
                    <a:pt x="367273" y="61945"/>
                  </a:moveTo>
                  <a:lnTo>
                    <a:pt x="398245" y="100981"/>
                  </a:lnTo>
                  <a:lnTo>
                    <a:pt x="418894" y="144599"/>
                  </a:lnTo>
                  <a:lnTo>
                    <a:pt x="429218" y="190967"/>
                  </a:lnTo>
                  <a:lnTo>
                    <a:pt x="429218" y="238251"/>
                  </a:lnTo>
                  <a:lnTo>
                    <a:pt x="418894" y="284618"/>
                  </a:lnTo>
                  <a:lnTo>
                    <a:pt x="398245" y="328236"/>
                  </a:lnTo>
                  <a:lnTo>
                    <a:pt x="367273" y="367273"/>
                  </a:lnTo>
                  <a:lnTo>
                    <a:pt x="328236" y="398245"/>
                  </a:lnTo>
                  <a:lnTo>
                    <a:pt x="284618" y="418894"/>
                  </a:lnTo>
                  <a:lnTo>
                    <a:pt x="238251" y="429218"/>
                  </a:lnTo>
                  <a:lnTo>
                    <a:pt x="190967" y="429218"/>
                  </a:lnTo>
                  <a:lnTo>
                    <a:pt x="144599" y="418894"/>
                  </a:lnTo>
                  <a:lnTo>
                    <a:pt x="100981" y="398245"/>
                  </a:lnTo>
                  <a:lnTo>
                    <a:pt x="61945" y="367273"/>
                  </a:lnTo>
                  <a:lnTo>
                    <a:pt x="30972" y="328236"/>
                  </a:lnTo>
                  <a:lnTo>
                    <a:pt x="10324" y="284618"/>
                  </a:lnTo>
                  <a:lnTo>
                    <a:pt x="0" y="238251"/>
                  </a:lnTo>
                  <a:lnTo>
                    <a:pt x="0" y="190967"/>
                  </a:lnTo>
                  <a:lnTo>
                    <a:pt x="10324" y="144599"/>
                  </a:lnTo>
                  <a:lnTo>
                    <a:pt x="30972" y="100981"/>
                  </a:lnTo>
                  <a:lnTo>
                    <a:pt x="61945" y="61945"/>
                  </a:lnTo>
                  <a:lnTo>
                    <a:pt x="100981" y="30972"/>
                  </a:lnTo>
                  <a:lnTo>
                    <a:pt x="144599" y="10324"/>
                  </a:lnTo>
                  <a:lnTo>
                    <a:pt x="190967" y="0"/>
                  </a:lnTo>
                  <a:lnTo>
                    <a:pt x="238251" y="0"/>
                  </a:lnTo>
                  <a:lnTo>
                    <a:pt x="284618" y="10324"/>
                  </a:lnTo>
                  <a:lnTo>
                    <a:pt x="328236" y="30972"/>
                  </a:lnTo>
                  <a:lnTo>
                    <a:pt x="367273" y="61945"/>
                  </a:lnTo>
                </a:path>
              </a:pathLst>
            </a:custGeom>
            <a:ln w="12700">
              <a:solidFill>
                <a:srgbClr val="FFFFFF"/>
              </a:solidFill>
            </a:ln>
          </p:spPr>
          <p:txBody>
            <a:bodyPr wrap="square" lIns="0" tIns="0" rIns="0" bIns="0" rtlCol="0"/>
            <a:lstStyle/>
            <a:p>
              <a:endParaRPr/>
            </a:p>
          </p:txBody>
        </p:sp>
        <p:pic>
          <p:nvPicPr>
            <p:cNvPr id="110" name="object 44">
              <a:extLst>
                <a:ext uri="{FF2B5EF4-FFF2-40B4-BE49-F238E27FC236}">
                  <a16:creationId xmlns:a16="http://schemas.microsoft.com/office/drawing/2014/main" id="{D475AAA9-05F6-C7B0-9B46-510EF7200813}"/>
                </a:ext>
              </a:extLst>
            </p:cNvPr>
            <p:cNvPicPr/>
            <p:nvPr/>
          </p:nvPicPr>
          <p:blipFill>
            <a:blip r:embed="rId8" cstate="print"/>
            <a:stretch>
              <a:fillRect/>
            </a:stretch>
          </p:blipFill>
          <p:spPr>
            <a:xfrm>
              <a:off x="6851649" y="5581649"/>
              <a:ext cx="139700" cy="139700"/>
            </a:xfrm>
            <a:prstGeom prst="rect">
              <a:avLst/>
            </a:prstGeom>
          </p:spPr>
        </p:pic>
        <p:sp>
          <p:nvSpPr>
            <p:cNvPr id="111" name="object 45">
              <a:extLst>
                <a:ext uri="{FF2B5EF4-FFF2-40B4-BE49-F238E27FC236}">
                  <a16:creationId xmlns:a16="http://schemas.microsoft.com/office/drawing/2014/main" id="{EB098223-EA4D-6766-B101-F79C6E1ED12C}"/>
                </a:ext>
              </a:extLst>
            </p:cNvPr>
            <p:cNvSpPr/>
            <p:nvPr/>
          </p:nvSpPr>
          <p:spPr>
            <a:xfrm>
              <a:off x="6438900" y="4914900"/>
              <a:ext cx="952500" cy="571500"/>
            </a:xfrm>
            <a:custGeom>
              <a:avLst/>
              <a:gdLst/>
              <a:ahLst/>
              <a:cxnLst/>
              <a:rect l="l" t="t" r="r" b="b"/>
              <a:pathLst>
                <a:path w="952500" h="571500">
                  <a:moveTo>
                    <a:pt x="9112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911225" y="571500"/>
                  </a:lnTo>
                  <a:lnTo>
                    <a:pt x="927290" y="568256"/>
                  </a:lnTo>
                  <a:lnTo>
                    <a:pt x="940410" y="559410"/>
                  </a:lnTo>
                  <a:lnTo>
                    <a:pt x="949256" y="546290"/>
                  </a:lnTo>
                  <a:lnTo>
                    <a:pt x="952500" y="530225"/>
                  </a:lnTo>
                  <a:lnTo>
                    <a:pt x="952500" y="41275"/>
                  </a:lnTo>
                  <a:lnTo>
                    <a:pt x="949256" y="25209"/>
                  </a:lnTo>
                  <a:lnTo>
                    <a:pt x="940410" y="12089"/>
                  </a:lnTo>
                  <a:lnTo>
                    <a:pt x="927290" y="3243"/>
                  </a:lnTo>
                  <a:lnTo>
                    <a:pt x="911225" y="0"/>
                  </a:lnTo>
                  <a:close/>
                </a:path>
              </a:pathLst>
            </a:custGeom>
            <a:solidFill>
              <a:srgbClr val="FFFFFF"/>
            </a:solidFill>
          </p:spPr>
          <p:txBody>
            <a:bodyPr wrap="square" lIns="0" tIns="0" rIns="0" bIns="0" rtlCol="0"/>
            <a:lstStyle/>
            <a:p>
              <a:endParaRPr/>
            </a:p>
          </p:txBody>
        </p:sp>
        <p:sp>
          <p:nvSpPr>
            <p:cNvPr id="112" name="object 46">
              <a:extLst>
                <a:ext uri="{FF2B5EF4-FFF2-40B4-BE49-F238E27FC236}">
                  <a16:creationId xmlns:a16="http://schemas.microsoft.com/office/drawing/2014/main" id="{281DEF32-CEEF-9CDB-0A77-339C7D773F4F}"/>
                </a:ext>
              </a:extLst>
            </p:cNvPr>
            <p:cNvSpPr/>
            <p:nvPr/>
          </p:nvSpPr>
          <p:spPr>
            <a:xfrm>
              <a:off x="6438900" y="4914900"/>
              <a:ext cx="952500" cy="571500"/>
            </a:xfrm>
            <a:custGeom>
              <a:avLst/>
              <a:gdLst/>
              <a:ahLst/>
              <a:cxnLst/>
              <a:rect l="l" t="t" r="r" b="b"/>
              <a:pathLst>
                <a:path w="952500" h="571500">
                  <a:moveTo>
                    <a:pt x="0" y="530225"/>
                  </a:moveTo>
                  <a:lnTo>
                    <a:pt x="0" y="41275"/>
                  </a:lnTo>
                  <a:lnTo>
                    <a:pt x="3243" y="25209"/>
                  </a:lnTo>
                  <a:lnTo>
                    <a:pt x="12089" y="12089"/>
                  </a:lnTo>
                  <a:lnTo>
                    <a:pt x="25209" y="3243"/>
                  </a:lnTo>
                  <a:lnTo>
                    <a:pt x="41275" y="0"/>
                  </a:lnTo>
                  <a:lnTo>
                    <a:pt x="911225" y="0"/>
                  </a:lnTo>
                  <a:lnTo>
                    <a:pt x="927290" y="3243"/>
                  </a:lnTo>
                  <a:lnTo>
                    <a:pt x="940410" y="12089"/>
                  </a:lnTo>
                  <a:lnTo>
                    <a:pt x="949256" y="25209"/>
                  </a:lnTo>
                  <a:lnTo>
                    <a:pt x="952500" y="41275"/>
                  </a:lnTo>
                  <a:lnTo>
                    <a:pt x="952500" y="530225"/>
                  </a:lnTo>
                  <a:lnTo>
                    <a:pt x="949256" y="546290"/>
                  </a:lnTo>
                  <a:lnTo>
                    <a:pt x="940410" y="559410"/>
                  </a:lnTo>
                  <a:lnTo>
                    <a:pt x="927290" y="568256"/>
                  </a:lnTo>
                  <a:lnTo>
                    <a:pt x="9112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13" name="object 47">
            <a:extLst>
              <a:ext uri="{FF2B5EF4-FFF2-40B4-BE49-F238E27FC236}">
                <a16:creationId xmlns:a16="http://schemas.microsoft.com/office/drawing/2014/main" id="{677A78E2-3820-AE67-D518-27FF052BA1F3}"/>
              </a:ext>
            </a:extLst>
          </p:cNvPr>
          <p:cNvSpPr txBox="1"/>
          <p:nvPr/>
        </p:nvSpPr>
        <p:spPr>
          <a:xfrm>
            <a:off x="5920068" y="3218696"/>
            <a:ext cx="927735" cy="510540"/>
          </a:xfrm>
          <a:prstGeom prst="rect">
            <a:avLst/>
          </a:prstGeom>
        </p:spPr>
        <p:txBody>
          <a:bodyPr vert="horz" wrap="square" lIns="0" tIns="22860" rIns="0" bIns="0" rtlCol="0">
            <a:spAutoFit/>
          </a:bodyPr>
          <a:lstStyle/>
          <a:p>
            <a:pPr marL="113030" marR="106045" indent="125730">
              <a:lnSpc>
                <a:spcPts val="1900"/>
              </a:lnSpc>
              <a:spcBef>
                <a:spcPts val="180"/>
              </a:spcBef>
            </a:pPr>
            <a:r>
              <a:rPr sz="1600" spc="-10" dirty="0">
                <a:latin typeface="Arial Narrow"/>
                <a:cs typeface="Arial Narrow"/>
              </a:rPr>
              <a:t>Africa </a:t>
            </a:r>
            <a:r>
              <a:rPr sz="1600" dirty="0">
                <a:latin typeface="Arial Narrow"/>
                <a:cs typeface="Arial Narrow"/>
              </a:rPr>
              <a:t>8–88</a:t>
            </a:r>
            <a:r>
              <a:rPr sz="1600" spc="105" dirty="0">
                <a:latin typeface="Arial Narrow"/>
                <a:cs typeface="Arial Narrow"/>
              </a:rPr>
              <a:t> </a:t>
            </a:r>
            <a:r>
              <a:rPr sz="1600" spc="-95" dirty="0">
                <a:latin typeface="Arial Narrow"/>
                <a:cs typeface="Arial Narrow"/>
              </a:rPr>
              <a:t>GW</a:t>
            </a:r>
            <a:endParaRPr sz="1600">
              <a:latin typeface="Arial Narrow"/>
              <a:cs typeface="Arial Narrow"/>
            </a:endParaRPr>
          </a:p>
        </p:txBody>
      </p:sp>
      <p:grpSp>
        <p:nvGrpSpPr>
          <p:cNvPr id="114" name="object 48">
            <a:extLst>
              <a:ext uri="{FF2B5EF4-FFF2-40B4-BE49-F238E27FC236}">
                <a16:creationId xmlns:a16="http://schemas.microsoft.com/office/drawing/2014/main" id="{12C37170-ADB0-BF61-2F44-3EA5EC3B03B0}"/>
              </a:ext>
            </a:extLst>
          </p:cNvPr>
          <p:cNvGrpSpPr/>
          <p:nvPr/>
        </p:nvGrpSpPr>
        <p:grpSpPr>
          <a:xfrm>
            <a:off x="2523124" y="3821946"/>
            <a:ext cx="1384300" cy="1162050"/>
            <a:chOff x="3054350" y="5543550"/>
            <a:chExt cx="1384300" cy="1162050"/>
          </a:xfrm>
        </p:grpSpPr>
        <p:pic>
          <p:nvPicPr>
            <p:cNvPr id="115" name="object 49">
              <a:extLst>
                <a:ext uri="{FF2B5EF4-FFF2-40B4-BE49-F238E27FC236}">
                  <a16:creationId xmlns:a16="http://schemas.microsoft.com/office/drawing/2014/main" id="{20C33096-09E4-FDFA-F882-856A4191E2AA}"/>
                </a:ext>
              </a:extLst>
            </p:cNvPr>
            <p:cNvPicPr/>
            <p:nvPr/>
          </p:nvPicPr>
          <p:blipFill>
            <a:blip r:embed="rId9" cstate="print"/>
            <a:stretch>
              <a:fillRect/>
            </a:stretch>
          </p:blipFill>
          <p:spPr>
            <a:xfrm>
              <a:off x="3441700" y="5981700"/>
              <a:ext cx="723900" cy="723900"/>
            </a:xfrm>
            <a:prstGeom prst="rect">
              <a:avLst/>
            </a:prstGeom>
          </p:spPr>
        </p:pic>
        <p:sp>
          <p:nvSpPr>
            <p:cNvPr id="116" name="object 50">
              <a:extLst>
                <a:ext uri="{FF2B5EF4-FFF2-40B4-BE49-F238E27FC236}">
                  <a16:creationId xmlns:a16="http://schemas.microsoft.com/office/drawing/2014/main" id="{FAAEF7CA-A807-00B7-826C-6A6E7BECF947}"/>
                </a:ext>
              </a:extLst>
            </p:cNvPr>
            <p:cNvSpPr/>
            <p:nvPr/>
          </p:nvSpPr>
          <p:spPr>
            <a:xfrm>
              <a:off x="3557138" y="6097138"/>
              <a:ext cx="379095" cy="379095"/>
            </a:xfrm>
            <a:custGeom>
              <a:avLst/>
              <a:gdLst/>
              <a:ahLst/>
              <a:cxnLst/>
              <a:rect l="l" t="t" r="r" b="b"/>
              <a:pathLst>
                <a:path w="379095" h="379095">
                  <a:moveTo>
                    <a:pt x="210222" y="0"/>
                  </a:moveTo>
                  <a:lnTo>
                    <a:pt x="168501" y="0"/>
                  </a:lnTo>
                  <a:lnTo>
                    <a:pt x="127588" y="9109"/>
                  </a:lnTo>
                  <a:lnTo>
                    <a:pt x="89101" y="27328"/>
                  </a:lnTo>
                  <a:lnTo>
                    <a:pt x="54657" y="54657"/>
                  </a:lnTo>
                  <a:lnTo>
                    <a:pt x="27328" y="89101"/>
                  </a:lnTo>
                  <a:lnTo>
                    <a:pt x="9109" y="127588"/>
                  </a:lnTo>
                  <a:lnTo>
                    <a:pt x="0" y="168501"/>
                  </a:lnTo>
                  <a:lnTo>
                    <a:pt x="0" y="210222"/>
                  </a:lnTo>
                  <a:lnTo>
                    <a:pt x="9109" y="251134"/>
                  </a:lnTo>
                  <a:lnTo>
                    <a:pt x="27328" y="289621"/>
                  </a:lnTo>
                  <a:lnTo>
                    <a:pt x="54657" y="324065"/>
                  </a:lnTo>
                  <a:lnTo>
                    <a:pt x="89101" y="351394"/>
                  </a:lnTo>
                  <a:lnTo>
                    <a:pt x="127588" y="369613"/>
                  </a:lnTo>
                  <a:lnTo>
                    <a:pt x="168501" y="378723"/>
                  </a:lnTo>
                  <a:lnTo>
                    <a:pt x="210222" y="378723"/>
                  </a:lnTo>
                  <a:lnTo>
                    <a:pt x="251134" y="369613"/>
                  </a:lnTo>
                  <a:lnTo>
                    <a:pt x="289621" y="351394"/>
                  </a:lnTo>
                  <a:lnTo>
                    <a:pt x="324065" y="324065"/>
                  </a:lnTo>
                  <a:lnTo>
                    <a:pt x="351394" y="289621"/>
                  </a:lnTo>
                  <a:lnTo>
                    <a:pt x="369613" y="251134"/>
                  </a:lnTo>
                  <a:lnTo>
                    <a:pt x="378723" y="210222"/>
                  </a:lnTo>
                  <a:lnTo>
                    <a:pt x="378723" y="168501"/>
                  </a:lnTo>
                  <a:lnTo>
                    <a:pt x="369613" y="127588"/>
                  </a:lnTo>
                  <a:lnTo>
                    <a:pt x="351394" y="89101"/>
                  </a:lnTo>
                  <a:lnTo>
                    <a:pt x="324065" y="54657"/>
                  </a:lnTo>
                  <a:lnTo>
                    <a:pt x="289621" y="27328"/>
                  </a:lnTo>
                  <a:lnTo>
                    <a:pt x="251134" y="9109"/>
                  </a:lnTo>
                  <a:lnTo>
                    <a:pt x="210222" y="0"/>
                  </a:lnTo>
                  <a:close/>
                </a:path>
              </a:pathLst>
            </a:custGeom>
            <a:solidFill>
              <a:srgbClr val="B6DA77"/>
            </a:solidFill>
          </p:spPr>
          <p:txBody>
            <a:bodyPr wrap="square" lIns="0" tIns="0" rIns="0" bIns="0" rtlCol="0"/>
            <a:lstStyle/>
            <a:p>
              <a:endParaRPr/>
            </a:p>
          </p:txBody>
        </p:sp>
        <p:sp>
          <p:nvSpPr>
            <p:cNvPr id="117" name="object 51">
              <a:extLst>
                <a:ext uri="{FF2B5EF4-FFF2-40B4-BE49-F238E27FC236}">
                  <a16:creationId xmlns:a16="http://schemas.microsoft.com/office/drawing/2014/main" id="{D850B653-671B-E865-3211-9669ED758DC2}"/>
                </a:ext>
              </a:extLst>
            </p:cNvPr>
            <p:cNvSpPr/>
            <p:nvPr/>
          </p:nvSpPr>
          <p:spPr>
            <a:xfrm>
              <a:off x="3557138" y="6097138"/>
              <a:ext cx="379095" cy="379095"/>
            </a:xfrm>
            <a:custGeom>
              <a:avLst/>
              <a:gdLst/>
              <a:ahLst/>
              <a:cxnLst/>
              <a:rect l="l" t="t" r="r" b="b"/>
              <a:pathLst>
                <a:path w="379095" h="379095">
                  <a:moveTo>
                    <a:pt x="324065" y="54657"/>
                  </a:moveTo>
                  <a:lnTo>
                    <a:pt x="351394" y="89101"/>
                  </a:lnTo>
                  <a:lnTo>
                    <a:pt x="369613" y="127588"/>
                  </a:lnTo>
                  <a:lnTo>
                    <a:pt x="378723" y="168501"/>
                  </a:lnTo>
                  <a:lnTo>
                    <a:pt x="378723" y="210222"/>
                  </a:lnTo>
                  <a:lnTo>
                    <a:pt x="369613" y="251134"/>
                  </a:lnTo>
                  <a:lnTo>
                    <a:pt x="351394" y="289621"/>
                  </a:lnTo>
                  <a:lnTo>
                    <a:pt x="324065" y="324065"/>
                  </a:lnTo>
                  <a:lnTo>
                    <a:pt x="289621" y="351394"/>
                  </a:lnTo>
                  <a:lnTo>
                    <a:pt x="251134" y="369613"/>
                  </a:lnTo>
                  <a:lnTo>
                    <a:pt x="210222" y="378723"/>
                  </a:lnTo>
                  <a:lnTo>
                    <a:pt x="168501" y="378723"/>
                  </a:lnTo>
                  <a:lnTo>
                    <a:pt x="127588" y="369613"/>
                  </a:lnTo>
                  <a:lnTo>
                    <a:pt x="89101" y="351394"/>
                  </a:lnTo>
                  <a:lnTo>
                    <a:pt x="54657" y="324065"/>
                  </a:lnTo>
                  <a:lnTo>
                    <a:pt x="27328" y="289621"/>
                  </a:lnTo>
                  <a:lnTo>
                    <a:pt x="9109" y="251134"/>
                  </a:lnTo>
                  <a:lnTo>
                    <a:pt x="0" y="210222"/>
                  </a:lnTo>
                  <a:lnTo>
                    <a:pt x="0" y="168501"/>
                  </a:lnTo>
                  <a:lnTo>
                    <a:pt x="9109" y="127588"/>
                  </a:lnTo>
                  <a:lnTo>
                    <a:pt x="27328" y="89101"/>
                  </a:lnTo>
                  <a:lnTo>
                    <a:pt x="54657" y="54657"/>
                  </a:lnTo>
                  <a:lnTo>
                    <a:pt x="89101" y="27328"/>
                  </a:lnTo>
                  <a:lnTo>
                    <a:pt x="127588" y="9109"/>
                  </a:lnTo>
                  <a:lnTo>
                    <a:pt x="168501" y="0"/>
                  </a:lnTo>
                  <a:lnTo>
                    <a:pt x="210222" y="0"/>
                  </a:lnTo>
                  <a:lnTo>
                    <a:pt x="251134" y="9109"/>
                  </a:lnTo>
                  <a:lnTo>
                    <a:pt x="289621" y="27328"/>
                  </a:lnTo>
                  <a:lnTo>
                    <a:pt x="324065" y="54657"/>
                  </a:lnTo>
                </a:path>
              </a:pathLst>
            </a:custGeom>
            <a:ln w="12700">
              <a:solidFill>
                <a:srgbClr val="FFFFFF"/>
              </a:solidFill>
            </a:ln>
          </p:spPr>
          <p:txBody>
            <a:bodyPr wrap="square" lIns="0" tIns="0" rIns="0" bIns="0" rtlCol="0"/>
            <a:lstStyle/>
            <a:p>
              <a:endParaRPr/>
            </a:p>
          </p:txBody>
        </p:sp>
        <p:pic>
          <p:nvPicPr>
            <p:cNvPr id="118" name="object 52">
              <a:extLst>
                <a:ext uri="{FF2B5EF4-FFF2-40B4-BE49-F238E27FC236}">
                  <a16:creationId xmlns:a16="http://schemas.microsoft.com/office/drawing/2014/main" id="{642715AE-E9C5-7556-E08F-65D02C945C76}"/>
                </a:ext>
              </a:extLst>
            </p:cNvPr>
            <p:cNvPicPr/>
            <p:nvPr/>
          </p:nvPicPr>
          <p:blipFill>
            <a:blip r:embed="rId10" cstate="print"/>
            <a:stretch>
              <a:fillRect/>
            </a:stretch>
          </p:blipFill>
          <p:spPr>
            <a:xfrm>
              <a:off x="3651250" y="6191250"/>
              <a:ext cx="190499" cy="190499"/>
            </a:xfrm>
            <a:prstGeom prst="rect">
              <a:avLst/>
            </a:prstGeom>
          </p:spPr>
        </p:pic>
        <p:sp>
          <p:nvSpPr>
            <p:cNvPr id="119" name="object 53">
              <a:extLst>
                <a:ext uri="{FF2B5EF4-FFF2-40B4-BE49-F238E27FC236}">
                  <a16:creationId xmlns:a16="http://schemas.microsoft.com/office/drawing/2014/main" id="{A99BBF54-A783-51B5-68C4-4EAD6CA75B2A}"/>
                </a:ext>
              </a:extLst>
            </p:cNvPr>
            <p:cNvSpPr/>
            <p:nvPr/>
          </p:nvSpPr>
          <p:spPr>
            <a:xfrm>
              <a:off x="3060700" y="55499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20" name="object 54">
              <a:extLst>
                <a:ext uri="{FF2B5EF4-FFF2-40B4-BE49-F238E27FC236}">
                  <a16:creationId xmlns:a16="http://schemas.microsoft.com/office/drawing/2014/main" id="{C2B81109-E039-6359-0A1C-ABE03CDC3970}"/>
                </a:ext>
              </a:extLst>
            </p:cNvPr>
            <p:cNvSpPr/>
            <p:nvPr/>
          </p:nvSpPr>
          <p:spPr>
            <a:xfrm>
              <a:off x="3060700" y="55499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21" name="object 55">
            <a:extLst>
              <a:ext uri="{FF2B5EF4-FFF2-40B4-BE49-F238E27FC236}">
                <a16:creationId xmlns:a16="http://schemas.microsoft.com/office/drawing/2014/main" id="{8762F845-ABE3-CCE6-2F7A-CCBE34EF6F2C}"/>
              </a:ext>
            </a:extLst>
          </p:cNvPr>
          <p:cNvSpPr txBox="1"/>
          <p:nvPr/>
        </p:nvSpPr>
        <p:spPr>
          <a:xfrm>
            <a:off x="2680197" y="3853696"/>
            <a:ext cx="1082675" cy="510540"/>
          </a:xfrm>
          <a:prstGeom prst="rect">
            <a:avLst/>
          </a:prstGeom>
        </p:spPr>
        <p:txBody>
          <a:bodyPr vert="horz" wrap="square" lIns="0" tIns="22860" rIns="0" bIns="0" rtlCol="0">
            <a:spAutoFit/>
          </a:bodyPr>
          <a:lstStyle/>
          <a:p>
            <a:pPr marL="168275" marR="5080" indent="-156210">
              <a:lnSpc>
                <a:spcPts val="1900"/>
              </a:lnSpc>
              <a:spcBef>
                <a:spcPts val="180"/>
              </a:spcBef>
            </a:pPr>
            <a:r>
              <a:rPr sz="1600" dirty="0">
                <a:latin typeface="Arial Narrow"/>
                <a:cs typeface="Arial Narrow"/>
              </a:rPr>
              <a:t>Latin</a:t>
            </a:r>
            <a:r>
              <a:rPr sz="1600" spc="110" dirty="0">
                <a:latin typeface="Arial Narrow"/>
                <a:cs typeface="Arial Narrow"/>
              </a:rPr>
              <a:t> </a:t>
            </a:r>
            <a:r>
              <a:rPr sz="1600" spc="-10" dirty="0">
                <a:latin typeface="Arial Narrow"/>
                <a:cs typeface="Arial Narrow"/>
              </a:rPr>
              <a:t>America </a:t>
            </a:r>
            <a:r>
              <a:rPr sz="1600" spc="-55" dirty="0">
                <a:latin typeface="Arial Narrow"/>
                <a:cs typeface="Arial Narrow"/>
              </a:rPr>
              <a:t>15–74</a:t>
            </a:r>
            <a:r>
              <a:rPr sz="1600" spc="-2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22" name="object 56">
            <a:extLst>
              <a:ext uri="{FF2B5EF4-FFF2-40B4-BE49-F238E27FC236}">
                <a16:creationId xmlns:a16="http://schemas.microsoft.com/office/drawing/2014/main" id="{A6A23DAC-A24F-87B2-9244-E33823332060}"/>
              </a:ext>
            </a:extLst>
          </p:cNvPr>
          <p:cNvGrpSpPr/>
          <p:nvPr/>
        </p:nvGrpSpPr>
        <p:grpSpPr>
          <a:xfrm>
            <a:off x="1113424" y="812046"/>
            <a:ext cx="1384300" cy="996950"/>
            <a:chOff x="1644650" y="2533650"/>
            <a:chExt cx="1384300" cy="996950"/>
          </a:xfrm>
        </p:grpSpPr>
        <p:pic>
          <p:nvPicPr>
            <p:cNvPr id="123" name="object 57">
              <a:extLst>
                <a:ext uri="{FF2B5EF4-FFF2-40B4-BE49-F238E27FC236}">
                  <a16:creationId xmlns:a16="http://schemas.microsoft.com/office/drawing/2014/main" id="{FFB9D2E7-273B-41E0-8540-1CAF6E54402F}"/>
                </a:ext>
              </a:extLst>
            </p:cNvPr>
            <p:cNvPicPr/>
            <p:nvPr/>
          </p:nvPicPr>
          <p:blipFill>
            <a:blip r:embed="rId11" cstate="print"/>
            <a:stretch>
              <a:fillRect/>
            </a:stretch>
          </p:blipFill>
          <p:spPr>
            <a:xfrm>
              <a:off x="2120900" y="2971800"/>
              <a:ext cx="558800" cy="558800"/>
            </a:xfrm>
            <a:prstGeom prst="rect">
              <a:avLst/>
            </a:prstGeom>
          </p:spPr>
        </p:pic>
        <p:pic>
          <p:nvPicPr>
            <p:cNvPr id="124" name="object 58">
              <a:extLst>
                <a:ext uri="{FF2B5EF4-FFF2-40B4-BE49-F238E27FC236}">
                  <a16:creationId xmlns:a16="http://schemas.microsoft.com/office/drawing/2014/main" id="{99880E22-63AC-8533-9DD8-2D9AD2C46DB4}"/>
                </a:ext>
              </a:extLst>
            </p:cNvPr>
            <p:cNvPicPr/>
            <p:nvPr/>
          </p:nvPicPr>
          <p:blipFill>
            <a:blip r:embed="rId12" cstate="print"/>
            <a:stretch>
              <a:fillRect/>
            </a:stretch>
          </p:blipFill>
          <p:spPr>
            <a:xfrm>
              <a:off x="2228849" y="3079749"/>
              <a:ext cx="241300" cy="241300"/>
            </a:xfrm>
            <a:prstGeom prst="rect">
              <a:avLst/>
            </a:prstGeom>
          </p:spPr>
        </p:pic>
        <p:sp>
          <p:nvSpPr>
            <p:cNvPr id="125" name="object 59">
              <a:extLst>
                <a:ext uri="{FF2B5EF4-FFF2-40B4-BE49-F238E27FC236}">
                  <a16:creationId xmlns:a16="http://schemas.microsoft.com/office/drawing/2014/main" id="{3AA81A8B-81F9-3994-66FD-644487121C78}"/>
                </a:ext>
              </a:extLst>
            </p:cNvPr>
            <p:cNvSpPr/>
            <p:nvPr/>
          </p:nvSpPr>
          <p:spPr>
            <a:xfrm>
              <a:off x="1651000" y="25400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26" name="object 60">
              <a:extLst>
                <a:ext uri="{FF2B5EF4-FFF2-40B4-BE49-F238E27FC236}">
                  <a16:creationId xmlns:a16="http://schemas.microsoft.com/office/drawing/2014/main" id="{8300B9CC-EA65-82C0-49C7-39C5EA520DFC}"/>
                </a:ext>
              </a:extLst>
            </p:cNvPr>
            <p:cNvSpPr/>
            <p:nvPr/>
          </p:nvSpPr>
          <p:spPr>
            <a:xfrm>
              <a:off x="1651000" y="25400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27" name="object 61">
            <a:extLst>
              <a:ext uri="{FF2B5EF4-FFF2-40B4-BE49-F238E27FC236}">
                <a16:creationId xmlns:a16="http://schemas.microsoft.com/office/drawing/2014/main" id="{0C0B4607-2F27-5EC9-A028-913C724489BB}"/>
              </a:ext>
            </a:extLst>
          </p:cNvPr>
          <p:cNvSpPr txBox="1"/>
          <p:nvPr/>
        </p:nvSpPr>
        <p:spPr>
          <a:xfrm>
            <a:off x="1420154" y="843796"/>
            <a:ext cx="782955" cy="510540"/>
          </a:xfrm>
          <a:prstGeom prst="rect">
            <a:avLst/>
          </a:prstGeom>
        </p:spPr>
        <p:txBody>
          <a:bodyPr vert="horz" wrap="square" lIns="0" tIns="22860" rIns="0" bIns="0" rtlCol="0">
            <a:spAutoFit/>
          </a:bodyPr>
          <a:lstStyle/>
          <a:p>
            <a:pPr marL="12700" marR="5080" indent="94615">
              <a:lnSpc>
                <a:spcPts val="1900"/>
              </a:lnSpc>
              <a:spcBef>
                <a:spcPts val="180"/>
              </a:spcBef>
            </a:pPr>
            <a:r>
              <a:rPr sz="1600" spc="-10" dirty="0">
                <a:latin typeface="Arial Narrow"/>
                <a:cs typeface="Arial Narrow"/>
              </a:rPr>
              <a:t>Canada </a:t>
            </a:r>
            <a:r>
              <a:rPr sz="1600" spc="-25" dirty="0">
                <a:latin typeface="Arial Narrow"/>
                <a:cs typeface="Arial Narrow"/>
              </a:rPr>
              <a:t>18–26</a:t>
            </a:r>
            <a:r>
              <a:rPr sz="1600" spc="-55" dirty="0">
                <a:latin typeface="Arial Narrow"/>
                <a:cs typeface="Arial Narrow"/>
              </a:rPr>
              <a:t> </a:t>
            </a:r>
            <a:r>
              <a:rPr sz="1600" spc="-90" dirty="0">
                <a:latin typeface="Arial Narrow"/>
                <a:cs typeface="Arial Narrow"/>
              </a:rPr>
              <a:t>GW</a:t>
            </a:r>
            <a:endParaRPr sz="1600">
              <a:latin typeface="Arial Narrow"/>
              <a:cs typeface="Arial Narrow"/>
            </a:endParaRPr>
          </a:p>
        </p:txBody>
      </p:sp>
      <p:grpSp>
        <p:nvGrpSpPr>
          <p:cNvPr id="128" name="object 62">
            <a:extLst>
              <a:ext uri="{FF2B5EF4-FFF2-40B4-BE49-F238E27FC236}">
                <a16:creationId xmlns:a16="http://schemas.microsoft.com/office/drawing/2014/main" id="{D583FCA8-B2AA-5C3B-712F-3A80B7401611}"/>
              </a:ext>
            </a:extLst>
          </p:cNvPr>
          <p:cNvGrpSpPr/>
          <p:nvPr/>
        </p:nvGrpSpPr>
        <p:grpSpPr>
          <a:xfrm>
            <a:off x="10155824" y="5187196"/>
            <a:ext cx="1384300" cy="933450"/>
            <a:chOff x="10687050" y="6908800"/>
            <a:chExt cx="1384300" cy="933450"/>
          </a:xfrm>
        </p:grpSpPr>
        <p:pic>
          <p:nvPicPr>
            <p:cNvPr id="129" name="object 63">
              <a:extLst>
                <a:ext uri="{FF2B5EF4-FFF2-40B4-BE49-F238E27FC236}">
                  <a16:creationId xmlns:a16="http://schemas.microsoft.com/office/drawing/2014/main" id="{3B376526-8150-CFA5-2EB9-55956B386475}"/>
                </a:ext>
              </a:extLst>
            </p:cNvPr>
            <p:cNvPicPr/>
            <p:nvPr/>
          </p:nvPicPr>
          <p:blipFill>
            <a:blip r:embed="rId13" cstate="print"/>
            <a:stretch>
              <a:fillRect/>
            </a:stretch>
          </p:blipFill>
          <p:spPr>
            <a:xfrm>
              <a:off x="11188700" y="6908800"/>
              <a:ext cx="482600" cy="482600"/>
            </a:xfrm>
            <a:prstGeom prst="rect">
              <a:avLst/>
            </a:prstGeom>
          </p:spPr>
        </p:pic>
        <p:pic>
          <p:nvPicPr>
            <p:cNvPr id="130" name="object 64">
              <a:extLst>
                <a:ext uri="{FF2B5EF4-FFF2-40B4-BE49-F238E27FC236}">
                  <a16:creationId xmlns:a16="http://schemas.microsoft.com/office/drawing/2014/main" id="{C2E0492D-7EAD-B534-F8FB-CF662A4D67C5}"/>
                </a:ext>
              </a:extLst>
            </p:cNvPr>
            <p:cNvPicPr/>
            <p:nvPr/>
          </p:nvPicPr>
          <p:blipFill>
            <a:blip r:embed="rId14" cstate="print"/>
            <a:stretch>
              <a:fillRect/>
            </a:stretch>
          </p:blipFill>
          <p:spPr>
            <a:xfrm>
              <a:off x="11296650" y="7016750"/>
              <a:ext cx="165100" cy="165100"/>
            </a:xfrm>
            <a:prstGeom prst="rect">
              <a:avLst/>
            </a:prstGeom>
          </p:spPr>
        </p:pic>
        <p:sp>
          <p:nvSpPr>
            <p:cNvPr id="131" name="object 65">
              <a:extLst>
                <a:ext uri="{FF2B5EF4-FFF2-40B4-BE49-F238E27FC236}">
                  <a16:creationId xmlns:a16="http://schemas.microsoft.com/office/drawing/2014/main" id="{5CEF6BE4-84E1-2CEA-BE20-C9D083EBABEB}"/>
                </a:ext>
              </a:extLst>
            </p:cNvPr>
            <p:cNvSpPr/>
            <p:nvPr/>
          </p:nvSpPr>
          <p:spPr>
            <a:xfrm>
              <a:off x="10693400" y="72644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32" name="object 66">
              <a:extLst>
                <a:ext uri="{FF2B5EF4-FFF2-40B4-BE49-F238E27FC236}">
                  <a16:creationId xmlns:a16="http://schemas.microsoft.com/office/drawing/2014/main" id="{98D44CD6-7F17-A7EA-D339-3BF35ACFFDFA}"/>
                </a:ext>
              </a:extLst>
            </p:cNvPr>
            <p:cNvSpPr/>
            <p:nvPr/>
          </p:nvSpPr>
          <p:spPr>
            <a:xfrm>
              <a:off x="10693400" y="72644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33" name="object 67">
            <a:extLst>
              <a:ext uri="{FF2B5EF4-FFF2-40B4-BE49-F238E27FC236}">
                <a16:creationId xmlns:a16="http://schemas.microsoft.com/office/drawing/2014/main" id="{4DBC2B82-8553-A00A-152D-3B1A4D8ED5B1}"/>
              </a:ext>
            </a:extLst>
          </p:cNvPr>
          <p:cNvSpPr txBox="1"/>
          <p:nvPr/>
        </p:nvSpPr>
        <p:spPr>
          <a:xfrm>
            <a:off x="10310968" y="5568196"/>
            <a:ext cx="1086485" cy="510540"/>
          </a:xfrm>
          <a:prstGeom prst="rect">
            <a:avLst/>
          </a:prstGeom>
        </p:spPr>
        <p:txBody>
          <a:bodyPr vert="horz" wrap="square" lIns="0" tIns="22860" rIns="0" bIns="0" rtlCol="0">
            <a:spAutoFit/>
          </a:bodyPr>
          <a:lstStyle/>
          <a:p>
            <a:pPr marL="223520" marR="5080" indent="-211454">
              <a:lnSpc>
                <a:spcPts val="1900"/>
              </a:lnSpc>
              <a:spcBef>
                <a:spcPts val="180"/>
              </a:spcBef>
            </a:pPr>
            <a:r>
              <a:rPr sz="1600" dirty="0">
                <a:latin typeface="Arial Narrow"/>
                <a:cs typeface="Arial Narrow"/>
              </a:rPr>
              <a:t>Australia</a:t>
            </a:r>
            <a:r>
              <a:rPr sz="1600" spc="130" dirty="0">
                <a:latin typeface="Arial Narrow"/>
                <a:cs typeface="Arial Narrow"/>
              </a:rPr>
              <a:t> </a:t>
            </a:r>
            <a:r>
              <a:rPr sz="1600" spc="140" dirty="0">
                <a:latin typeface="Arial Narrow"/>
                <a:cs typeface="Arial Narrow"/>
              </a:rPr>
              <a:t>/</a:t>
            </a:r>
            <a:r>
              <a:rPr sz="1600" spc="135" dirty="0">
                <a:latin typeface="Arial Narrow"/>
                <a:cs typeface="Arial Narrow"/>
              </a:rPr>
              <a:t> </a:t>
            </a:r>
            <a:r>
              <a:rPr sz="1600" spc="-25" dirty="0">
                <a:latin typeface="Arial Narrow"/>
                <a:cs typeface="Arial Narrow"/>
              </a:rPr>
              <a:t>NZ </a:t>
            </a:r>
            <a:r>
              <a:rPr sz="1600" spc="-105" dirty="0">
                <a:latin typeface="Arial Narrow"/>
                <a:cs typeface="Arial Narrow"/>
              </a:rPr>
              <a:t>0–11</a:t>
            </a:r>
            <a:r>
              <a:rPr sz="1600" spc="20" dirty="0">
                <a:latin typeface="Arial Narrow"/>
                <a:cs typeface="Arial Narrow"/>
              </a:rPr>
              <a:t> </a:t>
            </a:r>
            <a:r>
              <a:rPr sz="1600" spc="-35" dirty="0">
                <a:latin typeface="Arial Narrow"/>
                <a:cs typeface="Arial Narrow"/>
              </a:rPr>
              <a:t>GW</a:t>
            </a:r>
            <a:endParaRPr sz="1600">
              <a:latin typeface="Arial Narrow"/>
              <a:cs typeface="Arial Narrow"/>
            </a:endParaRPr>
          </a:p>
        </p:txBody>
      </p:sp>
      <p:grpSp>
        <p:nvGrpSpPr>
          <p:cNvPr id="134" name="object 68">
            <a:extLst>
              <a:ext uri="{FF2B5EF4-FFF2-40B4-BE49-F238E27FC236}">
                <a16:creationId xmlns:a16="http://schemas.microsoft.com/office/drawing/2014/main" id="{C6A28C06-67F7-8B41-75E5-8E75BD932748}"/>
              </a:ext>
            </a:extLst>
          </p:cNvPr>
          <p:cNvGrpSpPr/>
          <p:nvPr/>
        </p:nvGrpSpPr>
        <p:grpSpPr>
          <a:xfrm>
            <a:off x="10568574" y="1942346"/>
            <a:ext cx="1581150" cy="704850"/>
            <a:chOff x="11099800" y="3663950"/>
            <a:chExt cx="1581150" cy="704850"/>
          </a:xfrm>
        </p:grpSpPr>
        <p:pic>
          <p:nvPicPr>
            <p:cNvPr id="135" name="object 69">
              <a:extLst>
                <a:ext uri="{FF2B5EF4-FFF2-40B4-BE49-F238E27FC236}">
                  <a16:creationId xmlns:a16="http://schemas.microsoft.com/office/drawing/2014/main" id="{061FE6F1-EBC5-A006-FD6E-5D6B468A23B4}"/>
                </a:ext>
              </a:extLst>
            </p:cNvPr>
            <p:cNvPicPr/>
            <p:nvPr/>
          </p:nvPicPr>
          <p:blipFill>
            <a:blip r:embed="rId15" cstate="print"/>
            <a:stretch>
              <a:fillRect/>
            </a:stretch>
          </p:blipFill>
          <p:spPr>
            <a:xfrm>
              <a:off x="11099800" y="3670300"/>
              <a:ext cx="698500" cy="698500"/>
            </a:xfrm>
            <a:prstGeom prst="rect">
              <a:avLst/>
            </a:prstGeom>
          </p:spPr>
        </p:pic>
        <p:sp>
          <p:nvSpPr>
            <p:cNvPr id="136" name="object 70">
              <a:extLst>
                <a:ext uri="{FF2B5EF4-FFF2-40B4-BE49-F238E27FC236}">
                  <a16:creationId xmlns:a16="http://schemas.microsoft.com/office/drawing/2014/main" id="{4B18E296-5158-5058-9944-742D13EA59BC}"/>
                </a:ext>
              </a:extLst>
            </p:cNvPr>
            <p:cNvSpPr/>
            <p:nvPr/>
          </p:nvSpPr>
          <p:spPr>
            <a:xfrm>
              <a:off x="11214100" y="3784600"/>
              <a:ext cx="355600" cy="355600"/>
            </a:xfrm>
            <a:custGeom>
              <a:avLst/>
              <a:gdLst/>
              <a:ahLst/>
              <a:cxnLst/>
              <a:rect l="l" t="t" r="r" b="b"/>
              <a:pathLst>
                <a:path w="355600" h="355600">
                  <a:moveTo>
                    <a:pt x="177799" y="0"/>
                  </a:moveTo>
                  <a:lnTo>
                    <a:pt x="132696" y="5786"/>
                  </a:lnTo>
                  <a:lnTo>
                    <a:pt x="89989" y="23144"/>
                  </a:lnTo>
                  <a:lnTo>
                    <a:pt x="52076" y="52076"/>
                  </a:lnTo>
                  <a:lnTo>
                    <a:pt x="23144" y="89989"/>
                  </a:lnTo>
                  <a:lnTo>
                    <a:pt x="5786" y="132696"/>
                  </a:lnTo>
                  <a:lnTo>
                    <a:pt x="0" y="177799"/>
                  </a:lnTo>
                  <a:lnTo>
                    <a:pt x="5786" y="222903"/>
                  </a:lnTo>
                  <a:lnTo>
                    <a:pt x="23144" y="265610"/>
                  </a:lnTo>
                  <a:lnTo>
                    <a:pt x="52076" y="303523"/>
                  </a:lnTo>
                  <a:lnTo>
                    <a:pt x="89989" y="332454"/>
                  </a:lnTo>
                  <a:lnTo>
                    <a:pt x="132696" y="349813"/>
                  </a:lnTo>
                  <a:lnTo>
                    <a:pt x="177799" y="355599"/>
                  </a:lnTo>
                  <a:lnTo>
                    <a:pt x="222903" y="349813"/>
                  </a:lnTo>
                  <a:lnTo>
                    <a:pt x="265609" y="332454"/>
                  </a:lnTo>
                  <a:lnTo>
                    <a:pt x="303523" y="303523"/>
                  </a:lnTo>
                  <a:lnTo>
                    <a:pt x="332454" y="265610"/>
                  </a:lnTo>
                  <a:lnTo>
                    <a:pt x="349813" y="222903"/>
                  </a:lnTo>
                  <a:lnTo>
                    <a:pt x="355599" y="177799"/>
                  </a:lnTo>
                  <a:lnTo>
                    <a:pt x="349813" y="132696"/>
                  </a:lnTo>
                  <a:lnTo>
                    <a:pt x="332454" y="89989"/>
                  </a:lnTo>
                  <a:lnTo>
                    <a:pt x="303523" y="52076"/>
                  </a:lnTo>
                  <a:lnTo>
                    <a:pt x="265609" y="23144"/>
                  </a:lnTo>
                  <a:lnTo>
                    <a:pt x="222903" y="5786"/>
                  </a:lnTo>
                  <a:lnTo>
                    <a:pt x="177799" y="0"/>
                  </a:lnTo>
                  <a:close/>
                </a:path>
              </a:pathLst>
            </a:custGeom>
            <a:solidFill>
              <a:srgbClr val="B6DA77"/>
            </a:solidFill>
          </p:spPr>
          <p:txBody>
            <a:bodyPr wrap="square" lIns="0" tIns="0" rIns="0" bIns="0" rtlCol="0"/>
            <a:lstStyle/>
            <a:p>
              <a:endParaRPr/>
            </a:p>
          </p:txBody>
        </p:sp>
        <p:sp>
          <p:nvSpPr>
            <p:cNvPr id="137" name="object 71">
              <a:extLst>
                <a:ext uri="{FF2B5EF4-FFF2-40B4-BE49-F238E27FC236}">
                  <a16:creationId xmlns:a16="http://schemas.microsoft.com/office/drawing/2014/main" id="{C1267524-1342-9B4D-DF35-F2E9C86B27B2}"/>
                </a:ext>
              </a:extLst>
            </p:cNvPr>
            <p:cNvSpPr/>
            <p:nvPr/>
          </p:nvSpPr>
          <p:spPr>
            <a:xfrm>
              <a:off x="11214100" y="3784600"/>
              <a:ext cx="355600" cy="355600"/>
            </a:xfrm>
            <a:custGeom>
              <a:avLst/>
              <a:gdLst/>
              <a:ahLst/>
              <a:cxnLst/>
              <a:rect l="l" t="t" r="r" b="b"/>
              <a:pathLst>
                <a:path w="355600" h="355600">
                  <a:moveTo>
                    <a:pt x="303523" y="52076"/>
                  </a:moveTo>
                  <a:lnTo>
                    <a:pt x="332454" y="89989"/>
                  </a:lnTo>
                  <a:lnTo>
                    <a:pt x="349813" y="132696"/>
                  </a:lnTo>
                  <a:lnTo>
                    <a:pt x="355599" y="177799"/>
                  </a:lnTo>
                  <a:lnTo>
                    <a:pt x="349813" y="222903"/>
                  </a:lnTo>
                  <a:lnTo>
                    <a:pt x="332454" y="265610"/>
                  </a:lnTo>
                  <a:lnTo>
                    <a:pt x="303523" y="303523"/>
                  </a:lnTo>
                  <a:lnTo>
                    <a:pt x="265609" y="332454"/>
                  </a:lnTo>
                  <a:lnTo>
                    <a:pt x="222903" y="349813"/>
                  </a:lnTo>
                  <a:lnTo>
                    <a:pt x="177799" y="355599"/>
                  </a:lnTo>
                  <a:lnTo>
                    <a:pt x="132696" y="349813"/>
                  </a:lnTo>
                  <a:lnTo>
                    <a:pt x="89989" y="332454"/>
                  </a:lnTo>
                  <a:lnTo>
                    <a:pt x="52076" y="303523"/>
                  </a:lnTo>
                  <a:lnTo>
                    <a:pt x="23144" y="265610"/>
                  </a:lnTo>
                  <a:lnTo>
                    <a:pt x="5786" y="222903"/>
                  </a:lnTo>
                  <a:lnTo>
                    <a:pt x="0" y="177799"/>
                  </a:lnTo>
                  <a:lnTo>
                    <a:pt x="5786" y="132696"/>
                  </a:lnTo>
                  <a:lnTo>
                    <a:pt x="23144" y="89989"/>
                  </a:lnTo>
                  <a:lnTo>
                    <a:pt x="52076" y="52076"/>
                  </a:lnTo>
                  <a:lnTo>
                    <a:pt x="89989" y="23144"/>
                  </a:lnTo>
                  <a:lnTo>
                    <a:pt x="132696" y="5786"/>
                  </a:lnTo>
                  <a:lnTo>
                    <a:pt x="177799" y="0"/>
                  </a:lnTo>
                  <a:lnTo>
                    <a:pt x="222903" y="5786"/>
                  </a:lnTo>
                  <a:lnTo>
                    <a:pt x="265609" y="23144"/>
                  </a:lnTo>
                  <a:lnTo>
                    <a:pt x="303523" y="52076"/>
                  </a:lnTo>
                </a:path>
              </a:pathLst>
            </a:custGeom>
            <a:ln w="12700">
              <a:solidFill>
                <a:srgbClr val="FFFFFF"/>
              </a:solidFill>
            </a:ln>
          </p:spPr>
          <p:txBody>
            <a:bodyPr wrap="square" lIns="0" tIns="0" rIns="0" bIns="0" rtlCol="0"/>
            <a:lstStyle/>
            <a:p>
              <a:endParaRPr/>
            </a:p>
          </p:txBody>
        </p:sp>
        <p:sp>
          <p:nvSpPr>
            <p:cNvPr id="138" name="object 72">
              <a:extLst>
                <a:ext uri="{FF2B5EF4-FFF2-40B4-BE49-F238E27FC236}">
                  <a16:creationId xmlns:a16="http://schemas.microsoft.com/office/drawing/2014/main" id="{AE2914B8-B5F4-1F2F-CE15-300506D9C9B4}"/>
                </a:ext>
              </a:extLst>
            </p:cNvPr>
            <p:cNvSpPr/>
            <p:nvPr/>
          </p:nvSpPr>
          <p:spPr>
            <a:xfrm>
              <a:off x="11241285" y="3811785"/>
              <a:ext cx="301625" cy="301625"/>
            </a:xfrm>
            <a:custGeom>
              <a:avLst/>
              <a:gdLst/>
              <a:ahLst/>
              <a:cxnLst/>
              <a:rect l="l" t="t" r="r" b="b"/>
              <a:pathLst>
                <a:path w="301625" h="301625">
                  <a:moveTo>
                    <a:pt x="173942" y="0"/>
                  </a:moveTo>
                  <a:lnTo>
                    <a:pt x="127287" y="0"/>
                  </a:lnTo>
                  <a:lnTo>
                    <a:pt x="82406" y="14283"/>
                  </a:lnTo>
                  <a:lnTo>
                    <a:pt x="42851" y="42851"/>
                  </a:lnTo>
                  <a:lnTo>
                    <a:pt x="14283" y="82406"/>
                  </a:lnTo>
                  <a:lnTo>
                    <a:pt x="0" y="127287"/>
                  </a:lnTo>
                  <a:lnTo>
                    <a:pt x="0" y="173942"/>
                  </a:lnTo>
                  <a:lnTo>
                    <a:pt x="14283" y="218822"/>
                  </a:lnTo>
                  <a:lnTo>
                    <a:pt x="42851" y="258378"/>
                  </a:lnTo>
                  <a:lnTo>
                    <a:pt x="82406" y="286945"/>
                  </a:lnTo>
                  <a:lnTo>
                    <a:pt x="127287" y="301229"/>
                  </a:lnTo>
                  <a:lnTo>
                    <a:pt x="173942" y="301229"/>
                  </a:lnTo>
                  <a:lnTo>
                    <a:pt x="218822" y="286945"/>
                  </a:lnTo>
                  <a:lnTo>
                    <a:pt x="258378" y="258378"/>
                  </a:lnTo>
                  <a:lnTo>
                    <a:pt x="286945" y="218822"/>
                  </a:lnTo>
                  <a:lnTo>
                    <a:pt x="301229" y="173942"/>
                  </a:lnTo>
                  <a:lnTo>
                    <a:pt x="301229" y="127287"/>
                  </a:lnTo>
                  <a:lnTo>
                    <a:pt x="286945" y="82406"/>
                  </a:lnTo>
                  <a:lnTo>
                    <a:pt x="258378" y="42851"/>
                  </a:lnTo>
                  <a:lnTo>
                    <a:pt x="218822" y="14283"/>
                  </a:lnTo>
                  <a:lnTo>
                    <a:pt x="173942" y="0"/>
                  </a:lnTo>
                  <a:close/>
                </a:path>
              </a:pathLst>
            </a:custGeom>
            <a:solidFill>
              <a:srgbClr val="84C300"/>
            </a:solidFill>
          </p:spPr>
          <p:txBody>
            <a:bodyPr wrap="square" lIns="0" tIns="0" rIns="0" bIns="0" rtlCol="0"/>
            <a:lstStyle/>
            <a:p>
              <a:endParaRPr/>
            </a:p>
          </p:txBody>
        </p:sp>
        <p:sp>
          <p:nvSpPr>
            <p:cNvPr id="139" name="object 73">
              <a:extLst>
                <a:ext uri="{FF2B5EF4-FFF2-40B4-BE49-F238E27FC236}">
                  <a16:creationId xmlns:a16="http://schemas.microsoft.com/office/drawing/2014/main" id="{CEDE0E71-DDA3-ABF5-31AA-E9D28D4407EE}"/>
                </a:ext>
              </a:extLst>
            </p:cNvPr>
            <p:cNvSpPr/>
            <p:nvPr/>
          </p:nvSpPr>
          <p:spPr>
            <a:xfrm>
              <a:off x="11241285" y="3811785"/>
              <a:ext cx="301625" cy="301625"/>
            </a:xfrm>
            <a:custGeom>
              <a:avLst/>
              <a:gdLst/>
              <a:ahLst/>
              <a:cxnLst/>
              <a:rect l="l" t="t" r="r" b="b"/>
              <a:pathLst>
                <a:path w="301625" h="301625">
                  <a:moveTo>
                    <a:pt x="258378" y="42851"/>
                  </a:moveTo>
                  <a:lnTo>
                    <a:pt x="286945" y="82406"/>
                  </a:lnTo>
                  <a:lnTo>
                    <a:pt x="301229" y="127287"/>
                  </a:lnTo>
                  <a:lnTo>
                    <a:pt x="301229" y="173942"/>
                  </a:lnTo>
                  <a:lnTo>
                    <a:pt x="286945" y="218822"/>
                  </a:lnTo>
                  <a:lnTo>
                    <a:pt x="258378" y="258378"/>
                  </a:lnTo>
                  <a:lnTo>
                    <a:pt x="218822" y="286945"/>
                  </a:lnTo>
                  <a:lnTo>
                    <a:pt x="173942" y="301229"/>
                  </a:lnTo>
                  <a:lnTo>
                    <a:pt x="127287" y="301229"/>
                  </a:lnTo>
                  <a:lnTo>
                    <a:pt x="82406" y="286945"/>
                  </a:lnTo>
                  <a:lnTo>
                    <a:pt x="42851" y="258378"/>
                  </a:lnTo>
                  <a:lnTo>
                    <a:pt x="14283" y="218822"/>
                  </a:lnTo>
                  <a:lnTo>
                    <a:pt x="0" y="173942"/>
                  </a:lnTo>
                  <a:lnTo>
                    <a:pt x="0" y="127287"/>
                  </a:lnTo>
                  <a:lnTo>
                    <a:pt x="14283" y="82406"/>
                  </a:lnTo>
                  <a:lnTo>
                    <a:pt x="42851" y="42851"/>
                  </a:lnTo>
                  <a:lnTo>
                    <a:pt x="82406" y="14283"/>
                  </a:lnTo>
                  <a:lnTo>
                    <a:pt x="127287" y="0"/>
                  </a:lnTo>
                  <a:lnTo>
                    <a:pt x="173942" y="0"/>
                  </a:lnTo>
                  <a:lnTo>
                    <a:pt x="218822" y="14283"/>
                  </a:lnTo>
                  <a:lnTo>
                    <a:pt x="258378" y="42851"/>
                  </a:lnTo>
                </a:path>
              </a:pathLst>
            </a:custGeom>
            <a:ln w="12700">
              <a:solidFill>
                <a:srgbClr val="FFFFFF"/>
              </a:solidFill>
            </a:ln>
          </p:spPr>
          <p:txBody>
            <a:bodyPr wrap="square" lIns="0" tIns="0" rIns="0" bIns="0" rtlCol="0"/>
            <a:lstStyle/>
            <a:p>
              <a:endParaRPr/>
            </a:p>
          </p:txBody>
        </p:sp>
        <p:sp>
          <p:nvSpPr>
            <p:cNvPr id="140" name="object 74">
              <a:extLst>
                <a:ext uri="{FF2B5EF4-FFF2-40B4-BE49-F238E27FC236}">
                  <a16:creationId xmlns:a16="http://schemas.microsoft.com/office/drawing/2014/main" id="{27421245-B7BD-7286-C1CB-7B37365F9A36}"/>
                </a:ext>
              </a:extLst>
            </p:cNvPr>
            <p:cNvSpPr/>
            <p:nvPr/>
          </p:nvSpPr>
          <p:spPr>
            <a:xfrm>
              <a:off x="11518900" y="3670300"/>
              <a:ext cx="1155700" cy="571500"/>
            </a:xfrm>
            <a:custGeom>
              <a:avLst/>
              <a:gdLst/>
              <a:ahLst/>
              <a:cxnLst/>
              <a:rect l="l" t="t" r="r" b="b"/>
              <a:pathLst>
                <a:path w="1155700" h="571500">
                  <a:moveTo>
                    <a:pt x="11144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114425" y="571500"/>
                  </a:lnTo>
                  <a:lnTo>
                    <a:pt x="1130490" y="568256"/>
                  </a:lnTo>
                  <a:lnTo>
                    <a:pt x="1143610" y="559410"/>
                  </a:lnTo>
                  <a:lnTo>
                    <a:pt x="1152456" y="546290"/>
                  </a:lnTo>
                  <a:lnTo>
                    <a:pt x="1155700" y="530225"/>
                  </a:lnTo>
                  <a:lnTo>
                    <a:pt x="1155700" y="41275"/>
                  </a:lnTo>
                  <a:lnTo>
                    <a:pt x="1152456" y="25209"/>
                  </a:lnTo>
                  <a:lnTo>
                    <a:pt x="1143610" y="12089"/>
                  </a:lnTo>
                  <a:lnTo>
                    <a:pt x="1130490" y="3243"/>
                  </a:lnTo>
                  <a:lnTo>
                    <a:pt x="1114425" y="0"/>
                  </a:lnTo>
                  <a:close/>
                </a:path>
              </a:pathLst>
            </a:custGeom>
            <a:solidFill>
              <a:srgbClr val="FFFFFF"/>
            </a:solidFill>
          </p:spPr>
          <p:txBody>
            <a:bodyPr wrap="square" lIns="0" tIns="0" rIns="0" bIns="0" rtlCol="0"/>
            <a:lstStyle/>
            <a:p>
              <a:endParaRPr/>
            </a:p>
          </p:txBody>
        </p:sp>
        <p:sp>
          <p:nvSpPr>
            <p:cNvPr id="141" name="object 75">
              <a:extLst>
                <a:ext uri="{FF2B5EF4-FFF2-40B4-BE49-F238E27FC236}">
                  <a16:creationId xmlns:a16="http://schemas.microsoft.com/office/drawing/2014/main" id="{ADE29750-61E9-166C-E790-2465A708B1F6}"/>
                </a:ext>
              </a:extLst>
            </p:cNvPr>
            <p:cNvSpPr/>
            <p:nvPr/>
          </p:nvSpPr>
          <p:spPr>
            <a:xfrm>
              <a:off x="11518900" y="3670300"/>
              <a:ext cx="1155700" cy="571500"/>
            </a:xfrm>
            <a:custGeom>
              <a:avLst/>
              <a:gdLst/>
              <a:ahLst/>
              <a:cxnLst/>
              <a:rect l="l" t="t" r="r" b="b"/>
              <a:pathLst>
                <a:path w="1155700" h="571500">
                  <a:moveTo>
                    <a:pt x="0" y="530225"/>
                  </a:moveTo>
                  <a:lnTo>
                    <a:pt x="0" y="41275"/>
                  </a:lnTo>
                  <a:lnTo>
                    <a:pt x="3243" y="25209"/>
                  </a:lnTo>
                  <a:lnTo>
                    <a:pt x="12089" y="12089"/>
                  </a:lnTo>
                  <a:lnTo>
                    <a:pt x="25209" y="3243"/>
                  </a:lnTo>
                  <a:lnTo>
                    <a:pt x="41275" y="0"/>
                  </a:lnTo>
                  <a:lnTo>
                    <a:pt x="1114425" y="0"/>
                  </a:lnTo>
                  <a:lnTo>
                    <a:pt x="1130490" y="3243"/>
                  </a:lnTo>
                  <a:lnTo>
                    <a:pt x="1143610" y="12089"/>
                  </a:lnTo>
                  <a:lnTo>
                    <a:pt x="1152456" y="25209"/>
                  </a:lnTo>
                  <a:lnTo>
                    <a:pt x="1155700" y="41275"/>
                  </a:lnTo>
                  <a:lnTo>
                    <a:pt x="1155700" y="530225"/>
                  </a:lnTo>
                  <a:lnTo>
                    <a:pt x="1152456" y="546290"/>
                  </a:lnTo>
                  <a:lnTo>
                    <a:pt x="1143610" y="559410"/>
                  </a:lnTo>
                  <a:lnTo>
                    <a:pt x="1130490" y="568256"/>
                  </a:lnTo>
                  <a:lnTo>
                    <a:pt x="11144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42" name="object 76">
            <a:extLst>
              <a:ext uri="{FF2B5EF4-FFF2-40B4-BE49-F238E27FC236}">
                <a16:creationId xmlns:a16="http://schemas.microsoft.com/office/drawing/2014/main" id="{98063CD8-891A-992A-FFD2-319FD376039D}"/>
              </a:ext>
            </a:extLst>
          </p:cNvPr>
          <p:cNvSpPr txBox="1"/>
          <p:nvPr/>
        </p:nvSpPr>
        <p:spPr>
          <a:xfrm>
            <a:off x="11000068" y="1974096"/>
            <a:ext cx="1130935" cy="510540"/>
          </a:xfrm>
          <a:prstGeom prst="rect">
            <a:avLst/>
          </a:prstGeom>
        </p:spPr>
        <p:txBody>
          <a:bodyPr vert="horz" wrap="square" lIns="0" tIns="22860" rIns="0" bIns="0" rtlCol="0">
            <a:spAutoFit/>
          </a:bodyPr>
          <a:lstStyle/>
          <a:p>
            <a:pPr marL="173355" marR="166370" indent="174625">
              <a:lnSpc>
                <a:spcPts val="1900"/>
              </a:lnSpc>
              <a:spcBef>
                <a:spcPts val="180"/>
              </a:spcBef>
            </a:pPr>
            <a:r>
              <a:rPr sz="1600" spc="-10" dirty="0">
                <a:latin typeface="Arial Narrow"/>
                <a:cs typeface="Arial Narrow"/>
              </a:rPr>
              <a:t>Japan </a:t>
            </a:r>
            <a:r>
              <a:rPr sz="1600" dirty="0">
                <a:latin typeface="Arial Narrow"/>
                <a:cs typeface="Arial Narrow"/>
              </a:rPr>
              <a:t>52–66</a:t>
            </a:r>
            <a:r>
              <a:rPr sz="1600" spc="10" dirty="0">
                <a:latin typeface="Arial Narrow"/>
                <a:cs typeface="Arial Narrow"/>
              </a:rPr>
              <a:t> </a:t>
            </a:r>
            <a:r>
              <a:rPr sz="1600" spc="-85" dirty="0">
                <a:latin typeface="Arial Narrow"/>
                <a:cs typeface="Arial Narrow"/>
              </a:rPr>
              <a:t>GW</a:t>
            </a:r>
            <a:endParaRPr sz="1600">
              <a:latin typeface="Arial Narrow"/>
              <a:cs typeface="Arial Narrow"/>
            </a:endParaRPr>
          </a:p>
        </p:txBody>
      </p:sp>
      <p:grpSp>
        <p:nvGrpSpPr>
          <p:cNvPr id="143" name="object 77">
            <a:extLst>
              <a:ext uri="{FF2B5EF4-FFF2-40B4-BE49-F238E27FC236}">
                <a16:creationId xmlns:a16="http://schemas.microsoft.com/office/drawing/2014/main" id="{9B043FDC-FA28-9534-F758-FE2A34F47244}"/>
              </a:ext>
            </a:extLst>
          </p:cNvPr>
          <p:cNvGrpSpPr/>
          <p:nvPr/>
        </p:nvGrpSpPr>
        <p:grpSpPr>
          <a:xfrm>
            <a:off x="3882024" y="1427996"/>
            <a:ext cx="6902450" cy="2984500"/>
            <a:chOff x="4413250" y="3149600"/>
            <a:chExt cx="6902450" cy="2984500"/>
          </a:xfrm>
        </p:grpSpPr>
        <p:pic>
          <p:nvPicPr>
            <p:cNvPr id="144" name="object 78">
              <a:extLst>
                <a:ext uri="{FF2B5EF4-FFF2-40B4-BE49-F238E27FC236}">
                  <a16:creationId xmlns:a16="http://schemas.microsoft.com/office/drawing/2014/main" id="{4F74D946-38E9-9ABC-5116-2E6DE5B886D2}"/>
                </a:ext>
              </a:extLst>
            </p:cNvPr>
            <p:cNvPicPr/>
            <p:nvPr/>
          </p:nvPicPr>
          <p:blipFill>
            <a:blip r:embed="rId16" cstate="print"/>
            <a:stretch>
              <a:fillRect/>
            </a:stretch>
          </p:blipFill>
          <p:spPr>
            <a:xfrm>
              <a:off x="5575300" y="3556000"/>
              <a:ext cx="927100" cy="927100"/>
            </a:xfrm>
            <a:prstGeom prst="rect">
              <a:avLst/>
            </a:prstGeom>
          </p:spPr>
        </p:pic>
        <p:sp>
          <p:nvSpPr>
            <p:cNvPr id="145" name="object 79">
              <a:extLst>
                <a:ext uri="{FF2B5EF4-FFF2-40B4-BE49-F238E27FC236}">
                  <a16:creationId xmlns:a16="http://schemas.microsoft.com/office/drawing/2014/main" id="{18BE745A-1193-804E-0209-5CCB4EB57FA2}"/>
                </a:ext>
              </a:extLst>
            </p:cNvPr>
            <p:cNvSpPr/>
            <p:nvPr/>
          </p:nvSpPr>
          <p:spPr>
            <a:xfrm>
              <a:off x="5689600" y="3670300"/>
              <a:ext cx="584200" cy="584200"/>
            </a:xfrm>
            <a:custGeom>
              <a:avLst/>
              <a:gdLst/>
              <a:ahLst/>
              <a:cxnLst/>
              <a:rect l="l" t="t" r="r" b="b"/>
              <a:pathLst>
                <a:path w="584200" h="584200">
                  <a:moveTo>
                    <a:pt x="292100" y="0"/>
                  </a:moveTo>
                  <a:lnTo>
                    <a:pt x="247388" y="3422"/>
                  </a:lnTo>
                  <a:lnTo>
                    <a:pt x="203527" y="13688"/>
                  </a:lnTo>
                  <a:lnTo>
                    <a:pt x="161368" y="30799"/>
                  </a:lnTo>
                  <a:lnTo>
                    <a:pt x="121759" y="54754"/>
                  </a:lnTo>
                  <a:lnTo>
                    <a:pt x="85553" y="85553"/>
                  </a:lnTo>
                  <a:lnTo>
                    <a:pt x="54754" y="121759"/>
                  </a:lnTo>
                  <a:lnTo>
                    <a:pt x="30799" y="161368"/>
                  </a:lnTo>
                  <a:lnTo>
                    <a:pt x="13688" y="203527"/>
                  </a:lnTo>
                  <a:lnTo>
                    <a:pt x="3422" y="247388"/>
                  </a:lnTo>
                  <a:lnTo>
                    <a:pt x="0" y="292100"/>
                  </a:lnTo>
                  <a:lnTo>
                    <a:pt x="3422" y="336811"/>
                  </a:lnTo>
                  <a:lnTo>
                    <a:pt x="13688" y="380672"/>
                  </a:lnTo>
                  <a:lnTo>
                    <a:pt x="30799" y="422831"/>
                  </a:lnTo>
                  <a:lnTo>
                    <a:pt x="54754" y="462440"/>
                  </a:lnTo>
                  <a:lnTo>
                    <a:pt x="85553" y="498646"/>
                  </a:lnTo>
                  <a:lnTo>
                    <a:pt x="121759" y="529445"/>
                  </a:lnTo>
                  <a:lnTo>
                    <a:pt x="161368" y="553400"/>
                  </a:lnTo>
                  <a:lnTo>
                    <a:pt x="203527" y="570511"/>
                  </a:lnTo>
                  <a:lnTo>
                    <a:pt x="247388" y="580777"/>
                  </a:lnTo>
                  <a:lnTo>
                    <a:pt x="292100" y="584200"/>
                  </a:lnTo>
                  <a:lnTo>
                    <a:pt x="336811" y="580777"/>
                  </a:lnTo>
                  <a:lnTo>
                    <a:pt x="380672" y="570511"/>
                  </a:lnTo>
                  <a:lnTo>
                    <a:pt x="422831" y="553400"/>
                  </a:lnTo>
                  <a:lnTo>
                    <a:pt x="462440" y="529445"/>
                  </a:lnTo>
                  <a:lnTo>
                    <a:pt x="498646" y="498646"/>
                  </a:lnTo>
                  <a:lnTo>
                    <a:pt x="529445" y="462440"/>
                  </a:lnTo>
                  <a:lnTo>
                    <a:pt x="553400" y="422831"/>
                  </a:lnTo>
                  <a:lnTo>
                    <a:pt x="570511" y="380672"/>
                  </a:lnTo>
                  <a:lnTo>
                    <a:pt x="580777" y="336811"/>
                  </a:lnTo>
                  <a:lnTo>
                    <a:pt x="584200" y="292100"/>
                  </a:lnTo>
                  <a:lnTo>
                    <a:pt x="580777" y="247388"/>
                  </a:lnTo>
                  <a:lnTo>
                    <a:pt x="570511" y="203527"/>
                  </a:lnTo>
                  <a:lnTo>
                    <a:pt x="553400" y="161368"/>
                  </a:lnTo>
                  <a:lnTo>
                    <a:pt x="529445" y="121759"/>
                  </a:lnTo>
                  <a:lnTo>
                    <a:pt x="498646" y="85553"/>
                  </a:lnTo>
                  <a:lnTo>
                    <a:pt x="462440" y="54754"/>
                  </a:lnTo>
                  <a:lnTo>
                    <a:pt x="422831" y="30799"/>
                  </a:lnTo>
                  <a:lnTo>
                    <a:pt x="380672" y="13688"/>
                  </a:lnTo>
                  <a:lnTo>
                    <a:pt x="336811" y="3422"/>
                  </a:lnTo>
                  <a:lnTo>
                    <a:pt x="292100" y="0"/>
                  </a:lnTo>
                  <a:close/>
                </a:path>
              </a:pathLst>
            </a:custGeom>
            <a:solidFill>
              <a:srgbClr val="B6DA77"/>
            </a:solidFill>
          </p:spPr>
          <p:txBody>
            <a:bodyPr wrap="square" lIns="0" tIns="0" rIns="0" bIns="0" rtlCol="0"/>
            <a:lstStyle/>
            <a:p>
              <a:endParaRPr/>
            </a:p>
          </p:txBody>
        </p:sp>
        <p:sp>
          <p:nvSpPr>
            <p:cNvPr id="146" name="object 80">
              <a:extLst>
                <a:ext uri="{FF2B5EF4-FFF2-40B4-BE49-F238E27FC236}">
                  <a16:creationId xmlns:a16="http://schemas.microsoft.com/office/drawing/2014/main" id="{0358744E-0B81-38D9-BFEA-1C044310E40E}"/>
                </a:ext>
              </a:extLst>
            </p:cNvPr>
            <p:cNvSpPr/>
            <p:nvPr/>
          </p:nvSpPr>
          <p:spPr>
            <a:xfrm>
              <a:off x="5689600" y="3670300"/>
              <a:ext cx="584200" cy="584200"/>
            </a:xfrm>
            <a:custGeom>
              <a:avLst/>
              <a:gdLst/>
              <a:ahLst/>
              <a:cxnLst/>
              <a:rect l="l" t="t" r="r" b="b"/>
              <a:pathLst>
                <a:path w="584200" h="584200">
                  <a:moveTo>
                    <a:pt x="498646" y="85553"/>
                  </a:moveTo>
                  <a:lnTo>
                    <a:pt x="529445" y="121759"/>
                  </a:lnTo>
                  <a:lnTo>
                    <a:pt x="553400" y="161368"/>
                  </a:lnTo>
                  <a:lnTo>
                    <a:pt x="570511" y="203527"/>
                  </a:lnTo>
                  <a:lnTo>
                    <a:pt x="580777" y="247388"/>
                  </a:lnTo>
                  <a:lnTo>
                    <a:pt x="584200" y="292100"/>
                  </a:lnTo>
                  <a:lnTo>
                    <a:pt x="580777" y="336811"/>
                  </a:lnTo>
                  <a:lnTo>
                    <a:pt x="570511" y="380672"/>
                  </a:lnTo>
                  <a:lnTo>
                    <a:pt x="553400" y="422831"/>
                  </a:lnTo>
                  <a:lnTo>
                    <a:pt x="529445" y="462440"/>
                  </a:lnTo>
                  <a:lnTo>
                    <a:pt x="498646" y="498646"/>
                  </a:lnTo>
                  <a:lnTo>
                    <a:pt x="462440" y="529445"/>
                  </a:lnTo>
                  <a:lnTo>
                    <a:pt x="422831" y="553400"/>
                  </a:lnTo>
                  <a:lnTo>
                    <a:pt x="380672" y="570511"/>
                  </a:lnTo>
                  <a:lnTo>
                    <a:pt x="336811" y="580777"/>
                  </a:lnTo>
                  <a:lnTo>
                    <a:pt x="292100" y="584200"/>
                  </a:lnTo>
                  <a:lnTo>
                    <a:pt x="247388" y="580777"/>
                  </a:lnTo>
                  <a:lnTo>
                    <a:pt x="203527" y="570511"/>
                  </a:lnTo>
                  <a:lnTo>
                    <a:pt x="161368" y="553400"/>
                  </a:lnTo>
                  <a:lnTo>
                    <a:pt x="121759" y="529445"/>
                  </a:lnTo>
                  <a:lnTo>
                    <a:pt x="85553" y="498646"/>
                  </a:lnTo>
                  <a:lnTo>
                    <a:pt x="54754" y="462440"/>
                  </a:lnTo>
                  <a:lnTo>
                    <a:pt x="30799" y="422831"/>
                  </a:lnTo>
                  <a:lnTo>
                    <a:pt x="13688" y="380672"/>
                  </a:lnTo>
                  <a:lnTo>
                    <a:pt x="3422" y="336811"/>
                  </a:lnTo>
                  <a:lnTo>
                    <a:pt x="0" y="292100"/>
                  </a:lnTo>
                  <a:lnTo>
                    <a:pt x="3422" y="247388"/>
                  </a:lnTo>
                  <a:lnTo>
                    <a:pt x="13688" y="203527"/>
                  </a:lnTo>
                  <a:lnTo>
                    <a:pt x="30799" y="161368"/>
                  </a:lnTo>
                  <a:lnTo>
                    <a:pt x="54754" y="121759"/>
                  </a:lnTo>
                  <a:lnTo>
                    <a:pt x="85553" y="85553"/>
                  </a:lnTo>
                  <a:lnTo>
                    <a:pt x="121759" y="54754"/>
                  </a:lnTo>
                  <a:lnTo>
                    <a:pt x="161368" y="30799"/>
                  </a:lnTo>
                  <a:lnTo>
                    <a:pt x="203527" y="13688"/>
                  </a:lnTo>
                  <a:lnTo>
                    <a:pt x="247388" y="3422"/>
                  </a:lnTo>
                  <a:lnTo>
                    <a:pt x="292100" y="0"/>
                  </a:lnTo>
                  <a:lnTo>
                    <a:pt x="336811" y="3422"/>
                  </a:lnTo>
                  <a:lnTo>
                    <a:pt x="380672" y="13688"/>
                  </a:lnTo>
                  <a:lnTo>
                    <a:pt x="422831" y="30799"/>
                  </a:lnTo>
                  <a:lnTo>
                    <a:pt x="462440" y="54754"/>
                  </a:lnTo>
                  <a:lnTo>
                    <a:pt x="498646" y="85553"/>
                  </a:lnTo>
                </a:path>
              </a:pathLst>
            </a:custGeom>
            <a:ln w="12700">
              <a:solidFill>
                <a:srgbClr val="FFFFFF"/>
              </a:solidFill>
            </a:ln>
          </p:spPr>
          <p:txBody>
            <a:bodyPr wrap="square" lIns="0" tIns="0" rIns="0" bIns="0" rtlCol="0"/>
            <a:lstStyle/>
            <a:p>
              <a:endParaRPr/>
            </a:p>
          </p:txBody>
        </p:sp>
        <p:sp>
          <p:nvSpPr>
            <p:cNvPr id="147" name="object 81">
              <a:extLst>
                <a:ext uri="{FF2B5EF4-FFF2-40B4-BE49-F238E27FC236}">
                  <a16:creationId xmlns:a16="http://schemas.microsoft.com/office/drawing/2014/main" id="{B11EDDEB-A071-DF72-08FD-C9D8A6F0E85D}"/>
                </a:ext>
              </a:extLst>
            </p:cNvPr>
            <p:cNvSpPr/>
            <p:nvPr/>
          </p:nvSpPr>
          <p:spPr>
            <a:xfrm>
              <a:off x="5728618" y="3709318"/>
              <a:ext cx="506730" cy="506730"/>
            </a:xfrm>
            <a:custGeom>
              <a:avLst/>
              <a:gdLst/>
              <a:ahLst/>
              <a:cxnLst/>
              <a:rect l="l" t="t" r="r" b="b"/>
              <a:pathLst>
                <a:path w="506729" h="506729">
                  <a:moveTo>
                    <a:pt x="274727" y="0"/>
                  </a:moveTo>
                  <a:lnTo>
                    <a:pt x="231433" y="0"/>
                  </a:lnTo>
                  <a:lnTo>
                    <a:pt x="188647" y="7347"/>
                  </a:lnTo>
                  <a:lnTo>
                    <a:pt x="147382" y="22042"/>
                  </a:lnTo>
                  <a:lnTo>
                    <a:pt x="108654" y="44085"/>
                  </a:lnTo>
                  <a:lnTo>
                    <a:pt x="73476" y="73476"/>
                  </a:lnTo>
                  <a:lnTo>
                    <a:pt x="44085" y="108654"/>
                  </a:lnTo>
                  <a:lnTo>
                    <a:pt x="22042" y="147382"/>
                  </a:lnTo>
                  <a:lnTo>
                    <a:pt x="7347" y="188647"/>
                  </a:lnTo>
                  <a:lnTo>
                    <a:pt x="0" y="231433"/>
                  </a:lnTo>
                  <a:lnTo>
                    <a:pt x="0" y="274727"/>
                  </a:lnTo>
                  <a:lnTo>
                    <a:pt x="7347" y="317514"/>
                  </a:lnTo>
                  <a:lnTo>
                    <a:pt x="22042" y="358779"/>
                  </a:lnTo>
                  <a:lnTo>
                    <a:pt x="44085" y="397508"/>
                  </a:lnTo>
                  <a:lnTo>
                    <a:pt x="73476" y="432687"/>
                  </a:lnTo>
                  <a:lnTo>
                    <a:pt x="108654" y="462077"/>
                  </a:lnTo>
                  <a:lnTo>
                    <a:pt x="147382" y="484120"/>
                  </a:lnTo>
                  <a:lnTo>
                    <a:pt x="188647" y="498815"/>
                  </a:lnTo>
                  <a:lnTo>
                    <a:pt x="231433" y="506162"/>
                  </a:lnTo>
                  <a:lnTo>
                    <a:pt x="274727" y="506162"/>
                  </a:lnTo>
                  <a:lnTo>
                    <a:pt x="317514" y="498815"/>
                  </a:lnTo>
                  <a:lnTo>
                    <a:pt x="358779" y="484120"/>
                  </a:lnTo>
                  <a:lnTo>
                    <a:pt x="397508" y="462077"/>
                  </a:lnTo>
                  <a:lnTo>
                    <a:pt x="432687" y="432687"/>
                  </a:lnTo>
                  <a:lnTo>
                    <a:pt x="462077" y="397508"/>
                  </a:lnTo>
                  <a:lnTo>
                    <a:pt x="484120" y="358779"/>
                  </a:lnTo>
                  <a:lnTo>
                    <a:pt x="498815" y="317514"/>
                  </a:lnTo>
                  <a:lnTo>
                    <a:pt x="506162" y="274727"/>
                  </a:lnTo>
                  <a:lnTo>
                    <a:pt x="506162" y="231433"/>
                  </a:lnTo>
                  <a:lnTo>
                    <a:pt x="498815" y="188647"/>
                  </a:lnTo>
                  <a:lnTo>
                    <a:pt x="484120" y="147382"/>
                  </a:lnTo>
                  <a:lnTo>
                    <a:pt x="462077" y="108654"/>
                  </a:lnTo>
                  <a:lnTo>
                    <a:pt x="432687" y="73476"/>
                  </a:lnTo>
                  <a:lnTo>
                    <a:pt x="397508" y="44085"/>
                  </a:lnTo>
                  <a:lnTo>
                    <a:pt x="358779" y="22042"/>
                  </a:lnTo>
                  <a:lnTo>
                    <a:pt x="317514" y="7347"/>
                  </a:lnTo>
                  <a:lnTo>
                    <a:pt x="274727" y="0"/>
                  </a:lnTo>
                  <a:close/>
                </a:path>
              </a:pathLst>
            </a:custGeom>
            <a:solidFill>
              <a:srgbClr val="84C300"/>
            </a:solidFill>
          </p:spPr>
          <p:txBody>
            <a:bodyPr wrap="square" lIns="0" tIns="0" rIns="0" bIns="0" rtlCol="0"/>
            <a:lstStyle/>
            <a:p>
              <a:endParaRPr/>
            </a:p>
          </p:txBody>
        </p:sp>
        <p:sp>
          <p:nvSpPr>
            <p:cNvPr id="148" name="object 82">
              <a:extLst>
                <a:ext uri="{FF2B5EF4-FFF2-40B4-BE49-F238E27FC236}">
                  <a16:creationId xmlns:a16="http://schemas.microsoft.com/office/drawing/2014/main" id="{8B756356-E9BB-042F-B95C-FADEBFFA3D33}"/>
                </a:ext>
              </a:extLst>
            </p:cNvPr>
            <p:cNvSpPr/>
            <p:nvPr/>
          </p:nvSpPr>
          <p:spPr>
            <a:xfrm>
              <a:off x="5728618" y="3709318"/>
              <a:ext cx="506730" cy="506730"/>
            </a:xfrm>
            <a:custGeom>
              <a:avLst/>
              <a:gdLst/>
              <a:ahLst/>
              <a:cxnLst/>
              <a:rect l="l" t="t" r="r" b="b"/>
              <a:pathLst>
                <a:path w="506729" h="506729">
                  <a:moveTo>
                    <a:pt x="432687" y="73476"/>
                  </a:moveTo>
                  <a:lnTo>
                    <a:pt x="462077" y="108654"/>
                  </a:lnTo>
                  <a:lnTo>
                    <a:pt x="484120" y="147382"/>
                  </a:lnTo>
                  <a:lnTo>
                    <a:pt x="498815" y="188647"/>
                  </a:lnTo>
                  <a:lnTo>
                    <a:pt x="506162" y="231433"/>
                  </a:lnTo>
                  <a:lnTo>
                    <a:pt x="506162" y="274727"/>
                  </a:lnTo>
                  <a:lnTo>
                    <a:pt x="498815" y="317514"/>
                  </a:lnTo>
                  <a:lnTo>
                    <a:pt x="484120" y="358779"/>
                  </a:lnTo>
                  <a:lnTo>
                    <a:pt x="462077" y="397508"/>
                  </a:lnTo>
                  <a:lnTo>
                    <a:pt x="432687" y="432687"/>
                  </a:lnTo>
                  <a:lnTo>
                    <a:pt x="397508" y="462077"/>
                  </a:lnTo>
                  <a:lnTo>
                    <a:pt x="358779" y="484120"/>
                  </a:lnTo>
                  <a:lnTo>
                    <a:pt x="317514" y="498815"/>
                  </a:lnTo>
                  <a:lnTo>
                    <a:pt x="274727" y="506162"/>
                  </a:lnTo>
                  <a:lnTo>
                    <a:pt x="231433" y="506162"/>
                  </a:lnTo>
                  <a:lnTo>
                    <a:pt x="188647" y="498815"/>
                  </a:lnTo>
                  <a:lnTo>
                    <a:pt x="147382" y="484120"/>
                  </a:lnTo>
                  <a:lnTo>
                    <a:pt x="108654" y="462077"/>
                  </a:lnTo>
                  <a:lnTo>
                    <a:pt x="73476" y="432687"/>
                  </a:lnTo>
                  <a:lnTo>
                    <a:pt x="44085" y="397508"/>
                  </a:lnTo>
                  <a:lnTo>
                    <a:pt x="22042" y="358779"/>
                  </a:lnTo>
                  <a:lnTo>
                    <a:pt x="7347" y="317514"/>
                  </a:lnTo>
                  <a:lnTo>
                    <a:pt x="0" y="274727"/>
                  </a:lnTo>
                  <a:lnTo>
                    <a:pt x="0" y="231433"/>
                  </a:lnTo>
                  <a:lnTo>
                    <a:pt x="7347" y="188647"/>
                  </a:lnTo>
                  <a:lnTo>
                    <a:pt x="22042" y="147382"/>
                  </a:lnTo>
                  <a:lnTo>
                    <a:pt x="44085" y="108654"/>
                  </a:lnTo>
                  <a:lnTo>
                    <a:pt x="73476" y="73476"/>
                  </a:lnTo>
                  <a:lnTo>
                    <a:pt x="108654" y="44085"/>
                  </a:lnTo>
                  <a:lnTo>
                    <a:pt x="147382" y="22042"/>
                  </a:lnTo>
                  <a:lnTo>
                    <a:pt x="188647" y="7347"/>
                  </a:lnTo>
                  <a:lnTo>
                    <a:pt x="231433" y="0"/>
                  </a:lnTo>
                  <a:lnTo>
                    <a:pt x="274727" y="0"/>
                  </a:lnTo>
                  <a:lnTo>
                    <a:pt x="317514" y="7347"/>
                  </a:lnTo>
                  <a:lnTo>
                    <a:pt x="358779" y="22042"/>
                  </a:lnTo>
                  <a:lnTo>
                    <a:pt x="397508" y="44085"/>
                  </a:lnTo>
                  <a:lnTo>
                    <a:pt x="432687" y="73476"/>
                  </a:lnTo>
                </a:path>
              </a:pathLst>
            </a:custGeom>
            <a:ln w="12700">
              <a:solidFill>
                <a:srgbClr val="FFFFFF"/>
              </a:solidFill>
            </a:ln>
          </p:spPr>
          <p:txBody>
            <a:bodyPr wrap="square" lIns="0" tIns="0" rIns="0" bIns="0" rtlCol="0"/>
            <a:lstStyle/>
            <a:p>
              <a:endParaRPr/>
            </a:p>
          </p:txBody>
        </p:sp>
        <p:pic>
          <p:nvPicPr>
            <p:cNvPr id="149" name="object 83">
              <a:extLst>
                <a:ext uri="{FF2B5EF4-FFF2-40B4-BE49-F238E27FC236}">
                  <a16:creationId xmlns:a16="http://schemas.microsoft.com/office/drawing/2014/main" id="{33575E7B-95EB-3C1C-F900-B2F42E0A96A6}"/>
                </a:ext>
              </a:extLst>
            </p:cNvPr>
            <p:cNvPicPr/>
            <p:nvPr/>
          </p:nvPicPr>
          <p:blipFill>
            <a:blip r:embed="rId17" cstate="print"/>
            <a:stretch>
              <a:fillRect/>
            </a:stretch>
          </p:blipFill>
          <p:spPr>
            <a:xfrm>
              <a:off x="6438900" y="3149600"/>
              <a:ext cx="647700" cy="647700"/>
            </a:xfrm>
            <a:prstGeom prst="rect">
              <a:avLst/>
            </a:prstGeom>
          </p:spPr>
        </p:pic>
        <p:sp>
          <p:nvSpPr>
            <p:cNvPr id="150" name="object 84">
              <a:extLst>
                <a:ext uri="{FF2B5EF4-FFF2-40B4-BE49-F238E27FC236}">
                  <a16:creationId xmlns:a16="http://schemas.microsoft.com/office/drawing/2014/main" id="{D56BDF4A-C2DC-8818-C4B7-76A479B40076}"/>
                </a:ext>
              </a:extLst>
            </p:cNvPr>
            <p:cNvSpPr/>
            <p:nvPr/>
          </p:nvSpPr>
          <p:spPr>
            <a:xfrm>
              <a:off x="6554985" y="3265685"/>
              <a:ext cx="301625" cy="301625"/>
            </a:xfrm>
            <a:custGeom>
              <a:avLst/>
              <a:gdLst/>
              <a:ahLst/>
              <a:cxnLst/>
              <a:rect l="l" t="t" r="r" b="b"/>
              <a:pathLst>
                <a:path w="301625" h="301625">
                  <a:moveTo>
                    <a:pt x="173942" y="0"/>
                  </a:moveTo>
                  <a:lnTo>
                    <a:pt x="127287" y="0"/>
                  </a:lnTo>
                  <a:lnTo>
                    <a:pt x="82406" y="14283"/>
                  </a:lnTo>
                  <a:lnTo>
                    <a:pt x="42851" y="42851"/>
                  </a:lnTo>
                  <a:lnTo>
                    <a:pt x="14283" y="82406"/>
                  </a:lnTo>
                  <a:lnTo>
                    <a:pt x="0" y="127287"/>
                  </a:lnTo>
                  <a:lnTo>
                    <a:pt x="0" y="173942"/>
                  </a:lnTo>
                  <a:lnTo>
                    <a:pt x="14283" y="218822"/>
                  </a:lnTo>
                  <a:lnTo>
                    <a:pt x="42851" y="258378"/>
                  </a:lnTo>
                  <a:lnTo>
                    <a:pt x="82406" y="286945"/>
                  </a:lnTo>
                  <a:lnTo>
                    <a:pt x="127287" y="301229"/>
                  </a:lnTo>
                  <a:lnTo>
                    <a:pt x="173942" y="301229"/>
                  </a:lnTo>
                  <a:lnTo>
                    <a:pt x="218822" y="286945"/>
                  </a:lnTo>
                  <a:lnTo>
                    <a:pt x="258378" y="258378"/>
                  </a:lnTo>
                  <a:lnTo>
                    <a:pt x="286945" y="218822"/>
                  </a:lnTo>
                  <a:lnTo>
                    <a:pt x="301229" y="173942"/>
                  </a:lnTo>
                  <a:lnTo>
                    <a:pt x="301229" y="127287"/>
                  </a:lnTo>
                  <a:lnTo>
                    <a:pt x="286945" y="82406"/>
                  </a:lnTo>
                  <a:lnTo>
                    <a:pt x="258378" y="42851"/>
                  </a:lnTo>
                  <a:lnTo>
                    <a:pt x="218822" y="14283"/>
                  </a:lnTo>
                  <a:lnTo>
                    <a:pt x="173942" y="0"/>
                  </a:lnTo>
                  <a:close/>
                </a:path>
              </a:pathLst>
            </a:custGeom>
            <a:solidFill>
              <a:srgbClr val="B6DA77"/>
            </a:solidFill>
          </p:spPr>
          <p:txBody>
            <a:bodyPr wrap="square" lIns="0" tIns="0" rIns="0" bIns="0" rtlCol="0"/>
            <a:lstStyle/>
            <a:p>
              <a:endParaRPr/>
            </a:p>
          </p:txBody>
        </p:sp>
        <p:sp>
          <p:nvSpPr>
            <p:cNvPr id="151" name="object 85">
              <a:extLst>
                <a:ext uri="{FF2B5EF4-FFF2-40B4-BE49-F238E27FC236}">
                  <a16:creationId xmlns:a16="http://schemas.microsoft.com/office/drawing/2014/main" id="{8443D597-E701-83F2-875B-456EEBFC434F}"/>
                </a:ext>
              </a:extLst>
            </p:cNvPr>
            <p:cNvSpPr/>
            <p:nvPr/>
          </p:nvSpPr>
          <p:spPr>
            <a:xfrm>
              <a:off x="6554985" y="3265685"/>
              <a:ext cx="301625" cy="301625"/>
            </a:xfrm>
            <a:custGeom>
              <a:avLst/>
              <a:gdLst/>
              <a:ahLst/>
              <a:cxnLst/>
              <a:rect l="l" t="t" r="r" b="b"/>
              <a:pathLst>
                <a:path w="301625" h="301625">
                  <a:moveTo>
                    <a:pt x="258378" y="42851"/>
                  </a:moveTo>
                  <a:lnTo>
                    <a:pt x="286945" y="82406"/>
                  </a:lnTo>
                  <a:lnTo>
                    <a:pt x="301229" y="127287"/>
                  </a:lnTo>
                  <a:lnTo>
                    <a:pt x="301229" y="173942"/>
                  </a:lnTo>
                  <a:lnTo>
                    <a:pt x="286945" y="218822"/>
                  </a:lnTo>
                  <a:lnTo>
                    <a:pt x="258378" y="258378"/>
                  </a:lnTo>
                  <a:lnTo>
                    <a:pt x="218822" y="286945"/>
                  </a:lnTo>
                  <a:lnTo>
                    <a:pt x="173942" y="301229"/>
                  </a:lnTo>
                  <a:lnTo>
                    <a:pt x="127287" y="301229"/>
                  </a:lnTo>
                  <a:lnTo>
                    <a:pt x="82406" y="286945"/>
                  </a:lnTo>
                  <a:lnTo>
                    <a:pt x="42851" y="258378"/>
                  </a:lnTo>
                  <a:lnTo>
                    <a:pt x="14283" y="218822"/>
                  </a:lnTo>
                  <a:lnTo>
                    <a:pt x="0" y="173942"/>
                  </a:lnTo>
                  <a:lnTo>
                    <a:pt x="0" y="127287"/>
                  </a:lnTo>
                  <a:lnTo>
                    <a:pt x="14283" y="82406"/>
                  </a:lnTo>
                  <a:lnTo>
                    <a:pt x="42851" y="42851"/>
                  </a:lnTo>
                  <a:lnTo>
                    <a:pt x="82406" y="14283"/>
                  </a:lnTo>
                  <a:lnTo>
                    <a:pt x="127287" y="0"/>
                  </a:lnTo>
                  <a:lnTo>
                    <a:pt x="173942" y="0"/>
                  </a:lnTo>
                  <a:lnTo>
                    <a:pt x="218822" y="14283"/>
                  </a:lnTo>
                  <a:lnTo>
                    <a:pt x="258378" y="42851"/>
                  </a:lnTo>
                </a:path>
              </a:pathLst>
            </a:custGeom>
            <a:ln w="12700">
              <a:solidFill>
                <a:srgbClr val="FFFFFF"/>
              </a:solidFill>
            </a:ln>
          </p:spPr>
          <p:txBody>
            <a:bodyPr wrap="square" lIns="0" tIns="0" rIns="0" bIns="0" rtlCol="0"/>
            <a:lstStyle/>
            <a:p>
              <a:endParaRPr/>
            </a:p>
          </p:txBody>
        </p:sp>
        <p:pic>
          <p:nvPicPr>
            <p:cNvPr id="152" name="object 86">
              <a:extLst>
                <a:ext uri="{FF2B5EF4-FFF2-40B4-BE49-F238E27FC236}">
                  <a16:creationId xmlns:a16="http://schemas.microsoft.com/office/drawing/2014/main" id="{B2951767-05EF-C117-1D86-69EA91A2E048}"/>
                </a:ext>
              </a:extLst>
            </p:cNvPr>
            <p:cNvPicPr/>
            <p:nvPr/>
          </p:nvPicPr>
          <p:blipFill>
            <a:blip r:embed="rId10" cstate="print"/>
            <a:stretch>
              <a:fillRect/>
            </a:stretch>
          </p:blipFill>
          <p:spPr>
            <a:xfrm>
              <a:off x="6610350" y="3321050"/>
              <a:ext cx="190500" cy="190499"/>
            </a:xfrm>
            <a:prstGeom prst="rect">
              <a:avLst/>
            </a:prstGeom>
          </p:spPr>
        </p:pic>
        <p:pic>
          <p:nvPicPr>
            <p:cNvPr id="153" name="object 87">
              <a:extLst>
                <a:ext uri="{FF2B5EF4-FFF2-40B4-BE49-F238E27FC236}">
                  <a16:creationId xmlns:a16="http://schemas.microsoft.com/office/drawing/2014/main" id="{6B143262-6631-9FBA-1241-58D6AA8E656C}"/>
                </a:ext>
              </a:extLst>
            </p:cNvPr>
            <p:cNvPicPr/>
            <p:nvPr/>
          </p:nvPicPr>
          <p:blipFill>
            <a:blip r:embed="rId18" cstate="print"/>
            <a:stretch>
              <a:fillRect/>
            </a:stretch>
          </p:blipFill>
          <p:spPr>
            <a:xfrm>
              <a:off x="7302500" y="4089400"/>
              <a:ext cx="749300" cy="749300"/>
            </a:xfrm>
            <a:prstGeom prst="rect">
              <a:avLst/>
            </a:prstGeom>
          </p:spPr>
        </p:pic>
        <p:sp>
          <p:nvSpPr>
            <p:cNvPr id="154" name="object 88">
              <a:extLst>
                <a:ext uri="{FF2B5EF4-FFF2-40B4-BE49-F238E27FC236}">
                  <a16:creationId xmlns:a16="http://schemas.microsoft.com/office/drawing/2014/main" id="{71D01BB7-333A-1AE6-BAD9-A9A58D75A3BF}"/>
                </a:ext>
              </a:extLst>
            </p:cNvPr>
            <p:cNvSpPr/>
            <p:nvPr/>
          </p:nvSpPr>
          <p:spPr>
            <a:xfrm>
              <a:off x="7418014" y="4204914"/>
              <a:ext cx="404495" cy="404495"/>
            </a:xfrm>
            <a:custGeom>
              <a:avLst/>
              <a:gdLst/>
              <a:ahLst/>
              <a:cxnLst/>
              <a:rect l="l" t="t" r="r" b="b"/>
              <a:pathLst>
                <a:path w="404495" h="404495">
                  <a:moveTo>
                    <a:pt x="224236" y="0"/>
                  </a:moveTo>
                  <a:lnTo>
                    <a:pt x="179734" y="0"/>
                  </a:lnTo>
                  <a:lnTo>
                    <a:pt x="136094" y="9716"/>
                  </a:lnTo>
                  <a:lnTo>
                    <a:pt x="95041" y="29150"/>
                  </a:lnTo>
                  <a:lnTo>
                    <a:pt x="58301" y="58301"/>
                  </a:lnTo>
                  <a:lnTo>
                    <a:pt x="29150" y="95041"/>
                  </a:lnTo>
                  <a:lnTo>
                    <a:pt x="9716" y="136094"/>
                  </a:lnTo>
                  <a:lnTo>
                    <a:pt x="0" y="179734"/>
                  </a:lnTo>
                  <a:lnTo>
                    <a:pt x="0" y="224236"/>
                  </a:lnTo>
                  <a:lnTo>
                    <a:pt x="9716" y="267876"/>
                  </a:lnTo>
                  <a:lnTo>
                    <a:pt x="29150" y="308929"/>
                  </a:lnTo>
                  <a:lnTo>
                    <a:pt x="58301" y="345669"/>
                  </a:lnTo>
                  <a:lnTo>
                    <a:pt x="95041" y="374820"/>
                  </a:lnTo>
                  <a:lnTo>
                    <a:pt x="136094" y="394253"/>
                  </a:lnTo>
                  <a:lnTo>
                    <a:pt x="179734" y="403970"/>
                  </a:lnTo>
                  <a:lnTo>
                    <a:pt x="224236" y="403970"/>
                  </a:lnTo>
                  <a:lnTo>
                    <a:pt x="267876" y="394253"/>
                  </a:lnTo>
                  <a:lnTo>
                    <a:pt x="308929" y="374820"/>
                  </a:lnTo>
                  <a:lnTo>
                    <a:pt x="345669" y="345669"/>
                  </a:lnTo>
                  <a:lnTo>
                    <a:pt x="374820" y="308929"/>
                  </a:lnTo>
                  <a:lnTo>
                    <a:pt x="394253" y="267876"/>
                  </a:lnTo>
                  <a:lnTo>
                    <a:pt x="403970" y="224236"/>
                  </a:lnTo>
                  <a:lnTo>
                    <a:pt x="403970" y="179734"/>
                  </a:lnTo>
                  <a:lnTo>
                    <a:pt x="394253" y="136094"/>
                  </a:lnTo>
                  <a:lnTo>
                    <a:pt x="374820" y="95041"/>
                  </a:lnTo>
                  <a:lnTo>
                    <a:pt x="345669" y="58301"/>
                  </a:lnTo>
                  <a:lnTo>
                    <a:pt x="308929" y="29150"/>
                  </a:lnTo>
                  <a:lnTo>
                    <a:pt x="267876" y="9716"/>
                  </a:lnTo>
                  <a:lnTo>
                    <a:pt x="224236" y="0"/>
                  </a:lnTo>
                  <a:close/>
                </a:path>
              </a:pathLst>
            </a:custGeom>
            <a:solidFill>
              <a:srgbClr val="B6DA77"/>
            </a:solidFill>
          </p:spPr>
          <p:txBody>
            <a:bodyPr wrap="square" lIns="0" tIns="0" rIns="0" bIns="0" rtlCol="0"/>
            <a:lstStyle/>
            <a:p>
              <a:endParaRPr/>
            </a:p>
          </p:txBody>
        </p:sp>
        <p:sp>
          <p:nvSpPr>
            <p:cNvPr id="155" name="object 89">
              <a:extLst>
                <a:ext uri="{FF2B5EF4-FFF2-40B4-BE49-F238E27FC236}">
                  <a16:creationId xmlns:a16="http://schemas.microsoft.com/office/drawing/2014/main" id="{6691AD99-7F4E-5098-D2CB-17F0D150367E}"/>
                </a:ext>
              </a:extLst>
            </p:cNvPr>
            <p:cNvSpPr/>
            <p:nvPr/>
          </p:nvSpPr>
          <p:spPr>
            <a:xfrm>
              <a:off x="7418014" y="4204914"/>
              <a:ext cx="404495" cy="404495"/>
            </a:xfrm>
            <a:custGeom>
              <a:avLst/>
              <a:gdLst/>
              <a:ahLst/>
              <a:cxnLst/>
              <a:rect l="l" t="t" r="r" b="b"/>
              <a:pathLst>
                <a:path w="404495" h="404495">
                  <a:moveTo>
                    <a:pt x="345669" y="58301"/>
                  </a:moveTo>
                  <a:lnTo>
                    <a:pt x="374820" y="95041"/>
                  </a:lnTo>
                  <a:lnTo>
                    <a:pt x="394253" y="136094"/>
                  </a:lnTo>
                  <a:lnTo>
                    <a:pt x="403970" y="179734"/>
                  </a:lnTo>
                  <a:lnTo>
                    <a:pt x="403970" y="224236"/>
                  </a:lnTo>
                  <a:lnTo>
                    <a:pt x="394253" y="267876"/>
                  </a:lnTo>
                  <a:lnTo>
                    <a:pt x="374820" y="308929"/>
                  </a:lnTo>
                  <a:lnTo>
                    <a:pt x="345669" y="345669"/>
                  </a:lnTo>
                  <a:lnTo>
                    <a:pt x="308929" y="374820"/>
                  </a:lnTo>
                  <a:lnTo>
                    <a:pt x="267876" y="394253"/>
                  </a:lnTo>
                  <a:lnTo>
                    <a:pt x="224236" y="403970"/>
                  </a:lnTo>
                  <a:lnTo>
                    <a:pt x="179734" y="403970"/>
                  </a:lnTo>
                  <a:lnTo>
                    <a:pt x="136094" y="394253"/>
                  </a:lnTo>
                  <a:lnTo>
                    <a:pt x="95041" y="374820"/>
                  </a:lnTo>
                  <a:lnTo>
                    <a:pt x="58301" y="345669"/>
                  </a:lnTo>
                  <a:lnTo>
                    <a:pt x="29150" y="308929"/>
                  </a:lnTo>
                  <a:lnTo>
                    <a:pt x="9716" y="267876"/>
                  </a:lnTo>
                  <a:lnTo>
                    <a:pt x="0" y="224236"/>
                  </a:lnTo>
                  <a:lnTo>
                    <a:pt x="0" y="179734"/>
                  </a:lnTo>
                  <a:lnTo>
                    <a:pt x="9716" y="136094"/>
                  </a:lnTo>
                  <a:lnTo>
                    <a:pt x="29150" y="95041"/>
                  </a:lnTo>
                  <a:lnTo>
                    <a:pt x="58301" y="58301"/>
                  </a:lnTo>
                  <a:lnTo>
                    <a:pt x="95041" y="29150"/>
                  </a:lnTo>
                  <a:lnTo>
                    <a:pt x="136094" y="9716"/>
                  </a:lnTo>
                  <a:lnTo>
                    <a:pt x="179734" y="0"/>
                  </a:lnTo>
                  <a:lnTo>
                    <a:pt x="224236" y="0"/>
                  </a:lnTo>
                  <a:lnTo>
                    <a:pt x="267876" y="9716"/>
                  </a:lnTo>
                  <a:lnTo>
                    <a:pt x="308929" y="29150"/>
                  </a:lnTo>
                  <a:lnTo>
                    <a:pt x="345669" y="58301"/>
                  </a:lnTo>
                </a:path>
              </a:pathLst>
            </a:custGeom>
            <a:ln w="12700">
              <a:solidFill>
                <a:srgbClr val="FFFFFF"/>
              </a:solidFill>
            </a:ln>
          </p:spPr>
          <p:txBody>
            <a:bodyPr wrap="square" lIns="0" tIns="0" rIns="0" bIns="0" rtlCol="0"/>
            <a:lstStyle/>
            <a:p>
              <a:endParaRPr/>
            </a:p>
          </p:txBody>
        </p:sp>
        <p:pic>
          <p:nvPicPr>
            <p:cNvPr id="156" name="object 90">
              <a:extLst>
                <a:ext uri="{FF2B5EF4-FFF2-40B4-BE49-F238E27FC236}">
                  <a16:creationId xmlns:a16="http://schemas.microsoft.com/office/drawing/2014/main" id="{6DD6E9CD-C37D-13F9-3077-BB49950178BF}"/>
                </a:ext>
              </a:extLst>
            </p:cNvPr>
            <p:cNvPicPr/>
            <p:nvPr/>
          </p:nvPicPr>
          <p:blipFill>
            <a:blip r:embed="rId19" cstate="print"/>
            <a:stretch>
              <a:fillRect/>
            </a:stretch>
          </p:blipFill>
          <p:spPr>
            <a:xfrm>
              <a:off x="7550149" y="4337049"/>
              <a:ext cx="139700" cy="139700"/>
            </a:xfrm>
            <a:prstGeom prst="rect">
              <a:avLst/>
            </a:prstGeom>
          </p:spPr>
        </p:pic>
        <p:pic>
          <p:nvPicPr>
            <p:cNvPr id="157" name="object 91">
              <a:extLst>
                <a:ext uri="{FF2B5EF4-FFF2-40B4-BE49-F238E27FC236}">
                  <a16:creationId xmlns:a16="http://schemas.microsoft.com/office/drawing/2014/main" id="{9AA0FBD2-BA22-7A0C-49E8-5EC1A1C40757}"/>
                </a:ext>
              </a:extLst>
            </p:cNvPr>
            <p:cNvPicPr/>
            <p:nvPr/>
          </p:nvPicPr>
          <p:blipFill>
            <a:blip r:embed="rId20" cstate="print"/>
            <a:stretch>
              <a:fillRect/>
            </a:stretch>
          </p:blipFill>
          <p:spPr>
            <a:xfrm>
              <a:off x="8496300" y="4686300"/>
              <a:ext cx="1079500" cy="1079500"/>
            </a:xfrm>
            <a:prstGeom prst="rect">
              <a:avLst/>
            </a:prstGeom>
          </p:spPr>
        </p:pic>
        <p:sp>
          <p:nvSpPr>
            <p:cNvPr id="158" name="object 92">
              <a:extLst>
                <a:ext uri="{FF2B5EF4-FFF2-40B4-BE49-F238E27FC236}">
                  <a16:creationId xmlns:a16="http://schemas.microsoft.com/office/drawing/2014/main" id="{97868BC3-3E53-A0EF-E6BD-FB4FDDEFA4EB}"/>
                </a:ext>
              </a:extLst>
            </p:cNvPr>
            <p:cNvSpPr/>
            <p:nvPr/>
          </p:nvSpPr>
          <p:spPr>
            <a:xfrm>
              <a:off x="8611238" y="4801238"/>
              <a:ext cx="735330" cy="735330"/>
            </a:xfrm>
            <a:custGeom>
              <a:avLst/>
              <a:gdLst/>
              <a:ahLst/>
              <a:cxnLst/>
              <a:rect l="l" t="t" r="r" b="b"/>
              <a:pathLst>
                <a:path w="735329" h="735329">
                  <a:moveTo>
                    <a:pt x="389402" y="0"/>
                  </a:moveTo>
                  <a:lnTo>
                    <a:pt x="345920" y="0"/>
                  </a:lnTo>
                  <a:lnTo>
                    <a:pt x="302681" y="5106"/>
                  </a:lnTo>
                  <a:lnTo>
                    <a:pt x="260175" y="15319"/>
                  </a:lnTo>
                  <a:lnTo>
                    <a:pt x="218889" y="30638"/>
                  </a:lnTo>
                  <a:lnTo>
                    <a:pt x="179311" y="51063"/>
                  </a:lnTo>
                  <a:lnTo>
                    <a:pt x="141930" y="76595"/>
                  </a:lnTo>
                  <a:lnTo>
                    <a:pt x="107234" y="107234"/>
                  </a:lnTo>
                  <a:lnTo>
                    <a:pt x="76595" y="141930"/>
                  </a:lnTo>
                  <a:lnTo>
                    <a:pt x="51063" y="179311"/>
                  </a:lnTo>
                  <a:lnTo>
                    <a:pt x="30638" y="218889"/>
                  </a:lnTo>
                  <a:lnTo>
                    <a:pt x="15319" y="260175"/>
                  </a:lnTo>
                  <a:lnTo>
                    <a:pt x="5106" y="302681"/>
                  </a:lnTo>
                  <a:lnTo>
                    <a:pt x="0" y="345920"/>
                  </a:lnTo>
                  <a:lnTo>
                    <a:pt x="0" y="389402"/>
                  </a:lnTo>
                  <a:lnTo>
                    <a:pt x="5106" y="432641"/>
                  </a:lnTo>
                  <a:lnTo>
                    <a:pt x="15319" y="475147"/>
                  </a:lnTo>
                  <a:lnTo>
                    <a:pt x="30638" y="516433"/>
                  </a:lnTo>
                  <a:lnTo>
                    <a:pt x="51063" y="556011"/>
                  </a:lnTo>
                  <a:lnTo>
                    <a:pt x="76595" y="593392"/>
                  </a:lnTo>
                  <a:lnTo>
                    <a:pt x="107234" y="628089"/>
                  </a:lnTo>
                  <a:lnTo>
                    <a:pt x="141930" y="658727"/>
                  </a:lnTo>
                  <a:lnTo>
                    <a:pt x="179311" y="684259"/>
                  </a:lnTo>
                  <a:lnTo>
                    <a:pt x="218889" y="704685"/>
                  </a:lnTo>
                  <a:lnTo>
                    <a:pt x="260175" y="720004"/>
                  </a:lnTo>
                  <a:lnTo>
                    <a:pt x="302681" y="730217"/>
                  </a:lnTo>
                  <a:lnTo>
                    <a:pt x="345920" y="735323"/>
                  </a:lnTo>
                  <a:lnTo>
                    <a:pt x="389402" y="735323"/>
                  </a:lnTo>
                  <a:lnTo>
                    <a:pt x="432641" y="730217"/>
                  </a:lnTo>
                  <a:lnTo>
                    <a:pt x="475147" y="720004"/>
                  </a:lnTo>
                  <a:lnTo>
                    <a:pt x="516433" y="704685"/>
                  </a:lnTo>
                  <a:lnTo>
                    <a:pt x="556011" y="684259"/>
                  </a:lnTo>
                  <a:lnTo>
                    <a:pt x="593392" y="658727"/>
                  </a:lnTo>
                  <a:lnTo>
                    <a:pt x="628089" y="628089"/>
                  </a:lnTo>
                  <a:lnTo>
                    <a:pt x="658727" y="593392"/>
                  </a:lnTo>
                  <a:lnTo>
                    <a:pt x="684259" y="556011"/>
                  </a:lnTo>
                  <a:lnTo>
                    <a:pt x="704685" y="516433"/>
                  </a:lnTo>
                  <a:lnTo>
                    <a:pt x="720004" y="475147"/>
                  </a:lnTo>
                  <a:lnTo>
                    <a:pt x="730217" y="432641"/>
                  </a:lnTo>
                  <a:lnTo>
                    <a:pt x="735323" y="389402"/>
                  </a:lnTo>
                  <a:lnTo>
                    <a:pt x="735323" y="345920"/>
                  </a:lnTo>
                  <a:lnTo>
                    <a:pt x="730217" y="302681"/>
                  </a:lnTo>
                  <a:lnTo>
                    <a:pt x="720004" y="260175"/>
                  </a:lnTo>
                  <a:lnTo>
                    <a:pt x="704685" y="218889"/>
                  </a:lnTo>
                  <a:lnTo>
                    <a:pt x="684259" y="179311"/>
                  </a:lnTo>
                  <a:lnTo>
                    <a:pt x="658727" y="141930"/>
                  </a:lnTo>
                  <a:lnTo>
                    <a:pt x="628089" y="107234"/>
                  </a:lnTo>
                  <a:lnTo>
                    <a:pt x="593392" y="76595"/>
                  </a:lnTo>
                  <a:lnTo>
                    <a:pt x="556011" y="51063"/>
                  </a:lnTo>
                  <a:lnTo>
                    <a:pt x="516433" y="30638"/>
                  </a:lnTo>
                  <a:lnTo>
                    <a:pt x="475147" y="15319"/>
                  </a:lnTo>
                  <a:lnTo>
                    <a:pt x="432641" y="5106"/>
                  </a:lnTo>
                  <a:lnTo>
                    <a:pt x="389402" y="0"/>
                  </a:lnTo>
                  <a:close/>
                </a:path>
              </a:pathLst>
            </a:custGeom>
            <a:solidFill>
              <a:srgbClr val="B6DA77"/>
            </a:solidFill>
          </p:spPr>
          <p:txBody>
            <a:bodyPr wrap="square" lIns="0" tIns="0" rIns="0" bIns="0" rtlCol="0"/>
            <a:lstStyle/>
            <a:p>
              <a:endParaRPr/>
            </a:p>
          </p:txBody>
        </p:sp>
        <p:sp>
          <p:nvSpPr>
            <p:cNvPr id="159" name="object 93">
              <a:extLst>
                <a:ext uri="{FF2B5EF4-FFF2-40B4-BE49-F238E27FC236}">
                  <a16:creationId xmlns:a16="http://schemas.microsoft.com/office/drawing/2014/main" id="{64E86CDA-9833-5EB5-0312-D0CBA234C1D9}"/>
                </a:ext>
              </a:extLst>
            </p:cNvPr>
            <p:cNvSpPr/>
            <p:nvPr/>
          </p:nvSpPr>
          <p:spPr>
            <a:xfrm>
              <a:off x="8611238" y="4801238"/>
              <a:ext cx="735330" cy="735330"/>
            </a:xfrm>
            <a:custGeom>
              <a:avLst/>
              <a:gdLst/>
              <a:ahLst/>
              <a:cxnLst/>
              <a:rect l="l" t="t" r="r" b="b"/>
              <a:pathLst>
                <a:path w="735329" h="735329">
                  <a:moveTo>
                    <a:pt x="628089" y="107234"/>
                  </a:moveTo>
                  <a:lnTo>
                    <a:pt x="658727" y="141930"/>
                  </a:lnTo>
                  <a:lnTo>
                    <a:pt x="684259" y="179311"/>
                  </a:lnTo>
                  <a:lnTo>
                    <a:pt x="704685" y="218889"/>
                  </a:lnTo>
                  <a:lnTo>
                    <a:pt x="720004" y="260175"/>
                  </a:lnTo>
                  <a:lnTo>
                    <a:pt x="730217" y="302681"/>
                  </a:lnTo>
                  <a:lnTo>
                    <a:pt x="735323" y="345920"/>
                  </a:lnTo>
                  <a:lnTo>
                    <a:pt x="735323" y="389402"/>
                  </a:lnTo>
                  <a:lnTo>
                    <a:pt x="730217" y="432641"/>
                  </a:lnTo>
                  <a:lnTo>
                    <a:pt x="720004" y="475147"/>
                  </a:lnTo>
                  <a:lnTo>
                    <a:pt x="704685" y="516433"/>
                  </a:lnTo>
                  <a:lnTo>
                    <a:pt x="684259" y="556011"/>
                  </a:lnTo>
                  <a:lnTo>
                    <a:pt x="658727" y="593392"/>
                  </a:lnTo>
                  <a:lnTo>
                    <a:pt x="628089" y="628089"/>
                  </a:lnTo>
                  <a:lnTo>
                    <a:pt x="593392" y="658727"/>
                  </a:lnTo>
                  <a:lnTo>
                    <a:pt x="556011" y="684259"/>
                  </a:lnTo>
                  <a:lnTo>
                    <a:pt x="516433" y="704685"/>
                  </a:lnTo>
                  <a:lnTo>
                    <a:pt x="475147" y="720004"/>
                  </a:lnTo>
                  <a:lnTo>
                    <a:pt x="432641" y="730217"/>
                  </a:lnTo>
                  <a:lnTo>
                    <a:pt x="389402" y="735323"/>
                  </a:lnTo>
                  <a:lnTo>
                    <a:pt x="345920" y="735323"/>
                  </a:lnTo>
                  <a:lnTo>
                    <a:pt x="302681" y="730217"/>
                  </a:lnTo>
                  <a:lnTo>
                    <a:pt x="260175" y="720004"/>
                  </a:lnTo>
                  <a:lnTo>
                    <a:pt x="218889" y="704685"/>
                  </a:lnTo>
                  <a:lnTo>
                    <a:pt x="179311" y="684259"/>
                  </a:lnTo>
                  <a:lnTo>
                    <a:pt x="141930" y="658727"/>
                  </a:lnTo>
                  <a:lnTo>
                    <a:pt x="107234" y="628089"/>
                  </a:lnTo>
                  <a:lnTo>
                    <a:pt x="76595" y="593392"/>
                  </a:lnTo>
                  <a:lnTo>
                    <a:pt x="51063" y="556011"/>
                  </a:lnTo>
                  <a:lnTo>
                    <a:pt x="30638" y="516433"/>
                  </a:lnTo>
                  <a:lnTo>
                    <a:pt x="15319" y="475147"/>
                  </a:lnTo>
                  <a:lnTo>
                    <a:pt x="5106" y="432641"/>
                  </a:lnTo>
                  <a:lnTo>
                    <a:pt x="0" y="389402"/>
                  </a:lnTo>
                  <a:lnTo>
                    <a:pt x="0" y="345920"/>
                  </a:lnTo>
                  <a:lnTo>
                    <a:pt x="5106" y="302681"/>
                  </a:lnTo>
                  <a:lnTo>
                    <a:pt x="15319" y="260175"/>
                  </a:lnTo>
                  <a:lnTo>
                    <a:pt x="30638" y="218889"/>
                  </a:lnTo>
                  <a:lnTo>
                    <a:pt x="51063" y="179311"/>
                  </a:lnTo>
                  <a:lnTo>
                    <a:pt x="76595" y="141930"/>
                  </a:lnTo>
                  <a:lnTo>
                    <a:pt x="107234" y="107234"/>
                  </a:lnTo>
                  <a:lnTo>
                    <a:pt x="141930" y="76595"/>
                  </a:lnTo>
                  <a:lnTo>
                    <a:pt x="179311" y="51063"/>
                  </a:lnTo>
                  <a:lnTo>
                    <a:pt x="218889" y="30638"/>
                  </a:lnTo>
                  <a:lnTo>
                    <a:pt x="260175" y="15319"/>
                  </a:lnTo>
                  <a:lnTo>
                    <a:pt x="302681" y="5106"/>
                  </a:lnTo>
                  <a:lnTo>
                    <a:pt x="345920" y="0"/>
                  </a:lnTo>
                  <a:lnTo>
                    <a:pt x="389402" y="0"/>
                  </a:lnTo>
                  <a:lnTo>
                    <a:pt x="432641" y="5106"/>
                  </a:lnTo>
                  <a:lnTo>
                    <a:pt x="475147" y="15319"/>
                  </a:lnTo>
                  <a:lnTo>
                    <a:pt x="516433" y="30638"/>
                  </a:lnTo>
                  <a:lnTo>
                    <a:pt x="556011" y="51063"/>
                  </a:lnTo>
                  <a:lnTo>
                    <a:pt x="593392" y="76595"/>
                  </a:lnTo>
                  <a:lnTo>
                    <a:pt x="628089" y="107234"/>
                  </a:lnTo>
                </a:path>
              </a:pathLst>
            </a:custGeom>
            <a:ln w="12700">
              <a:solidFill>
                <a:srgbClr val="FFFFFF"/>
              </a:solidFill>
            </a:ln>
          </p:spPr>
          <p:txBody>
            <a:bodyPr wrap="square" lIns="0" tIns="0" rIns="0" bIns="0" rtlCol="0"/>
            <a:lstStyle/>
            <a:p>
              <a:endParaRPr/>
            </a:p>
          </p:txBody>
        </p:sp>
        <p:pic>
          <p:nvPicPr>
            <p:cNvPr id="160" name="object 94">
              <a:extLst>
                <a:ext uri="{FF2B5EF4-FFF2-40B4-BE49-F238E27FC236}">
                  <a16:creationId xmlns:a16="http://schemas.microsoft.com/office/drawing/2014/main" id="{BB67AE46-9B84-D2A2-D2AF-3681D23C3AD8}"/>
                </a:ext>
              </a:extLst>
            </p:cNvPr>
            <p:cNvPicPr/>
            <p:nvPr/>
          </p:nvPicPr>
          <p:blipFill>
            <a:blip r:embed="rId21" cstate="print"/>
            <a:stretch>
              <a:fillRect/>
            </a:stretch>
          </p:blipFill>
          <p:spPr>
            <a:xfrm>
              <a:off x="8870949" y="5060950"/>
              <a:ext cx="215901" cy="215899"/>
            </a:xfrm>
            <a:prstGeom prst="rect">
              <a:avLst/>
            </a:prstGeom>
          </p:spPr>
        </p:pic>
        <p:pic>
          <p:nvPicPr>
            <p:cNvPr id="161" name="object 95">
              <a:extLst>
                <a:ext uri="{FF2B5EF4-FFF2-40B4-BE49-F238E27FC236}">
                  <a16:creationId xmlns:a16="http://schemas.microsoft.com/office/drawing/2014/main" id="{9B35E91D-A620-3420-BCBC-2C2067C2FE9C}"/>
                </a:ext>
              </a:extLst>
            </p:cNvPr>
            <p:cNvPicPr/>
            <p:nvPr/>
          </p:nvPicPr>
          <p:blipFill>
            <a:blip r:embed="rId17" cstate="print"/>
            <a:stretch>
              <a:fillRect/>
            </a:stretch>
          </p:blipFill>
          <p:spPr>
            <a:xfrm>
              <a:off x="10668000" y="4127500"/>
              <a:ext cx="647700" cy="647700"/>
            </a:xfrm>
            <a:prstGeom prst="rect">
              <a:avLst/>
            </a:prstGeom>
          </p:spPr>
        </p:pic>
        <p:sp>
          <p:nvSpPr>
            <p:cNvPr id="162" name="object 96">
              <a:extLst>
                <a:ext uri="{FF2B5EF4-FFF2-40B4-BE49-F238E27FC236}">
                  <a16:creationId xmlns:a16="http://schemas.microsoft.com/office/drawing/2014/main" id="{5A465CD3-068A-F834-2290-EFF736EF260A}"/>
                </a:ext>
              </a:extLst>
            </p:cNvPr>
            <p:cNvSpPr/>
            <p:nvPr/>
          </p:nvSpPr>
          <p:spPr>
            <a:xfrm>
              <a:off x="10784085" y="4243585"/>
              <a:ext cx="301625" cy="301625"/>
            </a:xfrm>
            <a:custGeom>
              <a:avLst/>
              <a:gdLst/>
              <a:ahLst/>
              <a:cxnLst/>
              <a:rect l="l" t="t" r="r" b="b"/>
              <a:pathLst>
                <a:path w="301625" h="301625">
                  <a:moveTo>
                    <a:pt x="173942" y="0"/>
                  </a:moveTo>
                  <a:lnTo>
                    <a:pt x="127287" y="0"/>
                  </a:lnTo>
                  <a:lnTo>
                    <a:pt x="82406" y="14283"/>
                  </a:lnTo>
                  <a:lnTo>
                    <a:pt x="42851" y="42851"/>
                  </a:lnTo>
                  <a:lnTo>
                    <a:pt x="14283" y="82406"/>
                  </a:lnTo>
                  <a:lnTo>
                    <a:pt x="0" y="127287"/>
                  </a:lnTo>
                  <a:lnTo>
                    <a:pt x="0" y="173942"/>
                  </a:lnTo>
                  <a:lnTo>
                    <a:pt x="14283" y="218822"/>
                  </a:lnTo>
                  <a:lnTo>
                    <a:pt x="42851" y="258378"/>
                  </a:lnTo>
                  <a:lnTo>
                    <a:pt x="82406" y="286945"/>
                  </a:lnTo>
                  <a:lnTo>
                    <a:pt x="127287" y="301229"/>
                  </a:lnTo>
                  <a:lnTo>
                    <a:pt x="173942" y="301229"/>
                  </a:lnTo>
                  <a:lnTo>
                    <a:pt x="218822" y="286945"/>
                  </a:lnTo>
                  <a:lnTo>
                    <a:pt x="258378" y="258378"/>
                  </a:lnTo>
                  <a:lnTo>
                    <a:pt x="286945" y="218822"/>
                  </a:lnTo>
                  <a:lnTo>
                    <a:pt x="301229" y="173942"/>
                  </a:lnTo>
                  <a:lnTo>
                    <a:pt x="301229" y="127287"/>
                  </a:lnTo>
                  <a:lnTo>
                    <a:pt x="286945" y="82406"/>
                  </a:lnTo>
                  <a:lnTo>
                    <a:pt x="258378" y="42851"/>
                  </a:lnTo>
                  <a:lnTo>
                    <a:pt x="218822" y="14283"/>
                  </a:lnTo>
                  <a:lnTo>
                    <a:pt x="173942" y="0"/>
                  </a:lnTo>
                  <a:close/>
                </a:path>
              </a:pathLst>
            </a:custGeom>
            <a:solidFill>
              <a:srgbClr val="B6DA77"/>
            </a:solidFill>
          </p:spPr>
          <p:txBody>
            <a:bodyPr wrap="square" lIns="0" tIns="0" rIns="0" bIns="0" rtlCol="0"/>
            <a:lstStyle/>
            <a:p>
              <a:endParaRPr/>
            </a:p>
          </p:txBody>
        </p:sp>
        <p:sp>
          <p:nvSpPr>
            <p:cNvPr id="163" name="object 97">
              <a:extLst>
                <a:ext uri="{FF2B5EF4-FFF2-40B4-BE49-F238E27FC236}">
                  <a16:creationId xmlns:a16="http://schemas.microsoft.com/office/drawing/2014/main" id="{A7A48D20-7D5D-BFA5-6328-1F21ABD692EE}"/>
                </a:ext>
              </a:extLst>
            </p:cNvPr>
            <p:cNvSpPr/>
            <p:nvPr/>
          </p:nvSpPr>
          <p:spPr>
            <a:xfrm>
              <a:off x="10784085" y="4243585"/>
              <a:ext cx="301625" cy="301625"/>
            </a:xfrm>
            <a:custGeom>
              <a:avLst/>
              <a:gdLst/>
              <a:ahLst/>
              <a:cxnLst/>
              <a:rect l="l" t="t" r="r" b="b"/>
              <a:pathLst>
                <a:path w="301625" h="301625">
                  <a:moveTo>
                    <a:pt x="258378" y="42851"/>
                  </a:moveTo>
                  <a:lnTo>
                    <a:pt x="286945" y="82406"/>
                  </a:lnTo>
                  <a:lnTo>
                    <a:pt x="301229" y="127287"/>
                  </a:lnTo>
                  <a:lnTo>
                    <a:pt x="301229" y="173942"/>
                  </a:lnTo>
                  <a:lnTo>
                    <a:pt x="286945" y="218822"/>
                  </a:lnTo>
                  <a:lnTo>
                    <a:pt x="258378" y="258378"/>
                  </a:lnTo>
                  <a:lnTo>
                    <a:pt x="218822" y="286945"/>
                  </a:lnTo>
                  <a:lnTo>
                    <a:pt x="173942" y="301229"/>
                  </a:lnTo>
                  <a:lnTo>
                    <a:pt x="127287" y="301229"/>
                  </a:lnTo>
                  <a:lnTo>
                    <a:pt x="82406" y="286945"/>
                  </a:lnTo>
                  <a:lnTo>
                    <a:pt x="42851" y="258378"/>
                  </a:lnTo>
                  <a:lnTo>
                    <a:pt x="14283" y="218822"/>
                  </a:lnTo>
                  <a:lnTo>
                    <a:pt x="0" y="173942"/>
                  </a:lnTo>
                  <a:lnTo>
                    <a:pt x="0" y="127287"/>
                  </a:lnTo>
                  <a:lnTo>
                    <a:pt x="14283" y="82406"/>
                  </a:lnTo>
                  <a:lnTo>
                    <a:pt x="42851" y="42851"/>
                  </a:lnTo>
                  <a:lnTo>
                    <a:pt x="82406" y="14283"/>
                  </a:lnTo>
                  <a:lnTo>
                    <a:pt x="127287" y="0"/>
                  </a:lnTo>
                  <a:lnTo>
                    <a:pt x="173942" y="0"/>
                  </a:lnTo>
                  <a:lnTo>
                    <a:pt x="218822" y="14283"/>
                  </a:lnTo>
                  <a:lnTo>
                    <a:pt x="258378" y="42851"/>
                  </a:lnTo>
                </a:path>
              </a:pathLst>
            </a:custGeom>
            <a:ln w="12700">
              <a:solidFill>
                <a:srgbClr val="FFFFFF"/>
              </a:solidFill>
            </a:ln>
          </p:spPr>
          <p:txBody>
            <a:bodyPr wrap="square" lIns="0" tIns="0" rIns="0" bIns="0" rtlCol="0"/>
            <a:lstStyle/>
            <a:p>
              <a:endParaRPr/>
            </a:p>
          </p:txBody>
        </p:sp>
        <p:pic>
          <p:nvPicPr>
            <p:cNvPr id="164" name="object 98">
              <a:extLst>
                <a:ext uri="{FF2B5EF4-FFF2-40B4-BE49-F238E27FC236}">
                  <a16:creationId xmlns:a16="http://schemas.microsoft.com/office/drawing/2014/main" id="{08D24661-4FF7-D311-CF02-2860C23498CA}"/>
                </a:ext>
              </a:extLst>
            </p:cNvPr>
            <p:cNvPicPr/>
            <p:nvPr/>
          </p:nvPicPr>
          <p:blipFill>
            <a:blip r:embed="rId22" cstate="print"/>
            <a:stretch>
              <a:fillRect/>
            </a:stretch>
          </p:blipFill>
          <p:spPr>
            <a:xfrm>
              <a:off x="10807700" y="4267200"/>
              <a:ext cx="253999" cy="253999"/>
            </a:xfrm>
            <a:prstGeom prst="rect">
              <a:avLst/>
            </a:prstGeom>
          </p:spPr>
        </p:pic>
        <p:sp>
          <p:nvSpPr>
            <p:cNvPr id="165" name="object 99">
              <a:extLst>
                <a:ext uri="{FF2B5EF4-FFF2-40B4-BE49-F238E27FC236}">
                  <a16:creationId xmlns:a16="http://schemas.microsoft.com/office/drawing/2014/main" id="{00158E94-A978-38AF-50FC-78852AE358C9}"/>
                </a:ext>
              </a:extLst>
            </p:cNvPr>
            <p:cNvSpPr/>
            <p:nvPr/>
          </p:nvSpPr>
          <p:spPr>
            <a:xfrm>
              <a:off x="10807700" y="4267200"/>
              <a:ext cx="254000" cy="254000"/>
            </a:xfrm>
            <a:custGeom>
              <a:avLst/>
              <a:gdLst/>
              <a:ahLst/>
              <a:cxnLst/>
              <a:rect l="l" t="t" r="r" b="b"/>
              <a:pathLst>
                <a:path w="254000" h="254000">
                  <a:moveTo>
                    <a:pt x="216801" y="37197"/>
                  </a:moveTo>
                  <a:lnTo>
                    <a:pt x="244699" y="79209"/>
                  </a:lnTo>
                  <a:lnTo>
                    <a:pt x="253999" y="126999"/>
                  </a:lnTo>
                  <a:lnTo>
                    <a:pt x="244699" y="174790"/>
                  </a:lnTo>
                  <a:lnTo>
                    <a:pt x="216801" y="216802"/>
                  </a:lnTo>
                  <a:lnTo>
                    <a:pt x="174789" y="244700"/>
                  </a:lnTo>
                  <a:lnTo>
                    <a:pt x="126999" y="253999"/>
                  </a:lnTo>
                  <a:lnTo>
                    <a:pt x="79209" y="244700"/>
                  </a:lnTo>
                  <a:lnTo>
                    <a:pt x="37197" y="216802"/>
                  </a:lnTo>
                  <a:lnTo>
                    <a:pt x="9299" y="174790"/>
                  </a:lnTo>
                  <a:lnTo>
                    <a:pt x="0" y="126999"/>
                  </a:lnTo>
                  <a:lnTo>
                    <a:pt x="9299" y="79209"/>
                  </a:lnTo>
                  <a:lnTo>
                    <a:pt x="37197" y="37197"/>
                  </a:lnTo>
                  <a:lnTo>
                    <a:pt x="79209" y="9299"/>
                  </a:lnTo>
                  <a:lnTo>
                    <a:pt x="126999" y="0"/>
                  </a:lnTo>
                  <a:lnTo>
                    <a:pt x="174789" y="9299"/>
                  </a:lnTo>
                  <a:lnTo>
                    <a:pt x="216801" y="37197"/>
                  </a:lnTo>
                </a:path>
              </a:pathLst>
            </a:custGeom>
            <a:ln w="12700">
              <a:solidFill>
                <a:srgbClr val="FFFFFF"/>
              </a:solidFill>
            </a:ln>
          </p:spPr>
          <p:txBody>
            <a:bodyPr wrap="square" lIns="0" tIns="0" rIns="0" bIns="0" rtlCol="0"/>
            <a:lstStyle/>
            <a:p>
              <a:endParaRPr/>
            </a:p>
          </p:txBody>
        </p:sp>
        <p:pic>
          <p:nvPicPr>
            <p:cNvPr id="166" name="object 100">
              <a:extLst>
                <a:ext uri="{FF2B5EF4-FFF2-40B4-BE49-F238E27FC236}">
                  <a16:creationId xmlns:a16="http://schemas.microsoft.com/office/drawing/2014/main" id="{4BA8C309-0F90-FE70-CFB7-9CF9298CD2A9}"/>
                </a:ext>
              </a:extLst>
            </p:cNvPr>
            <p:cNvPicPr/>
            <p:nvPr/>
          </p:nvPicPr>
          <p:blipFill>
            <a:blip r:embed="rId6" cstate="print"/>
            <a:stretch>
              <a:fillRect/>
            </a:stretch>
          </p:blipFill>
          <p:spPr>
            <a:xfrm>
              <a:off x="10045700" y="5257800"/>
              <a:ext cx="876300" cy="876300"/>
            </a:xfrm>
            <a:prstGeom prst="rect">
              <a:avLst/>
            </a:prstGeom>
          </p:spPr>
        </p:pic>
        <p:sp>
          <p:nvSpPr>
            <p:cNvPr id="167" name="object 101">
              <a:extLst>
                <a:ext uri="{FF2B5EF4-FFF2-40B4-BE49-F238E27FC236}">
                  <a16:creationId xmlns:a16="http://schemas.microsoft.com/office/drawing/2014/main" id="{14EAF95E-A0DD-7F6B-811C-C3403D4BF384}"/>
                </a:ext>
              </a:extLst>
            </p:cNvPr>
            <p:cNvSpPr/>
            <p:nvPr/>
          </p:nvSpPr>
          <p:spPr>
            <a:xfrm>
              <a:off x="10160965" y="5373064"/>
              <a:ext cx="531495" cy="531495"/>
            </a:xfrm>
            <a:custGeom>
              <a:avLst/>
              <a:gdLst/>
              <a:ahLst/>
              <a:cxnLst/>
              <a:rect l="l" t="t" r="r" b="b"/>
              <a:pathLst>
                <a:path w="531495" h="531495">
                  <a:moveTo>
                    <a:pt x="288464" y="0"/>
                  </a:moveTo>
                  <a:lnTo>
                    <a:pt x="243005" y="0"/>
                  </a:lnTo>
                  <a:lnTo>
                    <a:pt x="198079" y="7715"/>
                  </a:lnTo>
                  <a:lnTo>
                    <a:pt x="154751" y="23145"/>
                  </a:lnTo>
                  <a:lnTo>
                    <a:pt x="114086" y="46290"/>
                  </a:lnTo>
                  <a:lnTo>
                    <a:pt x="77150" y="77151"/>
                  </a:lnTo>
                  <a:lnTo>
                    <a:pt x="46290" y="114087"/>
                  </a:lnTo>
                  <a:lnTo>
                    <a:pt x="23145" y="154752"/>
                  </a:lnTo>
                  <a:lnTo>
                    <a:pt x="7715" y="198080"/>
                  </a:lnTo>
                  <a:lnTo>
                    <a:pt x="0" y="243006"/>
                  </a:lnTo>
                  <a:lnTo>
                    <a:pt x="0" y="288465"/>
                  </a:lnTo>
                  <a:lnTo>
                    <a:pt x="7715" y="333390"/>
                  </a:lnTo>
                  <a:lnTo>
                    <a:pt x="23145" y="376719"/>
                  </a:lnTo>
                  <a:lnTo>
                    <a:pt x="46290" y="417384"/>
                  </a:lnTo>
                  <a:lnTo>
                    <a:pt x="77150" y="454320"/>
                  </a:lnTo>
                  <a:lnTo>
                    <a:pt x="114086" y="485181"/>
                  </a:lnTo>
                  <a:lnTo>
                    <a:pt x="154751" y="508326"/>
                  </a:lnTo>
                  <a:lnTo>
                    <a:pt x="198079" y="523756"/>
                  </a:lnTo>
                  <a:lnTo>
                    <a:pt x="243005" y="531471"/>
                  </a:lnTo>
                  <a:lnTo>
                    <a:pt x="288464" y="531471"/>
                  </a:lnTo>
                  <a:lnTo>
                    <a:pt x="333390" y="523756"/>
                  </a:lnTo>
                  <a:lnTo>
                    <a:pt x="376718" y="508326"/>
                  </a:lnTo>
                  <a:lnTo>
                    <a:pt x="417383" y="485181"/>
                  </a:lnTo>
                  <a:lnTo>
                    <a:pt x="454319" y="454320"/>
                  </a:lnTo>
                  <a:lnTo>
                    <a:pt x="485179" y="417384"/>
                  </a:lnTo>
                  <a:lnTo>
                    <a:pt x="508324" y="376719"/>
                  </a:lnTo>
                  <a:lnTo>
                    <a:pt x="523754" y="333390"/>
                  </a:lnTo>
                  <a:lnTo>
                    <a:pt x="531469" y="288465"/>
                  </a:lnTo>
                  <a:lnTo>
                    <a:pt x="531469" y="243006"/>
                  </a:lnTo>
                  <a:lnTo>
                    <a:pt x="523754" y="198080"/>
                  </a:lnTo>
                  <a:lnTo>
                    <a:pt x="508324" y="154752"/>
                  </a:lnTo>
                  <a:lnTo>
                    <a:pt x="485179" y="114087"/>
                  </a:lnTo>
                  <a:lnTo>
                    <a:pt x="454319" y="77151"/>
                  </a:lnTo>
                  <a:lnTo>
                    <a:pt x="417383" y="46290"/>
                  </a:lnTo>
                  <a:lnTo>
                    <a:pt x="376718" y="23145"/>
                  </a:lnTo>
                  <a:lnTo>
                    <a:pt x="333390" y="7715"/>
                  </a:lnTo>
                  <a:lnTo>
                    <a:pt x="288464" y="0"/>
                  </a:lnTo>
                  <a:close/>
                </a:path>
              </a:pathLst>
            </a:custGeom>
            <a:solidFill>
              <a:srgbClr val="B6DA77"/>
            </a:solidFill>
          </p:spPr>
          <p:txBody>
            <a:bodyPr wrap="square" lIns="0" tIns="0" rIns="0" bIns="0" rtlCol="0"/>
            <a:lstStyle/>
            <a:p>
              <a:endParaRPr/>
            </a:p>
          </p:txBody>
        </p:sp>
        <p:sp>
          <p:nvSpPr>
            <p:cNvPr id="168" name="object 102">
              <a:extLst>
                <a:ext uri="{FF2B5EF4-FFF2-40B4-BE49-F238E27FC236}">
                  <a16:creationId xmlns:a16="http://schemas.microsoft.com/office/drawing/2014/main" id="{0848A497-256F-0F8E-BAE4-0208188101B9}"/>
                </a:ext>
              </a:extLst>
            </p:cNvPr>
            <p:cNvSpPr/>
            <p:nvPr/>
          </p:nvSpPr>
          <p:spPr>
            <a:xfrm>
              <a:off x="10160965" y="5373064"/>
              <a:ext cx="531495" cy="531495"/>
            </a:xfrm>
            <a:custGeom>
              <a:avLst/>
              <a:gdLst/>
              <a:ahLst/>
              <a:cxnLst/>
              <a:rect l="l" t="t" r="r" b="b"/>
              <a:pathLst>
                <a:path w="531495" h="531495">
                  <a:moveTo>
                    <a:pt x="454319" y="77151"/>
                  </a:moveTo>
                  <a:lnTo>
                    <a:pt x="485179" y="114087"/>
                  </a:lnTo>
                  <a:lnTo>
                    <a:pt x="508324" y="154752"/>
                  </a:lnTo>
                  <a:lnTo>
                    <a:pt x="523754" y="198080"/>
                  </a:lnTo>
                  <a:lnTo>
                    <a:pt x="531469" y="243006"/>
                  </a:lnTo>
                  <a:lnTo>
                    <a:pt x="531469" y="288465"/>
                  </a:lnTo>
                  <a:lnTo>
                    <a:pt x="523754" y="333390"/>
                  </a:lnTo>
                  <a:lnTo>
                    <a:pt x="508324" y="376719"/>
                  </a:lnTo>
                  <a:lnTo>
                    <a:pt x="485179" y="417384"/>
                  </a:lnTo>
                  <a:lnTo>
                    <a:pt x="454319" y="454320"/>
                  </a:lnTo>
                  <a:lnTo>
                    <a:pt x="417383" y="485181"/>
                  </a:lnTo>
                  <a:lnTo>
                    <a:pt x="376718" y="508326"/>
                  </a:lnTo>
                  <a:lnTo>
                    <a:pt x="333390" y="523756"/>
                  </a:lnTo>
                  <a:lnTo>
                    <a:pt x="288464" y="531471"/>
                  </a:lnTo>
                  <a:lnTo>
                    <a:pt x="243005" y="531471"/>
                  </a:lnTo>
                  <a:lnTo>
                    <a:pt x="198079" y="523756"/>
                  </a:lnTo>
                  <a:lnTo>
                    <a:pt x="154751" y="508326"/>
                  </a:lnTo>
                  <a:lnTo>
                    <a:pt x="114086" y="485181"/>
                  </a:lnTo>
                  <a:lnTo>
                    <a:pt x="77150" y="454320"/>
                  </a:lnTo>
                  <a:lnTo>
                    <a:pt x="46290" y="417384"/>
                  </a:lnTo>
                  <a:lnTo>
                    <a:pt x="23145" y="376719"/>
                  </a:lnTo>
                  <a:lnTo>
                    <a:pt x="7715" y="333390"/>
                  </a:lnTo>
                  <a:lnTo>
                    <a:pt x="0" y="288465"/>
                  </a:lnTo>
                  <a:lnTo>
                    <a:pt x="0" y="243006"/>
                  </a:lnTo>
                  <a:lnTo>
                    <a:pt x="7715" y="198080"/>
                  </a:lnTo>
                  <a:lnTo>
                    <a:pt x="23145" y="154752"/>
                  </a:lnTo>
                  <a:lnTo>
                    <a:pt x="46290" y="114087"/>
                  </a:lnTo>
                  <a:lnTo>
                    <a:pt x="77150" y="77151"/>
                  </a:lnTo>
                  <a:lnTo>
                    <a:pt x="114086" y="46290"/>
                  </a:lnTo>
                  <a:lnTo>
                    <a:pt x="154751" y="23145"/>
                  </a:lnTo>
                  <a:lnTo>
                    <a:pt x="198079" y="7715"/>
                  </a:lnTo>
                  <a:lnTo>
                    <a:pt x="243005" y="0"/>
                  </a:lnTo>
                  <a:lnTo>
                    <a:pt x="288464" y="0"/>
                  </a:lnTo>
                  <a:lnTo>
                    <a:pt x="333390" y="7715"/>
                  </a:lnTo>
                  <a:lnTo>
                    <a:pt x="376718" y="23145"/>
                  </a:lnTo>
                  <a:lnTo>
                    <a:pt x="417383" y="46290"/>
                  </a:lnTo>
                  <a:lnTo>
                    <a:pt x="454319" y="77151"/>
                  </a:lnTo>
                </a:path>
              </a:pathLst>
            </a:custGeom>
            <a:ln w="12700">
              <a:solidFill>
                <a:srgbClr val="FFFFFF"/>
              </a:solidFill>
            </a:ln>
          </p:spPr>
          <p:txBody>
            <a:bodyPr wrap="square" lIns="0" tIns="0" rIns="0" bIns="0" rtlCol="0"/>
            <a:lstStyle/>
            <a:p>
              <a:endParaRPr/>
            </a:p>
          </p:txBody>
        </p:sp>
        <p:pic>
          <p:nvPicPr>
            <p:cNvPr id="169" name="object 103">
              <a:extLst>
                <a:ext uri="{FF2B5EF4-FFF2-40B4-BE49-F238E27FC236}">
                  <a16:creationId xmlns:a16="http://schemas.microsoft.com/office/drawing/2014/main" id="{CC4C56B9-863E-CFB5-1B57-535BE729BB81}"/>
                </a:ext>
              </a:extLst>
            </p:cNvPr>
            <p:cNvPicPr/>
            <p:nvPr/>
          </p:nvPicPr>
          <p:blipFill>
            <a:blip r:embed="rId10" cstate="print"/>
            <a:stretch>
              <a:fillRect/>
            </a:stretch>
          </p:blipFill>
          <p:spPr>
            <a:xfrm>
              <a:off x="10331450" y="5543550"/>
              <a:ext cx="190500" cy="190499"/>
            </a:xfrm>
            <a:prstGeom prst="rect">
              <a:avLst/>
            </a:prstGeom>
          </p:spPr>
        </p:pic>
        <p:sp>
          <p:nvSpPr>
            <p:cNvPr id="170" name="object 104">
              <a:extLst>
                <a:ext uri="{FF2B5EF4-FFF2-40B4-BE49-F238E27FC236}">
                  <a16:creationId xmlns:a16="http://schemas.microsoft.com/office/drawing/2014/main" id="{9563F734-BEFA-6F64-F67A-B1B8365E5FD6}"/>
                </a:ext>
              </a:extLst>
            </p:cNvPr>
            <p:cNvSpPr/>
            <p:nvPr/>
          </p:nvSpPr>
          <p:spPr>
            <a:xfrm>
              <a:off x="4419600" y="36703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dirty="0"/>
            </a:p>
          </p:txBody>
        </p:sp>
        <p:sp>
          <p:nvSpPr>
            <p:cNvPr id="171" name="object 105">
              <a:extLst>
                <a:ext uri="{FF2B5EF4-FFF2-40B4-BE49-F238E27FC236}">
                  <a16:creationId xmlns:a16="http://schemas.microsoft.com/office/drawing/2014/main" id="{4A76B270-DC83-E490-82E7-CCBB3428EB48}"/>
                </a:ext>
              </a:extLst>
            </p:cNvPr>
            <p:cNvSpPr/>
            <p:nvPr/>
          </p:nvSpPr>
          <p:spPr>
            <a:xfrm>
              <a:off x="4419600" y="36703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72" name="object 106">
            <a:extLst>
              <a:ext uri="{FF2B5EF4-FFF2-40B4-BE49-F238E27FC236}">
                <a16:creationId xmlns:a16="http://schemas.microsoft.com/office/drawing/2014/main" id="{5EB1FCDC-D791-3266-A094-B93745AED112}"/>
              </a:ext>
            </a:extLst>
          </p:cNvPr>
          <p:cNvSpPr txBox="1"/>
          <p:nvPr/>
        </p:nvSpPr>
        <p:spPr>
          <a:xfrm>
            <a:off x="3954287" y="1974096"/>
            <a:ext cx="1240790" cy="510540"/>
          </a:xfrm>
          <a:prstGeom prst="rect">
            <a:avLst/>
          </a:prstGeom>
        </p:spPr>
        <p:txBody>
          <a:bodyPr vert="horz" wrap="square" lIns="0" tIns="22860" rIns="0" bIns="0" rtlCol="0">
            <a:spAutoFit/>
          </a:bodyPr>
          <a:lstStyle/>
          <a:p>
            <a:pPr marL="168275" marR="5080" indent="-156210">
              <a:lnSpc>
                <a:spcPts val="1900"/>
              </a:lnSpc>
              <a:spcBef>
                <a:spcPts val="180"/>
              </a:spcBef>
            </a:pPr>
            <a:r>
              <a:rPr sz="1600" dirty="0">
                <a:latin typeface="Arial Narrow"/>
                <a:cs typeface="Arial Narrow"/>
              </a:rPr>
              <a:t>Western</a:t>
            </a:r>
            <a:r>
              <a:rPr sz="1600" spc="10" dirty="0">
                <a:latin typeface="Arial Narrow"/>
                <a:cs typeface="Arial Narrow"/>
              </a:rPr>
              <a:t> </a:t>
            </a:r>
            <a:r>
              <a:rPr sz="1600" spc="-10" dirty="0">
                <a:latin typeface="Arial Narrow"/>
                <a:cs typeface="Arial Narrow"/>
              </a:rPr>
              <a:t>Europe </a:t>
            </a:r>
            <a:r>
              <a:rPr sz="1600" spc="-80" dirty="0">
                <a:latin typeface="Arial Narrow"/>
                <a:cs typeface="Arial Narrow"/>
              </a:rPr>
              <a:t>129–163</a:t>
            </a:r>
            <a:r>
              <a:rPr sz="1600" spc="4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73" name="object 107">
            <a:extLst>
              <a:ext uri="{FF2B5EF4-FFF2-40B4-BE49-F238E27FC236}">
                <a16:creationId xmlns:a16="http://schemas.microsoft.com/office/drawing/2014/main" id="{05B9342B-6624-D6A5-17D2-4901FAD40DF1}"/>
              </a:ext>
            </a:extLst>
          </p:cNvPr>
          <p:cNvGrpSpPr/>
          <p:nvPr/>
        </p:nvGrpSpPr>
        <p:grpSpPr>
          <a:xfrm>
            <a:off x="7971424" y="3733046"/>
            <a:ext cx="965200" cy="584200"/>
            <a:chOff x="8502650" y="5454650"/>
            <a:chExt cx="965200" cy="584200"/>
          </a:xfrm>
        </p:grpSpPr>
        <p:sp>
          <p:nvSpPr>
            <p:cNvPr id="174" name="object 108">
              <a:extLst>
                <a:ext uri="{FF2B5EF4-FFF2-40B4-BE49-F238E27FC236}">
                  <a16:creationId xmlns:a16="http://schemas.microsoft.com/office/drawing/2014/main" id="{1369EC71-BE40-BBE2-1B53-01D7DFF81920}"/>
                </a:ext>
              </a:extLst>
            </p:cNvPr>
            <p:cNvSpPr/>
            <p:nvPr/>
          </p:nvSpPr>
          <p:spPr>
            <a:xfrm>
              <a:off x="8509000" y="5461000"/>
              <a:ext cx="952500" cy="571500"/>
            </a:xfrm>
            <a:custGeom>
              <a:avLst/>
              <a:gdLst/>
              <a:ahLst/>
              <a:cxnLst/>
              <a:rect l="l" t="t" r="r" b="b"/>
              <a:pathLst>
                <a:path w="952500" h="571500">
                  <a:moveTo>
                    <a:pt x="9112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911225" y="571500"/>
                  </a:lnTo>
                  <a:lnTo>
                    <a:pt x="927290" y="568256"/>
                  </a:lnTo>
                  <a:lnTo>
                    <a:pt x="940410" y="559410"/>
                  </a:lnTo>
                  <a:lnTo>
                    <a:pt x="949256" y="546290"/>
                  </a:lnTo>
                  <a:lnTo>
                    <a:pt x="952500" y="530225"/>
                  </a:lnTo>
                  <a:lnTo>
                    <a:pt x="952500" y="41275"/>
                  </a:lnTo>
                  <a:lnTo>
                    <a:pt x="949256" y="25209"/>
                  </a:lnTo>
                  <a:lnTo>
                    <a:pt x="940410" y="12089"/>
                  </a:lnTo>
                  <a:lnTo>
                    <a:pt x="927290" y="3243"/>
                  </a:lnTo>
                  <a:lnTo>
                    <a:pt x="911225" y="0"/>
                  </a:lnTo>
                  <a:close/>
                </a:path>
              </a:pathLst>
            </a:custGeom>
            <a:solidFill>
              <a:srgbClr val="FFFFFF"/>
            </a:solidFill>
          </p:spPr>
          <p:txBody>
            <a:bodyPr wrap="square" lIns="0" tIns="0" rIns="0" bIns="0" rtlCol="0"/>
            <a:lstStyle/>
            <a:p>
              <a:endParaRPr/>
            </a:p>
          </p:txBody>
        </p:sp>
        <p:sp>
          <p:nvSpPr>
            <p:cNvPr id="175" name="object 109">
              <a:extLst>
                <a:ext uri="{FF2B5EF4-FFF2-40B4-BE49-F238E27FC236}">
                  <a16:creationId xmlns:a16="http://schemas.microsoft.com/office/drawing/2014/main" id="{B75EEBC7-7629-9D77-867A-DA67B841018C}"/>
                </a:ext>
              </a:extLst>
            </p:cNvPr>
            <p:cNvSpPr/>
            <p:nvPr/>
          </p:nvSpPr>
          <p:spPr>
            <a:xfrm>
              <a:off x="8509000" y="5461000"/>
              <a:ext cx="952500" cy="571500"/>
            </a:xfrm>
            <a:custGeom>
              <a:avLst/>
              <a:gdLst/>
              <a:ahLst/>
              <a:cxnLst/>
              <a:rect l="l" t="t" r="r" b="b"/>
              <a:pathLst>
                <a:path w="952500" h="571500">
                  <a:moveTo>
                    <a:pt x="0" y="530225"/>
                  </a:moveTo>
                  <a:lnTo>
                    <a:pt x="0" y="41275"/>
                  </a:lnTo>
                  <a:lnTo>
                    <a:pt x="3243" y="25209"/>
                  </a:lnTo>
                  <a:lnTo>
                    <a:pt x="12089" y="12089"/>
                  </a:lnTo>
                  <a:lnTo>
                    <a:pt x="25209" y="3243"/>
                  </a:lnTo>
                  <a:lnTo>
                    <a:pt x="41275" y="0"/>
                  </a:lnTo>
                  <a:lnTo>
                    <a:pt x="911225" y="0"/>
                  </a:lnTo>
                  <a:lnTo>
                    <a:pt x="927290" y="3243"/>
                  </a:lnTo>
                  <a:lnTo>
                    <a:pt x="940410" y="12089"/>
                  </a:lnTo>
                  <a:lnTo>
                    <a:pt x="949256" y="25209"/>
                  </a:lnTo>
                  <a:lnTo>
                    <a:pt x="952500" y="41275"/>
                  </a:lnTo>
                  <a:lnTo>
                    <a:pt x="952500" y="530225"/>
                  </a:lnTo>
                  <a:lnTo>
                    <a:pt x="949256" y="546290"/>
                  </a:lnTo>
                  <a:lnTo>
                    <a:pt x="940410" y="559410"/>
                  </a:lnTo>
                  <a:lnTo>
                    <a:pt x="927290" y="568256"/>
                  </a:lnTo>
                  <a:lnTo>
                    <a:pt x="9112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76" name="object 110">
            <a:extLst>
              <a:ext uri="{FF2B5EF4-FFF2-40B4-BE49-F238E27FC236}">
                <a16:creationId xmlns:a16="http://schemas.microsoft.com/office/drawing/2014/main" id="{E05D65ED-BBD8-8A7A-2983-5E7481AD3727}"/>
              </a:ext>
            </a:extLst>
          </p:cNvPr>
          <p:cNvSpPr txBox="1"/>
          <p:nvPr/>
        </p:nvSpPr>
        <p:spPr>
          <a:xfrm>
            <a:off x="7990168" y="3764796"/>
            <a:ext cx="927735" cy="510540"/>
          </a:xfrm>
          <a:prstGeom prst="rect">
            <a:avLst/>
          </a:prstGeom>
        </p:spPr>
        <p:txBody>
          <a:bodyPr vert="horz" wrap="square" lIns="0" tIns="22860" rIns="0" bIns="0" rtlCol="0">
            <a:spAutoFit/>
          </a:bodyPr>
          <a:lstStyle/>
          <a:p>
            <a:pPr marL="43180" marR="46990" indent="217804">
              <a:lnSpc>
                <a:spcPts val="1900"/>
              </a:lnSpc>
              <a:spcBef>
                <a:spcPts val="180"/>
              </a:spcBef>
            </a:pPr>
            <a:r>
              <a:rPr sz="1600" spc="-10" dirty="0">
                <a:latin typeface="Arial Narrow"/>
                <a:cs typeface="Arial Narrow"/>
              </a:rPr>
              <a:t>India </a:t>
            </a:r>
            <a:r>
              <a:rPr sz="1600" spc="-55" dirty="0">
                <a:latin typeface="Arial Narrow"/>
                <a:cs typeface="Arial Narrow"/>
              </a:rPr>
              <a:t>19–277</a:t>
            </a:r>
            <a:r>
              <a:rPr sz="1600" spc="-35" dirty="0">
                <a:latin typeface="Arial Narrow"/>
                <a:cs typeface="Arial Narrow"/>
              </a:rPr>
              <a:t> </a:t>
            </a:r>
            <a:r>
              <a:rPr sz="1600" spc="-80" dirty="0">
                <a:latin typeface="Arial Narrow"/>
                <a:cs typeface="Arial Narrow"/>
              </a:rPr>
              <a:t>GW</a:t>
            </a:r>
            <a:endParaRPr sz="1600">
              <a:latin typeface="Arial Narrow"/>
              <a:cs typeface="Arial Narrow"/>
            </a:endParaRPr>
          </a:p>
        </p:txBody>
      </p:sp>
      <p:grpSp>
        <p:nvGrpSpPr>
          <p:cNvPr id="177" name="object 111">
            <a:extLst>
              <a:ext uri="{FF2B5EF4-FFF2-40B4-BE49-F238E27FC236}">
                <a16:creationId xmlns:a16="http://schemas.microsoft.com/office/drawing/2014/main" id="{82611E88-EB30-2D34-DC0B-F969F6F7DE05}"/>
              </a:ext>
            </a:extLst>
          </p:cNvPr>
          <p:cNvGrpSpPr/>
          <p:nvPr/>
        </p:nvGrpSpPr>
        <p:grpSpPr>
          <a:xfrm>
            <a:off x="9203324" y="4152146"/>
            <a:ext cx="1384300" cy="584200"/>
            <a:chOff x="9734550" y="5873750"/>
            <a:chExt cx="1384300" cy="584200"/>
          </a:xfrm>
        </p:grpSpPr>
        <p:sp>
          <p:nvSpPr>
            <p:cNvPr id="178" name="object 112">
              <a:extLst>
                <a:ext uri="{FF2B5EF4-FFF2-40B4-BE49-F238E27FC236}">
                  <a16:creationId xmlns:a16="http://schemas.microsoft.com/office/drawing/2014/main" id="{BE118E1E-5E74-29F6-ADB0-5191CC6B7B8C}"/>
                </a:ext>
              </a:extLst>
            </p:cNvPr>
            <p:cNvSpPr/>
            <p:nvPr/>
          </p:nvSpPr>
          <p:spPr>
            <a:xfrm>
              <a:off x="9740900" y="58801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79" name="object 113">
              <a:extLst>
                <a:ext uri="{FF2B5EF4-FFF2-40B4-BE49-F238E27FC236}">
                  <a16:creationId xmlns:a16="http://schemas.microsoft.com/office/drawing/2014/main" id="{99C3EBB8-41AF-BCF2-6574-5415C3B01FAC}"/>
                </a:ext>
              </a:extLst>
            </p:cNvPr>
            <p:cNvSpPr/>
            <p:nvPr/>
          </p:nvSpPr>
          <p:spPr>
            <a:xfrm>
              <a:off x="9740900" y="58801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80" name="object 114">
            <a:extLst>
              <a:ext uri="{FF2B5EF4-FFF2-40B4-BE49-F238E27FC236}">
                <a16:creationId xmlns:a16="http://schemas.microsoft.com/office/drawing/2014/main" id="{E7C56928-60B1-DD2F-2013-AAC5DDB6F81F}"/>
              </a:ext>
            </a:extLst>
          </p:cNvPr>
          <p:cNvSpPr txBox="1"/>
          <p:nvPr/>
        </p:nvSpPr>
        <p:spPr>
          <a:xfrm>
            <a:off x="9315718" y="4183896"/>
            <a:ext cx="1160780" cy="510540"/>
          </a:xfrm>
          <a:prstGeom prst="rect">
            <a:avLst/>
          </a:prstGeom>
        </p:spPr>
        <p:txBody>
          <a:bodyPr vert="horz" wrap="square" lIns="0" tIns="22860" rIns="0" bIns="0" rtlCol="0">
            <a:spAutoFit/>
          </a:bodyPr>
          <a:lstStyle/>
          <a:p>
            <a:pPr marL="181610" marR="5080" indent="-169545">
              <a:lnSpc>
                <a:spcPts val="1900"/>
              </a:lnSpc>
              <a:spcBef>
                <a:spcPts val="180"/>
              </a:spcBef>
            </a:pPr>
            <a:r>
              <a:rPr sz="1600" dirty="0">
                <a:latin typeface="Arial Narrow"/>
                <a:cs typeface="Arial Narrow"/>
              </a:rPr>
              <a:t>Southeast</a:t>
            </a:r>
            <a:r>
              <a:rPr sz="1600" spc="-15" dirty="0">
                <a:latin typeface="Arial Narrow"/>
                <a:cs typeface="Arial Narrow"/>
              </a:rPr>
              <a:t> </a:t>
            </a:r>
            <a:r>
              <a:rPr sz="1600" spc="-20" dirty="0">
                <a:latin typeface="Arial Narrow"/>
                <a:cs typeface="Arial Narrow"/>
              </a:rPr>
              <a:t>Asia </a:t>
            </a:r>
            <a:r>
              <a:rPr sz="1600" spc="-110" dirty="0">
                <a:latin typeface="Arial Narrow"/>
                <a:cs typeface="Arial Narrow"/>
              </a:rPr>
              <a:t>15–147</a:t>
            </a:r>
            <a:r>
              <a:rPr sz="1600" spc="4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81" name="object 115">
            <a:extLst>
              <a:ext uri="{FF2B5EF4-FFF2-40B4-BE49-F238E27FC236}">
                <a16:creationId xmlns:a16="http://schemas.microsoft.com/office/drawing/2014/main" id="{87743C2A-80A5-2CD7-E4F7-B3BAF7ADA804}"/>
              </a:ext>
            </a:extLst>
          </p:cNvPr>
          <p:cNvGrpSpPr/>
          <p:nvPr/>
        </p:nvGrpSpPr>
        <p:grpSpPr>
          <a:xfrm>
            <a:off x="10422524" y="2704346"/>
            <a:ext cx="1384300" cy="584200"/>
            <a:chOff x="10953750" y="4425950"/>
            <a:chExt cx="1384300" cy="584200"/>
          </a:xfrm>
        </p:grpSpPr>
        <p:sp>
          <p:nvSpPr>
            <p:cNvPr id="182" name="object 116">
              <a:extLst>
                <a:ext uri="{FF2B5EF4-FFF2-40B4-BE49-F238E27FC236}">
                  <a16:creationId xmlns:a16="http://schemas.microsoft.com/office/drawing/2014/main" id="{4F3F3881-0732-DCA0-2877-6169EF07F8A3}"/>
                </a:ext>
              </a:extLst>
            </p:cNvPr>
            <p:cNvSpPr/>
            <p:nvPr/>
          </p:nvSpPr>
          <p:spPr>
            <a:xfrm>
              <a:off x="10960100" y="44323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83" name="object 117">
              <a:extLst>
                <a:ext uri="{FF2B5EF4-FFF2-40B4-BE49-F238E27FC236}">
                  <a16:creationId xmlns:a16="http://schemas.microsoft.com/office/drawing/2014/main" id="{403A078A-0B2D-5402-736F-3DEBE5E2414F}"/>
                </a:ext>
              </a:extLst>
            </p:cNvPr>
            <p:cNvSpPr/>
            <p:nvPr/>
          </p:nvSpPr>
          <p:spPr>
            <a:xfrm>
              <a:off x="10960100" y="44323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84" name="object 118">
            <a:extLst>
              <a:ext uri="{FF2B5EF4-FFF2-40B4-BE49-F238E27FC236}">
                <a16:creationId xmlns:a16="http://schemas.microsoft.com/office/drawing/2014/main" id="{99DEE331-784B-01ED-BAC8-35BDEAB10C0D}"/>
              </a:ext>
            </a:extLst>
          </p:cNvPr>
          <p:cNvSpPr txBox="1"/>
          <p:nvPr/>
        </p:nvSpPr>
        <p:spPr>
          <a:xfrm>
            <a:off x="10646552" y="2736096"/>
            <a:ext cx="953135" cy="510540"/>
          </a:xfrm>
          <a:prstGeom prst="rect">
            <a:avLst/>
          </a:prstGeom>
        </p:spPr>
        <p:txBody>
          <a:bodyPr vert="horz" wrap="square" lIns="0" tIns="22860" rIns="0" bIns="0" rtlCol="0">
            <a:spAutoFit/>
          </a:bodyPr>
          <a:lstStyle/>
          <a:p>
            <a:pPr marL="97155" marR="5080" indent="-85090">
              <a:lnSpc>
                <a:spcPts val="1900"/>
              </a:lnSpc>
              <a:spcBef>
                <a:spcPts val="180"/>
              </a:spcBef>
            </a:pPr>
            <a:r>
              <a:rPr sz="1600" dirty="0">
                <a:latin typeface="Arial Narrow"/>
                <a:cs typeface="Arial Narrow"/>
              </a:rPr>
              <a:t>South</a:t>
            </a:r>
            <a:r>
              <a:rPr sz="1600" spc="40" dirty="0">
                <a:latin typeface="Arial Narrow"/>
                <a:cs typeface="Arial Narrow"/>
              </a:rPr>
              <a:t> </a:t>
            </a:r>
            <a:r>
              <a:rPr sz="1600" spc="-20" dirty="0">
                <a:latin typeface="Arial Narrow"/>
                <a:cs typeface="Arial Narrow"/>
              </a:rPr>
              <a:t>Korea </a:t>
            </a:r>
            <a:r>
              <a:rPr sz="1600" spc="-25" dirty="0">
                <a:latin typeface="Arial Narrow"/>
                <a:cs typeface="Arial Narrow"/>
              </a:rPr>
              <a:t>32–47</a:t>
            </a:r>
            <a:r>
              <a:rPr sz="1600" spc="-6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85" name="object 119">
            <a:extLst>
              <a:ext uri="{FF2B5EF4-FFF2-40B4-BE49-F238E27FC236}">
                <a16:creationId xmlns:a16="http://schemas.microsoft.com/office/drawing/2014/main" id="{57FB5DAA-828C-FA21-4738-38A98F92E90C}"/>
              </a:ext>
            </a:extLst>
          </p:cNvPr>
          <p:cNvGrpSpPr/>
          <p:nvPr/>
        </p:nvGrpSpPr>
        <p:grpSpPr>
          <a:xfrm>
            <a:off x="5482224" y="989846"/>
            <a:ext cx="1384300" cy="584200"/>
            <a:chOff x="6013450" y="2711450"/>
            <a:chExt cx="1384300" cy="584200"/>
          </a:xfrm>
        </p:grpSpPr>
        <p:sp>
          <p:nvSpPr>
            <p:cNvPr id="186" name="object 120">
              <a:extLst>
                <a:ext uri="{FF2B5EF4-FFF2-40B4-BE49-F238E27FC236}">
                  <a16:creationId xmlns:a16="http://schemas.microsoft.com/office/drawing/2014/main" id="{1806A846-C9A1-533F-C17C-A713F7EF61EA}"/>
                </a:ext>
              </a:extLst>
            </p:cNvPr>
            <p:cNvSpPr/>
            <p:nvPr/>
          </p:nvSpPr>
          <p:spPr>
            <a:xfrm>
              <a:off x="6019800" y="27178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87" name="object 121">
              <a:extLst>
                <a:ext uri="{FF2B5EF4-FFF2-40B4-BE49-F238E27FC236}">
                  <a16:creationId xmlns:a16="http://schemas.microsoft.com/office/drawing/2014/main" id="{F56F98AB-2351-07D0-B96C-0E54C2B2F072}"/>
                </a:ext>
              </a:extLst>
            </p:cNvPr>
            <p:cNvSpPr/>
            <p:nvPr/>
          </p:nvSpPr>
          <p:spPr>
            <a:xfrm>
              <a:off x="6019800" y="27178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88" name="object 122">
            <a:extLst>
              <a:ext uri="{FF2B5EF4-FFF2-40B4-BE49-F238E27FC236}">
                <a16:creationId xmlns:a16="http://schemas.microsoft.com/office/drawing/2014/main" id="{A96A788D-5B07-7668-5F92-FA1DC95452CA}"/>
              </a:ext>
            </a:extLst>
          </p:cNvPr>
          <p:cNvSpPr txBox="1"/>
          <p:nvPr/>
        </p:nvSpPr>
        <p:spPr>
          <a:xfrm>
            <a:off x="5584560" y="1021596"/>
            <a:ext cx="1180465" cy="510540"/>
          </a:xfrm>
          <a:prstGeom prst="rect">
            <a:avLst/>
          </a:prstGeom>
        </p:spPr>
        <p:txBody>
          <a:bodyPr vert="horz" wrap="square" lIns="0" tIns="22860" rIns="0" bIns="0" rtlCol="0">
            <a:spAutoFit/>
          </a:bodyPr>
          <a:lstStyle/>
          <a:p>
            <a:pPr marL="214629" marR="5080" indent="-202565">
              <a:lnSpc>
                <a:spcPts val="1900"/>
              </a:lnSpc>
              <a:spcBef>
                <a:spcPts val="180"/>
              </a:spcBef>
            </a:pPr>
            <a:r>
              <a:rPr sz="1600" spc="-10" dirty="0">
                <a:latin typeface="Arial Narrow"/>
                <a:cs typeface="Arial Narrow"/>
              </a:rPr>
              <a:t>Eastern</a:t>
            </a:r>
            <a:r>
              <a:rPr sz="1600" spc="-25" dirty="0">
                <a:latin typeface="Arial Narrow"/>
                <a:cs typeface="Arial Narrow"/>
              </a:rPr>
              <a:t> </a:t>
            </a:r>
            <a:r>
              <a:rPr sz="1600" spc="-10" dirty="0">
                <a:latin typeface="Arial Narrow"/>
                <a:cs typeface="Arial Narrow"/>
              </a:rPr>
              <a:t>Europe </a:t>
            </a:r>
            <a:r>
              <a:rPr sz="1600" spc="-35" dirty="0">
                <a:latin typeface="Arial Narrow"/>
                <a:cs typeface="Arial Narrow"/>
              </a:rPr>
              <a:t>18–45</a:t>
            </a:r>
            <a:r>
              <a:rPr sz="1600" spc="-55" dirty="0">
                <a:latin typeface="Arial Narrow"/>
                <a:cs typeface="Arial Narrow"/>
              </a:rPr>
              <a:t> </a:t>
            </a:r>
            <a:r>
              <a:rPr sz="1600" spc="-35" dirty="0">
                <a:latin typeface="Arial Narrow"/>
                <a:cs typeface="Arial Narrow"/>
              </a:rPr>
              <a:t>GW</a:t>
            </a:r>
            <a:endParaRPr sz="1600">
              <a:latin typeface="Arial Narrow"/>
              <a:cs typeface="Arial Narrow"/>
            </a:endParaRPr>
          </a:p>
        </p:txBody>
      </p:sp>
      <p:grpSp>
        <p:nvGrpSpPr>
          <p:cNvPr id="189" name="object 123">
            <a:extLst>
              <a:ext uri="{FF2B5EF4-FFF2-40B4-BE49-F238E27FC236}">
                <a16:creationId xmlns:a16="http://schemas.microsoft.com/office/drawing/2014/main" id="{449A06CF-3C28-F58C-D5C5-E4193676D125}"/>
              </a:ext>
            </a:extLst>
          </p:cNvPr>
          <p:cNvGrpSpPr/>
          <p:nvPr/>
        </p:nvGrpSpPr>
        <p:grpSpPr>
          <a:xfrm>
            <a:off x="6396624" y="1929646"/>
            <a:ext cx="1384300" cy="584200"/>
            <a:chOff x="6927850" y="3651250"/>
            <a:chExt cx="1384300" cy="584200"/>
          </a:xfrm>
        </p:grpSpPr>
        <p:sp>
          <p:nvSpPr>
            <p:cNvPr id="190" name="object 124">
              <a:extLst>
                <a:ext uri="{FF2B5EF4-FFF2-40B4-BE49-F238E27FC236}">
                  <a16:creationId xmlns:a16="http://schemas.microsoft.com/office/drawing/2014/main" id="{F5259575-1026-800D-5A29-38DF9E91F28E}"/>
                </a:ext>
              </a:extLst>
            </p:cNvPr>
            <p:cNvSpPr/>
            <p:nvPr/>
          </p:nvSpPr>
          <p:spPr>
            <a:xfrm>
              <a:off x="6934200" y="36576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91" name="object 125">
              <a:extLst>
                <a:ext uri="{FF2B5EF4-FFF2-40B4-BE49-F238E27FC236}">
                  <a16:creationId xmlns:a16="http://schemas.microsoft.com/office/drawing/2014/main" id="{C47F40C2-F4E6-0C55-BF4F-68F424E871DB}"/>
                </a:ext>
              </a:extLst>
            </p:cNvPr>
            <p:cNvSpPr/>
            <p:nvPr/>
          </p:nvSpPr>
          <p:spPr>
            <a:xfrm>
              <a:off x="6934200" y="36576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92" name="object 126">
            <a:extLst>
              <a:ext uri="{FF2B5EF4-FFF2-40B4-BE49-F238E27FC236}">
                <a16:creationId xmlns:a16="http://schemas.microsoft.com/office/drawing/2014/main" id="{B51E16A8-063D-D102-D28C-BB45483D71BD}"/>
              </a:ext>
            </a:extLst>
          </p:cNvPr>
          <p:cNvSpPr txBox="1"/>
          <p:nvPr/>
        </p:nvSpPr>
        <p:spPr>
          <a:xfrm>
            <a:off x="6628400" y="1961396"/>
            <a:ext cx="922019" cy="510540"/>
          </a:xfrm>
          <a:prstGeom prst="rect">
            <a:avLst/>
          </a:prstGeom>
        </p:spPr>
        <p:txBody>
          <a:bodyPr vert="horz" wrap="square" lIns="0" tIns="22860" rIns="0" bIns="0" rtlCol="0">
            <a:spAutoFit/>
          </a:bodyPr>
          <a:lstStyle/>
          <a:p>
            <a:pPr marL="111760" marR="5080" indent="-99695">
              <a:lnSpc>
                <a:spcPts val="1900"/>
              </a:lnSpc>
              <a:spcBef>
                <a:spcPts val="180"/>
              </a:spcBef>
            </a:pPr>
            <a:r>
              <a:rPr sz="1600" spc="50" dirty="0">
                <a:latin typeface="Arial Narrow"/>
                <a:cs typeface="Arial Narrow"/>
              </a:rPr>
              <a:t>Middle</a:t>
            </a:r>
            <a:r>
              <a:rPr sz="1600" spc="15" dirty="0">
                <a:latin typeface="Arial Narrow"/>
                <a:cs typeface="Arial Narrow"/>
              </a:rPr>
              <a:t> </a:t>
            </a:r>
            <a:r>
              <a:rPr sz="1600" spc="-45" dirty="0">
                <a:latin typeface="Arial Narrow"/>
                <a:cs typeface="Arial Narrow"/>
              </a:rPr>
              <a:t>East </a:t>
            </a:r>
            <a:r>
              <a:rPr sz="1600" dirty="0">
                <a:latin typeface="Arial Narrow"/>
                <a:cs typeface="Arial Narrow"/>
              </a:rPr>
              <a:t>9–86</a:t>
            </a:r>
            <a:r>
              <a:rPr sz="1600" spc="95"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93" name="object 127">
            <a:extLst>
              <a:ext uri="{FF2B5EF4-FFF2-40B4-BE49-F238E27FC236}">
                <a16:creationId xmlns:a16="http://schemas.microsoft.com/office/drawing/2014/main" id="{CAE93CD3-5826-2FB4-FC74-F5324449D8E2}"/>
              </a:ext>
            </a:extLst>
          </p:cNvPr>
          <p:cNvGrpSpPr/>
          <p:nvPr/>
        </p:nvGrpSpPr>
        <p:grpSpPr>
          <a:xfrm>
            <a:off x="3843924" y="6184146"/>
            <a:ext cx="266700" cy="558800"/>
            <a:chOff x="4375150" y="7905750"/>
            <a:chExt cx="266700" cy="558800"/>
          </a:xfrm>
        </p:grpSpPr>
        <p:pic>
          <p:nvPicPr>
            <p:cNvPr id="194" name="object 128">
              <a:extLst>
                <a:ext uri="{FF2B5EF4-FFF2-40B4-BE49-F238E27FC236}">
                  <a16:creationId xmlns:a16="http://schemas.microsoft.com/office/drawing/2014/main" id="{2F8540FA-55D8-EF0E-D6CC-5C4F66668676}"/>
                </a:ext>
              </a:extLst>
            </p:cNvPr>
            <p:cNvPicPr/>
            <p:nvPr/>
          </p:nvPicPr>
          <p:blipFill>
            <a:blip r:embed="rId23" cstate="print"/>
            <a:stretch>
              <a:fillRect/>
            </a:stretch>
          </p:blipFill>
          <p:spPr>
            <a:xfrm>
              <a:off x="4381500" y="8204200"/>
              <a:ext cx="253999" cy="253999"/>
            </a:xfrm>
            <a:prstGeom prst="rect">
              <a:avLst/>
            </a:prstGeom>
          </p:spPr>
        </p:pic>
        <p:sp>
          <p:nvSpPr>
            <p:cNvPr id="195" name="object 129">
              <a:extLst>
                <a:ext uri="{FF2B5EF4-FFF2-40B4-BE49-F238E27FC236}">
                  <a16:creationId xmlns:a16="http://schemas.microsoft.com/office/drawing/2014/main" id="{AA9BB516-1C45-1916-0EBB-1D19A695D2A6}"/>
                </a:ext>
              </a:extLst>
            </p:cNvPr>
            <p:cNvSpPr/>
            <p:nvPr/>
          </p:nvSpPr>
          <p:spPr>
            <a:xfrm>
              <a:off x="4381500" y="8204200"/>
              <a:ext cx="254000" cy="254000"/>
            </a:xfrm>
            <a:custGeom>
              <a:avLst/>
              <a:gdLst/>
              <a:ahLst/>
              <a:cxnLst/>
              <a:rect l="l" t="t" r="r" b="b"/>
              <a:pathLst>
                <a:path w="254000" h="254000">
                  <a:moveTo>
                    <a:pt x="216802" y="37197"/>
                  </a:moveTo>
                  <a:lnTo>
                    <a:pt x="244700" y="79209"/>
                  </a:lnTo>
                  <a:lnTo>
                    <a:pt x="253999" y="126999"/>
                  </a:lnTo>
                  <a:lnTo>
                    <a:pt x="244700" y="174789"/>
                  </a:lnTo>
                  <a:lnTo>
                    <a:pt x="216802" y="216801"/>
                  </a:lnTo>
                  <a:lnTo>
                    <a:pt x="174790" y="244699"/>
                  </a:lnTo>
                  <a:lnTo>
                    <a:pt x="126999" y="253999"/>
                  </a:lnTo>
                  <a:lnTo>
                    <a:pt x="79209" y="244699"/>
                  </a:lnTo>
                  <a:lnTo>
                    <a:pt x="37197" y="216801"/>
                  </a:lnTo>
                  <a:lnTo>
                    <a:pt x="9299" y="174789"/>
                  </a:lnTo>
                  <a:lnTo>
                    <a:pt x="0" y="126999"/>
                  </a:lnTo>
                  <a:lnTo>
                    <a:pt x="9299" y="79209"/>
                  </a:lnTo>
                  <a:lnTo>
                    <a:pt x="37197" y="37197"/>
                  </a:lnTo>
                  <a:lnTo>
                    <a:pt x="79209" y="9299"/>
                  </a:lnTo>
                  <a:lnTo>
                    <a:pt x="126999" y="0"/>
                  </a:lnTo>
                  <a:lnTo>
                    <a:pt x="174790" y="9299"/>
                  </a:lnTo>
                  <a:lnTo>
                    <a:pt x="216802" y="37197"/>
                  </a:lnTo>
                </a:path>
              </a:pathLst>
            </a:custGeom>
            <a:ln w="12700">
              <a:solidFill>
                <a:srgbClr val="FFFFFF"/>
              </a:solidFill>
            </a:ln>
          </p:spPr>
          <p:txBody>
            <a:bodyPr wrap="square" lIns="0" tIns="0" rIns="0" bIns="0" rtlCol="0"/>
            <a:lstStyle/>
            <a:p>
              <a:endParaRPr/>
            </a:p>
          </p:txBody>
        </p:sp>
        <p:pic>
          <p:nvPicPr>
            <p:cNvPr id="196" name="object 130">
              <a:extLst>
                <a:ext uri="{FF2B5EF4-FFF2-40B4-BE49-F238E27FC236}">
                  <a16:creationId xmlns:a16="http://schemas.microsoft.com/office/drawing/2014/main" id="{4765970E-8F3E-DC6D-2758-2999633D60E8}"/>
                </a:ext>
              </a:extLst>
            </p:cNvPr>
            <p:cNvPicPr/>
            <p:nvPr/>
          </p:nvPicPr>
          <p:blipFill>
            <a:blip r:embed="rId8" cstate="print"/>
            <a:stretch>
              <a:fillRect/>
            </a:stretch>
          </p:blipFill>
          <p:spPr>
            <a:xfrm>
              <a:off x="4438649" y="7905750"/>
              <a:ext cx="139700" cy="139700"/>
            </a:xfrm>
            <a:prstGeom prst="rect">
              <a:avLst/>
            </a:prstGeom>
          </p:spPr>
        </p:pic>
      </p:grpSp>
      <p:sp>
        <p:nvSpPr>
          <p:cNvPr id="197" name="object 131">
            <a:extLst>
              <a:ext uri="{FF2B5EF4-FFF2-40B4-BE49-F238E27FC236}">
                <a16:creationId xmlns:a16="http://schemas.microsoft.com/office/drawing/2014/main" id="{2B94D325-2DB1-E1D3-B449-363CB6078370}"/>
              </a:ext>
            </a:extLst>
          </p:cNvPr>
          <p:cNvSpPr txBox="1"/>
          <p:nvPr/>
        </p:nvSpPr>
        <p:spPr>
          <a:xfrm>
            <a:off x="2619398" y="6099095"/>
            <a:ext cx="6827520" cy="694485"/>
          </a:xfrm>
          <a:prstGeom prst="rect">
            <a:avLst/>
          </a:prstGeom>
        </p:spPr>
        <p:txBody>
          <a:bodyPr vert="horz" wrap="square" lIns="0" tIns="12700" rIns="0" bIns="0" rtlCol="0">
            <a:spAutoFit/>
          </a:bodyPr>
          <a:lstStyle/>
          <a:p>
            <a:pPr marL="1677035" marR="1581785">
              <a:lnSpc>
                <a:spcPct val="129600"/>
              </a:lnSpc>
              <a:spcBef>
                <a:spcPts val="100"/>
              </a:spcBef>
            </a:pPr>
            <a:r>
              <a:rPr sz="1800" dirty="0">
                <a:latin typeface="Arial Narrow"/>
                <a:cs typeface="Arial Narrow"/>
              </a:rPr>
              <a:t>Installed</a:t>
            </a:r>
            <a:r>
              <a:rPr sz="1800" spc="145" dirty="0">
                <a:latin typeface="Arial Narrow"/>
                <a:cs typeface="Arial Narrow"/>
              </a:rPr>
              <a:t> </a:t>
            </a:r>
            <a:r>
              <a:rPr sz="1800" dirty="0">
                <a:latin typeface="Arial Narrow"/>
                <a:cs typeface="Arial Narrow"/>
              </a:rPr>
              <a:t>capacity</a:t>
            </a:r>
            <a:r>
              <a:rPr sz="1800" spc="100" dirty="0">
                <a:latin typeface="Arial Narrow"/>
                <a:cs typeface="Arial Narrow"/>
              </a:rPr>
              <a:t> </a:t>
            </a:r>
            <a:r>
              <a:rPr sz="1800" spc="80" dirty="0">
                <a:latin typeface="Arial Narrow"/>
                <a:cs typeface="Arial Narrow"/>
              </a:rPr>
              <a:t>in</a:t>
            </a:r>
            <a:r>
              <a:rPr sz="1800" spc="145" dirty="0">
                <a:latin typeface="Arial Narrow"/>
                <a:cs typeface="Arial Narrow"/>
              </a:rPr>
              <a:t> </a:t>
            </a:r>
            <a:r>
              <a:rPr sz="1800" dirty="0">
                <a:latin typeface="Arial Narrow"/>
                <a:cs typeface="Arial Narrow"/>
              </a:rPr>
              <a:t>2035;</a:t>
            </a:r>
            <a:r>
              <a:rPr sz="1800" spc="145" dirty="0">
                <a:latin typeface="Arial Narrow"/>
                <a:cs typeface="Arial Narrow"/>
              </a:rPr>
              <a:t> </a:t>
            </a:r>
            <a:r>
              <a:rPr sz="1800" spc="55" dirty="0">
                <a:latin typeface="Arial Narrow"/>
                <a:cs typeface="Arial Narrow"/>
              </a:rPr>
              <a:t>total</a:t>
            </a:r>
            <a:r>
              <a:rPr sz="1800" spc="150" dirty="0">
                <a:latin typeface="Arial Narrow"/>
                <a:cs typeface="Arial Narrow"/>
              </a:rPr>
              <a:t> </a:t>
            </a:r>
            <a:r>
              <a:rPr sz="1800" dirty="0">
                <a:latin typeface="Arial Narrow"/>
                <a:cs typeface="Arial Narrow"/>
              </a:rPr>
              <a:t>0610</a:t>
            </a:r>
            <a:r>
              <a:rPr sz="1800" spc="145" dirty="0">
                <a:latin typeface="Arial Narrow"/>
                <a:cs typeface="Arial Narrow"/>
              </a:rPr>
              <a:t> </a:t>
            </a:r>
            <a:r>
              <a:rPr sz="1800" spc="-60" dirty="0">
                <a:latin typeface="Arial Narrow"/>
                <a:cs typeface="Arial Narrow"/>
              </a:rPr>
              <a:t>GW </a:t>
            </a:r>
            <a:r>
              <a:rPr sz="1800" dirty="0">
                <a:latin typeface="Arial Narrow"/>
                <a:cs typeface="Arial Narrow"/>
              </a:rPr>
              <a:t>Installed</a:t>
            </a:r>
            <a:r>
              <a:rPr sz="1800" spc="145" dirty="0">
                <a:latin typeface="Arial Narrow"/>
                <a:cs typeface="Arial Narrow"/>
              </a:rPr>
              <a:t> </a:t>
            </a:r>
            <a:r>
              <a:rPr sz="1800" dirty="0">
                <a:latin typeface="Arial Narrow"/>
                <a:cs typeface="Arial Narrow"/>
              </a:rPr>
              <a:t>capacity</a:t>
            </a:r>
            <a:r>
              <a:rPr sz="1800" spc="100" dirty="0">
                <a:latin typeface="Arial Narrow"/>
                <a:cs typeface="Arial Narrow"/>
              </a:rPr>
              <a:t> </a:t>
            </a:r>
            <a:r>
              <a:rPr sz="1800" spc="80" dirty="0">
                <a:latin typeface="Arial Narrow"/>
                <a:cs typeface="Arial Narrow"/>
              </a:rPr>
              <a:t>in</a:t>
            </a:r>
            <a:r>
              <a:rPr sz="1800" spc="145" dirty="0">
                <a:latin typeface="Arial Narrow"/>
                <a:cs typeface="Arial Narrow"/>
              </a:rPr>
              <a:t> </a:t>
            </a:r>
            <a:r>
              <a:rPr sz="1800" dirty="0">
                <a:latin typeface="Arial Narrow"/>
                <a:cs typeface="Arial Narrow"/>
              </a:rPr>
              <a:t>2060:</a:t>
            </a:r>
            <a:r>
              <a:rPr sz="1800" spc="145" dirty="0">
                <a:latin typeface="Arial Narrow"/>
                <a:cs typeface="Arial Narrow"/>
              </a:rPr>
              <a:t> </a:t>
            </a:r>
            <a:r>
              <a:rPr sz="1800" spc="55" dirty="0">
                <a:latin typeface="Arial Narrow"/>
                <a:cs typeface="Arial Narrow"/>
              </a:rPr>
              <a:t>total</a:t>
            </a:r>
            <a:r>
              <a:rPr sz="1800" spc="150" dirty="0">
                <a:latin typeface="Arial Narrow"/>
                <a:cs typeface="Arial Narrow"/>
              </a:rPr>
              <a:t> </a:t>
            </a:r>
            <a:r>
              <a:rPr sz="1800" dirty="0">
                <a:latin typeface="Arial Narrow"/>
                <a:cs typeface="Arial Narrow"/>
              </a:rPr>
              <a:t>1910</a:t>
            </a:r>
            <a:r>
              <a:rPr sz="1800" spc="145" dirty="0">
                <a:latin typeface="Arial Narrow"/>
                <a:cs typeface="Arial Narrow"/>
              </a:rPr>
              <a:t> </a:t>
            </a:r>
            <a:r>
              <a:rPr sz="1800" spc="-60" dirty="0">
                <a:latin typeface="Arial Narrow"/>
                <a:cs typeface="Arial Narrow"/>
              </a:rPr>
              <a:t>GW</a:t>
            </a:r>
            <a:endParaRPr sz="1800" dirty="0">
              <a:latin typeface="Arial Narrow"/>
              <a:cs typeface="Arial Narrow"/>
            </a:endParaRPr>
          </a:p>
        </p:txBody>
      </p:sp>
      <p:sp>
        <p:nvSpPr>
          <p:cNvPr id="198" name="テキスト ボックス 197">
            <a:extLst>
              <a:ext uri="{FF2B5EF4-FFF2-40B4-BE49-F238E27FC236}">
                <a16:creationId xmlns:a16="http://schemas.microsoft.com/office/drawing/2014/main" id="{741010F6-326D-2569-94BD-7D0A5DEFCD74}"/>
              </a:ext>
            </a:extLst>
          </p:cNvPr>
          <p:cNvSpPr txBox="1"/>
          <p:nvPr/>
        </p:nvSpPr>
        <p:spPr>
          <a:xfrm>
            <a:off x="0" y="0"/>
            <a:ext cx="12192000" cy="523220"/>
          </a:xfrm>
          <a:prstGeom prst="rect">
            <a:avLst/>
          </a:prstGeom>
          <a:solidFill>
            <a:srgbClr val="052F61"/>
          </a:solidFill>
        </p:spPr>
        <p:txBody>
          <a:bodyPr wrap="square" rtlCol="0">
            <a:spAutoFit/>
          </a:bodyPr>
          <a:lstStyle/>
          <a:p>
            <a:pPr marL="12700" algn="ctr">
              <a:lnSpc>
                <a:spcPct val="100000"/>
              </a:lnSpc>
              <a:spcBef>
                <a:spcPts val="100"/>
              </a:spcBef>
            </a:pPr>
            <a:r>
              <a:rPr lang="en-US" altLang="ja-JP" sz="2800" dirty="0">
                <a:solidFill>
                  <a:schemeClr val="bg1"/>
                </a:solidFill>
                <a:latin typeface="Cooper Black" panose="0208090404030B020404" pitchFamily="18" charset="0"/>
              </a:rPr>
              <a:t>Scenario</a:t>
            </a:r>
            <a:r>
              <a:rPr lang="en-US" altLang="ja-JP" sz="2800" spc="40" dirty="0">
                <a:solidFill>
                  <a:schemeClr val="bg1"/>
                </a:solidFill>
                <a:latin typeface="Cooper Black" panose="0208090404030B020404" pitchFamily="18" charset="0"/>
              </a:rPr>
              <a:t> </a:t>
            </a:r>
            <a:r>
              <a:rPr lang="en-US" altLang="ja-JP" sz="2800" spc="145" dirty="0">
                <a:solidFill>
                  <a:schemeClr val="bg1"/>
                </a:solidFill>
                <a:latin typeface="Cooper Black" panose="0208090404030B020404" pitchFamily="18" charset="0"/>
              </a:rPr>
              <a:t>for</a:t>
            </a:r>
            <a:r>
              <a:rPr lang="en-US" altLang="ja-JP" sz="2800" spc="-10" dirty="0">
                <a:solidFill>
                  <a:schemeClr val="bg1"/>
                </a:solidFill>
                <a:latin typeface="Cooper Black" panose="0208090404030B020404" pitchFamily="18" charset="0"/>
              </a:rPr>
              <a:t> </a:t>
            </a:r>
            <a:r>
              <a:rPr lang="en-US" altLang="ja-JP" sz="2800" dirty="0">
                <a:solidFill>
                  <a:schemeClr val="bg1"/>
                </a:solidFill>
                <a:latin typeface="Cooper Black" panose="0208090404030B020404" pitchFamily="18" charset="0"/>
              </a:rPr>
              <a:t>Global</a:t>
            </a:r>
            <a:r>
              <a:rPr lang="en-US" altLang="ja-JP" sz="2800" spc="40" dirty="0">
                <a:solidFill>
                  <a:schemeClr val="bg1"/>
                </a:solidFill>
                <a:latin typeface="Cooper Black" panose="0208090404030B020404" pitchFamily="18" charset="0"/>
              </a:rPr>
              <a:t> </a:t>
            </a:r>
            <a:r>
              <a:rPr lang="en-US" altLang="ja-JP" sz="2800" spc="55" dirty="0">
                <a:solidFill>
                  <a:schemeClr val="bg1"/>
                </a:solidFill>
                <a:latin typeface="Cooper Black" panose="0208090404030B020404" pitchFamily="18" charset="0"/>
              </a:rPr>
              <a:t>Nuclear</a:t>
            </a:r>
            <a:r>
              <a:rPr lang="en-US" altLang="ja-JP" sz="2800" spc="-5" dirty="0">
                <a:solidFill>
                  <a:schemeClr val="bg1"/>
                </a:solidFill>
                <a:latin typeface="Cooper Black" panose="0208090404030B020404" pitchFamily="18" charset="0"/>
              </a:rPr>
              <a:t> </a:t>
            </a:r>
            <a:r>
              <a:rPr lang="en-US" altLang="ja-JP" sz="2800" spc="-20" dirty="0">
                <a:solidFill>
                  <a:schemeClr val="bg1"/>
                </a:solidFill>
                <a:latin typeface="Cooper Black" panose="0208090404030B020404" pitchFamily="18" charset="0"/>
              </a:rPr>
              <a:t>Capacity,</a:t>
            </a:r>
            <a:r>
              <a:rPr lang="en-US" altLang="ja-JP" sz="2800" spc="40" dirty="0">
                <a:solidFill>
                  <a:schemeClr val="bg1"/>
                </a:solidFill>
                <a:latin typeface="Cooper Black" panose="0208090404030B020404" pitchFamily="18" charset="0"/>
              </a:rPr>
              <a:t> </a:t>
            </a:r>
            <a:r>
              <a:rPr lang="en-US" altLang="ja-JP" sz="2800" spc="-10" dirty="0">
                <a:solidFill>
                  <a:schemeClr val="bg1"/>
                </a:solidFill>
                <a:latin typeface="Cooper Black" panose="0208090404030B020404" pitchFamily="18" charset="0"/>
              </a:rPr>
              <a:t>2035–2060</a:t>
            </a:r>
            <a:endParaRPr lang="en-US" altLang="ja-JP" sz="280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772694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5"/>
          <p:cNvSpPr>
            <a:spLocks noChangeArrowheads="1"/>
          </p:cNvSpPr>
          <p:nvPr/>
        </p:nvSpPr>
        <p:spPr bwMode="auto">
          <a:xfrm>
            <a:off x="0" y="6652175"/>
            <a:ext cx="48718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900" dirty="0">
                <a:latin typeface="Meiryo UI" panose="020B0604030504040204" pitchFamily="50" charset="-128"/>
                <a:ea typeface="Meiryo UI" panose="020B0604030504040204" pitchFamily="50" charset="-128"/>
              </a:rPr>
              <a:t>（出典）</a:t>
            </a:r>
            <a:r>
              <a:rPr lang="en-US" altLang="ja-JP" sz="900" dirty="0" err="1">
                <a:latin typeface="Meiryo UI" panose="020B0604030504040204" pitchFamily="50" charset="-128"/>
                <a:ea typeface="Meiryo UI" panose="020B0604030504040204" pitchFamily="50" charset="-128"/>
              </a:rPr>
              <a:t>Nakamoto</a:t>
            </a:r>
            <a:r>
              <a:rPr lang="en-US" altLang="ja-JP" sz="900" dirty="0">
                <a:latin typeface="Meiryo UI" panose="020B0604030504040204" pitchFamily="50" charset="-128"/>
                <a:ea typeface="Meiryo UI" panose="020B0604030504040204" pitchFamily="50" charset="-128"/>
              </a:rPr>
              <a:t> Satoshi</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Bitcoin : A Peer-to-Peer Electronic Cash System</a:t>
            </a:r>
            <a:r>
              <a:rPr lang="ja-JP" altLang="en-US" sz="900" dirty="0">
                <a:latin typeface="Meiryo UI" panose="020B0604030504040204" pitchFamily="50" charset="-128"/>
                <a:ea typeface="Meiryo UI" panose="020B0604030504040204" pitchFamily="50" charset="-128"/>
              </a:rPr>
              <a:t>」を修整</a:t>
            </a:r>
          </a:p>
        </p:txBody>
      </p:sp>
      <p:sp>
        <p:nvSpPr>
          <p:cNvPr id="4" name="正方形/長方形 3"/>
          <p:cNvSpPr/>
          <p:nvPr/>
        </p:nvSpPr>
        <p:spPr>
          <a:xfrm>
            <a:off x="2224077" y="1956788"/>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532691" y="2221807"/>
            <a:ext cx="1258432" cy="525101"/>
          </a:xfrm>
          <a:prstGeom prst="roundRect">
            <a:avLst/>
          </a:prstGeom>
          <a:solidFill>
            <a:srgbClr val="7030A0"/>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三井太郎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16" name="角丸四角形 15"/>
          <p:cNvSpPr/>
          <p:nvPr/>
        </p:nvSpPr>
        <p:spPr>
          <a:xfrm>
            <a:off x="2532691" y="3304313"/>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0" name="角丸四角形 19"/>
          <p:cNvSpPr/>
          <p:nvPr/>
        </p:nvSpPr>
        <p:spPr>
          <a:xfrm>
            <a:off x="2532691" y="4308945"/>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前の取引の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4904011" y="1956788"/>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5212625" y="2221807"/>
            <a:ext cx="1258432" cy="525101"/>
          </a:xfrm>
          <a:prstGeom prst="roundRect">
            <a:avLst/>
          </a:prstGeom>
          <a:solidFill>
            <a:srgbClr val="CE08B2"/>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三井花子</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24" name="角丸四角形 23"/>
          <p:cNvSpPr/>
          <p:nvPr/>
        </p:nvSpPr>
        <p:spPr>
          <a:xfrm>
            <a:off x="5212625" y="3304312"/>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05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5" name="角丸四角形 24"/>
          <p:cNvSpPr/>
          <p:nvPr/>
        </p:nvSpPr>
        <p:spPr>
          <a:xfrm>
            <a:off x="5212625" y="4314406"/>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三井太郎の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26" name="正方形/長方形 25"/>
          <p:cNvSpPr/>
          <p:nvPr/>
        </p:nvSpPr>
        <p:spPr>
          <a:xfrm>
            <a:off x="7583946" y="1951902"/>
            <a:ext cx="1811490" cy="32136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p:cNvSpPr/>
          <p:nvPr/>
        </p:nvSpPr>
        <p:spPr>
          <a:xfrm>
            <a:off x="7892560" y="2216921"/>
            <a:ext cx="1258432" cy="525101"/>
          </a:xfrm>
          <a:prstGeom prst="roundRect">
            <a:avLst/>
          </a:prstGeom>
          <a:solidFill>
            <a:srgbClr val="002060"/>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三井次郎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公開鍵</a:t>
            </a:r>
            <a:endParaRPr kumimoji="1" lang="ja-JP" altLang="en-US" sz="1400" dirty="0">
              <a:latin typeface="Meiryo UI" panose="020B0604030504040204" pitchFamily="50" charset="-128"/>
              <a:ea typeface="Meiryo UI" panose="020B0604030504040204" pitchFamily="50" charset="-128"/>
            </a:endParaRPr>
          </a:p>
        </p:txBody>
      </p:sp>
      <p:sp>
        <p:nvSpPr>
          <p:cNvPr id="28" name="角丸四角形 27"/>
          <p:cNvSpPr/>
          <p:nvPr/>
        </p:nvSpPr>
        <p:spPr>
          <a:xfrm>
            <a:off x="7892560" y="3304312"/>
            <a:ext cx="1258432" cy="525101"/>
          </a:xfrm>
          <a:prstGeom prst="roundRect">
            <a:avLst/>
          </a:prstGeom>
          <a:solidFill>
            <a:srgbClr val="FFFF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FF0000"/>
                </a:solidFill>
                <a:latin typeface="Meiryo UI" panose="020B0604030504040204" pitchFamily="50" charset="-128"/>
                <a:ea typeface="Meiryo UI" panose="020B0604030504040204" pitchFamily="50" charset="-128"/>
              </a:rPr>
              <a:t>ハッシュ</a:t>
            </a:r>
            <a:endParaRPr kumimoji="1" lang="en-US" altLang="ja-JP" sz="1400" dirty="0">
              <a:solidFill>
                <a:srgbClr val="FF0000"/>
              </a:solidFill>
              <a:latin typeface="Meiryo UI" panose="020B0604030504040204" pitchFamily="50" charset="-128"/>
              <a:ea typeface="Meiryo UI" panose="020B0604030504040204" pitchFamily="50" charset="-128"/>
            </a:endParaRPr>
          </a:p>
          <a:p>
            <a:pPr algn="ctr"/>
            <a:r>
              <a:rPr lang="ja-JP" altLang="en-US" sz="1100" dirty="0">
                <a:solidFill>
                  <a:srgbClr val="FF0000"/>
                </a:solidFill>
                <a:latin typeface="Meiryo UI" panose="020B0604030504040204" pitchFamily="50" charset="-128"/>
                <a:ea typeface="Meiryo UI" panose="020B0604030504040204" pitchFamily="50" charset="-128"/>
              </a:rPr>
              <a:t>前の取引の要約</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29" name="角丸四角形 28"/>
          <p:cNvSpPr/>
          <p:nvPr/>
        </p:nvSpPr>
        <p:spPr>
          <a:xfrm>
            <a:off x="7892560" y="4308945"/>
            <a:ext cx="1258432" cy="525101"/>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Meiryo UI" panose="020B0604030504040204" pitchFamily="50" charset="-128"/>
                <a:ea typeface="Meiryo UI" panose="020B0604030504040204" pitchFamily="50" charset="-128"/>
              </a:rPr>
              <a:t>三井花子の</a:t>
            </a:r>
            <a:endParaRPr kumimoji="1" lang="en-US" altLang="ja-JP" sz="1400" dirty="0">
              <a:solidFill>
                <a:schemeClr val="bg1"/>
              </a:solidFill>
              <a:latin typeface="Meiryo UI" panose="020B0604030504040204" pitchFamily="50" charset="-128"/>
              <a:ea typeface="Meiryo UI" panose="020B0604030504040204" pitchFamily="50" charset="-128"/>
            </a:endParaRPr>
          </a:p>
          <a:p>
            <a:pPr algn="ctr"/>
            <a:r>
              <a:rPr lang="ja-JP" altLang="en-US" sz="1400" dirty="0">
                <a:solidFill>
                  <a:schemeClr val="bg1"/>
                </a:solidFill>
                <a:latin typeface="Meiryo UI" panose="020B0604030504040204" pitchFamily="50" charset="-128"/>
                <a:ea typeface="Meiryo UI" panose="020B0604030504040204" pitchFamily="50" charset="-128"/>
              </a:rPr>
              <a:t>電子署名</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30" name="角丸四角形 29"/>
          <p:cNvSpPr/>
          <p:nvPr/>
        </p:nvSpPr>
        <p:spPr>
          <a:xfrm>
            <a:off x="2483668" y="5465310"/>
            <a:ext cx="1258432" cy="52510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三井太郎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cxnSp>
        <p:nvCxnSpPr>
          <p:cNvPr id="40" name="直線矢印コネクタ 39"/>
          <p:cNvCxnSpPr>
            <a:endCxn id="16" idx="0"/>
          </p:cNvCxnSpPr>
          <p:nvPr/>
        </p:nvCxnSpPr>
        <p:spPr>
          <a:xfrm>
            <a:off x="3161907" y="2742022"/>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右矢印 40"/>
          <p:cNvSpPr/>
          <p:nvPr/>
        </p:nvSpPr>
        <p:spPr>
          <a:xfrm>
            <a:off x="4035567" y="3445412"/>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a:off x="6715502" y="3461829"/>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p:cNvSpPr/>
          <p:nvPr/>
        </p:nvSpPr>
        <p:spPr>
          <a:xfrm>
            <a:off x="5212625" y="5461277"/>
            <a:ext cx="1258432" cy="525101"/>
          </a:xfrm>
          <a:prstGeom prst="roundRect">
            <a:avLst/>
          </a:prstGeom>
          <a:solidFill>
            <a:srgbClr val="CE08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三井花子</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sp>
        <p:nvSpPr>
          <p:cNvPr id="48" name="右矢印 47"/>
          <p:cNvSpPr/>
          <p:nvPr/>
        </p:nvSpPr>
        <p:spPr>
          <a:xfrm>
            <a:off x="1355633" y="3440114"/>
            <a:ext cx="1177058" cy="271604"/>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p:cNvCxnSpPr/>
          <p:nvPr/>
        </p:nvCxnSpPr>
        <p:spPr>
          <a:xfrm>
            <a:off x="3161423" y="3829413"/>
            <a:ext cx="0"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角丸四角形 51"/>
          <p:cNvSpPr/>
          <p:nvPr/>
        </p:nvSpPr>
        <p:spPr>
          <a:xfrm>
            <a:off x="7883847" y="5465310"/>
            <a:ext cx="1258432" cy="52510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三井次郎</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秘密鍵</a:t>
            </a:r>
            <a:endParaRPr kumimoji="1" lang="ja-JP" altLang="en-US" sz="1400" dirty="0">
              <a:latin typeface="Meiryo UI" panose="020B0604030504040204" pitchFamily="50" charset="-128"/>
              <a:ea typeface="Meiryo UI" panose="020B0604030504040204" pitchFamily="50" charset="-128"/>
            </a:endParaRPr>
          </a:p>
        </p:txBody>
      </p:sp>
      <p:sp>
        <p:nvSpPr>
          <p:cNvPr id="54" name="右矢印 53"/>
          <p:cNvSpPr/>
          <p:nvPr/>
        </p:nvSpPr>
        <p:spPr>
          <a:xfrm>
            <a:off x="9395436" y="3440114"/>
            <a:ext cx="1177058" cy="271604"/>
          </a:xfrm>
          <a:prstGeom prst="rightArrow">
            <a:avLst/>
          </a:prstGeom>
          <a:solidFill>
            <a:schemeClr val="bg2"/>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p:cNvCxnSpPr/>
          <p:nvPr/>
        </p:nvCxnSpPr>
        <p:spPr>
          <a:xfrm>
            <a:off x="5809756" y="2742022"/>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24" idx="2"/>
          </p:cNvCxnSpPr>
          <p:nvPr/>
        </p:nvCxnSpPr>
        <p:spPr>
          <a:xfrm>
            <a:off x="5841841" y="3829413"/>
            <a:ext cx="3017"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a:off x="8521776" y="2745290"/>
            <a:ext cx="0" cy="5622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endCxn id="29" idx="0"/>
          </p:cNvCxnSpPr>
          <p:nvPr/>
        </p:nvCxnSpPr>
        <p:spPr>
          <a:xfrm>
            <a:off x="8521776" y="3829413"/>
            <a:ext cx="0" cy="4795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6" idx="3"/>
          </p:cNvCxnSpPr>
          <p:nvPr/>
        </p:nvCxnSpPr>
        <p:spPr>
          <a:xfrm>
            <a:off x="3791123" y="2484358"/>
            <a:ext cx="1443759" cy="183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30" idx="3"/>
          </p:cNvCxnSpPr>
          <p:nvPr/>
        </p:nvCxnSpPr>
        <p:spPr>
          <a:xfrm flipV="1">
            <a:off x="3742100" y="4790467"/>
            <a:ext cx="1470525" cy="937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3585765" y="5326921"/>
            <a:ext cx="1197276"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電子署名</a:t>
            </a:r>
          </a:p>
        </p:txBody>
      </p:sp>
      <p:sp>
        <p:nvSpPr>
          <p:cNvPr id="69" name="テキスト ボックス 68"/>
          <p:cNvSpPr txBox="1"/>
          <p:nvPr/>
        </p:nvSpPr>
        <p:spPr>
          <a:xfrm>
            <a:off x="3887670" y="2969351"/>
            <a:ext cx="846837"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確認</a:t>
            </a:r>
          </a:p>
        </p:txBody>
      </p:sp>
      <p:cxnSp>
        <p:nvCxnSpPr>
          <p:cNvPr id="70" name="直線矢印コネクタ 69"/>
          <p:cNvCxnSpPr>
            <a:stCxn id="45" idx="3"/>
          </p:cNvCxnSpPr>
          <p:nvPr/>
        </p:nvCxnSpPr>
        <p:spPr>
          <a:xfrm flipV="1">
            <a:off x="6471057" y="4818730"/>
            <a:ext cx="1438408" cy="90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6341160" y="5326921"/>
            <a:ext cx="1197276"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電子署名</a:t>
            </a:r>
          </a:p>
        </p:txBody>
      </p:sp>
      <p:cxnSp>
        <p:nvCxnSpPr>
          <p:cNvPr id="76" name="直線矢印コネクタ 75"/>
          <p:cNvCxnSpPr/>
          <p:nvPr/>
        </p:nvCxnSpPr>
        <p:spPr>
          <a:xfrm>
            <a:off x="6445436" y="2495624"/>
            <a:ext cx="1447124" cy="1859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6596892" y="2959679"/>
            <a:ext cx="846837"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確認</a:t>
            </a:r>
          </a:p>
        </p:txBody>
      </p:sp>
      <p:sp>
        <p:nvSpPr>
          <p:cNvPr id="80" name="正方形/長方形 79"/>
          <p:cNvSpPr/>
          <p:nvPr/>
        </p:nvSpPr>
        <p:spPr>
          <a:xfrm>
            <a:off x="1162624" y="740666"/>
            <a:ext cx="10585612" cy="1077218"/>
          </a:xfrm>
          <a:prstGeom prst="rect">
            <a:avLst/>
          </a:prstGeom>
        </p:spPr>
        <p:txBody>
          <a:bodyPr wrap="square">
            <a:spAutoFit/>
          </a:bodyPr>
          <a:lstStyle/>
          <a:p>
            <a:pPr>
              <a:spcBef>
                <a:spcPct val="0"/>
              </a:spcBef>
              <a:buFontTx/>
              <a:buNone/>
            </a:pPr>
            <a:r>
              <a:rPr lang="ja-JP" altLang="en-US" sz="1600" dirty="0">
                <a:latin typeface="Meiryo UI" panose="020B0604030504040204" pitchFamily="50" charset="-128"/>
                <a:ea typeface="Meiryo UI" panose="020B0604030504040204" pitchFamily="50" charset="-128"/>
              </a:rPr>
              <a:t>①三井太郎は、「自分が持っているビットコインの所有権を三井花子に移す」という取引に対し、自分の秘密鍵を使って署名し、ネットワークに報告。</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②三井太郎の電子署名は、「送金するビットコインが自分に渡るまでの取引の記録」（これがハッシュ）と「三井花子の公開鍵」をセットにする。</a:t>
            </a:r>
            <a:endParaRPr lang="en-US" altLang="ja-JP" sz="1600" dirty="0">
              <a:latin typeface="Meiryo UI" panose="020B0604030504040204" pitchFamily="50" charset="-128"/>
              <a:ea typeface="Meiryo UI" panose="020B0604030504040204" pitchFamily="50" charset="-128"/>
            </a:endParaRPr>
          </a:p>
        </p:txBody>
      </p:sp>
      <p:sp>
        <p:nvSpPr>
          <p:cNvPr id="81" name="テキスト ボックス 80"/>
          <p:cNvSpPr txBox="1"/>
          <p:nvPr/>
        </p:nvSpPr>
        <p:spPr>
          <a:xfrm>
            <a:off x="5014765" y="1651480"/>
            <a:ext cx="157040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三井太郎の作業</a:t>
            </a:r>
          </a:p>
        </p:txBody>
      </p:sp>
      <p:sp>
        <p:nvSpPr>
          <p:cNvPr id="82" name="テキスト ボックス 81"/>
          <p:cNvSpPr txBox="1"/>
          <p:nvPr/>
        </p:nvSpPr>
        <p:spPr>
          <a:xfrm>
            <a:off x="7652882" y="1650980"/>
            <a:ext cx="157040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三井花子の作業</a:t>
            </a:r>
          </a:p>
        </p:txBody>
      </p:sp>
      <p:sp>
        <p:nvSpPr>
          <p:cNvPr id="85" name="正方形/長方形 84"/>
          <p:cNvSpPr/>
          <p:nvPr/>
        </p:nvSpPr>
        <p:spPr>
          <a:xfrm>
            <a:off x="5114685" y="2869824"/>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10BTC</a:t>
            </a:r>
            <a:r>
              <a:rPr kumimoji="1" lang="ja-JP" altLang="en-US" sz="1100" dirty="0">
                <a:solidFill>
                  <a:schemeClr val="tx1"/>
                </a:solidFill>
                <a:latin typeface="Meiryo UI" panose="020B0604030504040204" pitchFamily="50" charset="-128"/>
                <a:ea typeface="Meiryo UI" panose="020B0604030504040204" pitchFamily="50" charset="-128"/>
              </a:rPr>
              <a:t>を花子さんへ</a:t>
            </a:r>
          </a:p>
        </p:txBody>
      </p:sp>
      <p:sp>
        <p:nvSpPr>
          <p:cNvPr id="86" name="正方形/長方形 85"/>
          <p:cNvSpPr/>
          <p:nvPr/>
        </p:nvSpPr>
        <p:spPr>
          <a:xfrm>
            <a:off x="7820241" y="2853273"/>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5BTC</a:t>
            </a:r>
            <a:r>
              <a:rPr kumimoji="1" lang="ja-JP" altLang="en-US" sz="1100" dirty="0">
                <a:solidFill>
                  <a:schemeClr val="tx1"/>
                </a:solidFill>
                <a:latin typeface="Meiryo UI" panose="020B0604030504040204" pitchFamily="50" charset="-128"/>
                <a:ea typeface="Meiryo UI" panose="020B0604030504040204" pitchFamily="50" charset="-128"/>
              </a:rPr>
              <a:t>を次郎さんへ</a:t>
            </a:r>
          </a:p>
        </p:txBody>
      </p:sp>
      <p:sp>
        <p:nvSpPr>
          <p:cNvPr id="87" name="正方形/長方形 86"/>
          <p:cNvSpPr/>
          <p:nvPr/>
        </p:nvSpPr>
        <p:spPr>
          <a:xfrm>
            <a:off x="2453183" y="2869824"/>
            <a:ext cx="1403070" cy="19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rPr>
              <a:t>20BTC</a:t>
            </a:r>
            <a:r>
              <a:rPr kumimoji="1" lang="ja-JP" altLang="en-US" sz="1100" dirty="0">
                <a:solidFill>
                  <a:schemeClr val="tx1"/>
                </a:solidFill>
                <a:latin typeface="Meiryo UI" panose="020B0604030504040204" pitchFamily="50" charset="-128"/>
                <a:ea typeface="Meiryo UI" panose="020B0604030504040204" pitchFamily="50" charset="-128"/>
              </a:rPr>
              <a:t>を太郎さんへ</a:t>
            </a:r>
          </a:p>
        </p:txBody>
      </p:sp>
      <p:sp>
        <p:nvSpPr>
          <p:cNvPr id="88" name="正方形/長方形 87"/>
          <p:cNvSpPr/>
          <p:nvPr/>
        </p:nvSpPr>
        <p:spPr>
          <a:xfrm>
            <a:off x="1896723" y="6068257"/>
            <a:ext cx="8888873"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①ハッシュで、直前の取引データの“指紋”を作り、これに②秘密鍵で署名することで“指紋”の改竄を防き、</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P2P</a:t>
            </a:r>
            <a:r>
              <a:rPr lang="ja-JP" altLang="en-US" sz="1600" dirty="0">
                <a:latin typeface="Meiryo UI" panose="020B0604030504040204" pitchFamily="50" charset="-128"/>
                <a:ea typeface="Meiryo UI" panose="020B0604030504040204" pitchFamily="50" charset="-128"/>
              </a:rPr>
              <a:t>ネットワーク参加者が取引の改竄がなされていないことを確認できるようにする。</a:t>
            </a:r>
          </a:p>
        </p:txBody>
      </p:sp>
      <p:sp>
        <p:nvSpPr>
          <p:cNvPr id="53" name="テキスト ボックス 52">
            <a:extLst>
              <a:ext uri="{FF2B5EF4-FFF2-40B4-BE49-F238E27FC236}">
                <a16:creationId xmlns:a16="http://schemas.microsoft.com/office/drawing/2014/main" id="{65D9FB61-29ED-46B5-90B3-F76C7B09F630}"/>
              </a:ext>
            </a:extLst>
          </p:cNvPr>
          <p:cNvSpPr txBox="1"/>
          <p:nvPr/>
        </p:nvSpPr>
        <p:spPr>
          <a:xfrm>
            <a:off x="2434171" y="130108"/>
            <a:ext cx="7339694" cy="523220"/>
          </a:xfrm>
          <a:prstGeom prst="rect">
            <a:avLst/>
          </a:prstGeom>
          <a:noFill/>
        </p:spPr>
        <p:txBody>
          <a:bodyPr wrap="square" rtlCol="0">
            <a:spAutoFit/>
          </a:bodyPr>
          <a:lstStyle/>
          <a:p>
            <a:pPr algn="ctr"/>
            <a:r>
              <a:rPr kumimoji="1" lang="en-US" altLang="ja-JP" sz="2800" dirty="0">
                <a:latin typeface="Yet R" panose="02030504000101010101" pitchFamily="18" charset="-127"/>
                <a:ea typeface="Yet R" panose="02030504000101010101" pitchFamily="18" charset="-127"/>
              </a:rPr>
              <a:t>Block</a:t>
            </a:r>
            <a:r>
              <a:rPr kumimoji="1" lang="ja-JP" altLang="en-US" sz="2800" dirty="0">
                <a:latin typeface="Yet R" panose="02030504000101010101" pitchFamily="18" charset="-127"/>
                <a:ea typeface="Yet R" panose="02030504000101010101" pitchFamily="18" charset="-127"/>
              </a:rPr>
              <a:t>の</a:t>
            </a:r>
            <a:r>
              <a:rPr kumimoji="1" lang="en-US" altLang="ja-JP" sz="2800" dirty="0">
                <a:latin typeface="Yet R" panose="02030504000101010101" pitchFamily="18" charset="-127"/>
                <a:ea typeface="Yet R" panose="02030504000101010101" pitchFamily="18" charset="-127"/>
              </a:rPr>
              <a:t>Chain</a:t>
            </a:r>
            <a:endParaRPr kumimoji="1" lang="ja-JP" altLang="en-US" sz="2800" dirty="0">
              <a:latin typeface="Yet R" panose="02030504000101010101" pitchFamily="18" charset="-127"/>
              <a:ea typeface="Yet R" panose="02030504000101010101" pitchFamily="18" charset="-127"/>
            </a:endParaRPr>
          </a:p>
        </p:txBody>
      </p:sp>
      <p:sp>
        <p:nvSpPr>
          <p:cNvPr id="7" name="テキスト ボックス 6">
            <a:extLst>
              <a:ext uri="{FF2B5EF4-FFF2-40B4-BE49-F238E27FC236}">
                <a16:creationId xmlns:a16="http://schemas.microsoft.com/office/drawing/2014/main" id="{0BA3F72E-09D1-45AB-89D2-50DFA73DB58B}"/>
              </a:ext>
            </a:extLst>
          </p:cNvPr>
          <p:cNvSpPr txBox="1"/>
          <p:nvPr/>
        </p:nvSpPr>
        <p:spPr>
          <a:xfrm>
            <a:off x="168676" y="130109"/>
            <a:ext cx="1186957" cy="646331"/>
          </a:xfrm>
          <a:prstGeom prst="rect">
            <a:avLst/>
          </a:prstGeom>
          <a:solidFill>
            <a:schemeClr val="accent2">
              <a:lumMod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rtlCol="0" anchor="ctr">
            <a:spAutoFit/>
          </a:bodyPr>
          <a:lstStyle/>
          <a:p>
            <a:pPr algn="ctr"/>
            <a:r>
              <a:rPr lang="ja-JP" altLang="en-US" sz="3600" dirty="0">
                <a:solidFill>
                  <a:schemeClr val="bg2"/>
                </a:solidFill>
                <a:latin typeface="UD デジタル 教科書体 NK-B" panose="02020700000000000000" pitchFamily="18" charset="-128"/>
                <a:ea typeface="UD デジタル 教科書体 NK-B" panose="02020700000000000000" pitchFamily="18" charset="-128"/>
              </a:rPr>
              <a:t>参考</a:t>
            </a:r>
            <a:endParaRPr kumimoji="1" lang="ja-JP" altLang="en-US" sz="3600" dirty="0">
              <a:solidFill>
                <a:schemeClr val="bg2"/>
              </a:solidFill>
              <a:latin typeface="UD デジタル 教科書体 NK-B" panose="02020700000000000000" pitchFamily="18" charset="-128"/>
              <a:ea typeface="UD デジタル 教科書体 NK-B" panose="02020700000000000000" pitchFamily="18" charset="-128"/>
            </a:endParaRPr>
          </a:p>
        </p:txBody>
      </p:sp>
      <p:sp>
        <p:nvSpPr>
          <p:cNvPr id="46" name="スライド番号プレースホルダー 1">
            <a:extLst>
              <a:ext uri="{FF2B5EF4-FFF2-40B4-BE49-F238E27FC236}">
                <a16:creationId xmlns:a16="http://schemas.microsoft.com/office/drawing/2014/main" id="{6E5DD439-10E4-4F47-BAD7-1567014F2B77}"/>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3</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19584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68947" y="5374290"/>
            <a:ext cx="3018333" cy="151323"/>
          </a:xfrm>
          <a:prstGeom prst="rect">
            <a:avLst/>
          </a:prstGeom>
        </p:spPr>
        <p:txBody>
          <a:bodyPr vert="horz" wrap="square" lIns="0" tIns="12700" rIns="0" bIns="0" rtlCol="0">
            <a:spAutoFit/>
          </a:bodyPr>
          <a:lstStyle/>
          <a:p>
            <a:pPr marL="12700">
              <a:spcBef>
                <a:spcPts val="100"/>
              </a:spcBef>
            </a:pPr>
            <a:r>
              <a:rPr sz="900" dirty="0">
                <a:latin typeface="Meiryo UI"/>
                <a:cs typeface="Meiryo UI"/>
              </a:rPr>
              <a:t>（</a:t>
            </a:r>
            <a:r>
              <a:rPr sz="900" dirty="0" err="1">
                <a:latin typeface="Meiryo UI"/>
                <a:cs typeface="Meiryo UI"/>
              </a:rPr>
              <a:t>出所</a:t>
            </a:r>
            <a:r>
              <a:rPr sz="900" dirty="0">
                <a:latin typeface="Meiryo UI"/>
                <a:cs typeface="Meiryo UI"/>
              </a:rPr>
              <a:t>）</a:t>
            </a:r>
            <a:r>
              <a:rPr lang="ja-JP" altLang="en-US" sz="900" dirty="0">
                <a:latin typeface="Meiryo UI"/>
                <a:cs typeface="Meiryo UI"/>
              </a:rPr>
              <a:t>経済産業省 </a:t>
            </a:r>
            <a:r>
              <a:rPr sz="900" spc="-15" dirty="0" err="1">
                <a:latin typeface="Meiryo UI"/>
                <a:cs typeface="Meiryo UI"/>
              </a:rPr>
              <a:t>業界団体ヒアリング、各社ヒアリング等</a:t>
            </a:r>
            <a:endParaRPr sz="900" dirty="0">
              <a:latin typeface="Meiryo UI"/>
              <a:cs typeface="Meiryo UI"/>
            </a:endParaRPr>
          </a:p>
        </p:txBody>
      </p:sp>
      <p:grpSp>
        <p:nvGrpSpPr>
          <p:cNvPr id="4" name="object 4"/>
          <p:cNvGrpSpPr/>
          <p:nvPr/>
        </p:nvGrpSpPr>
        <p:grpSpPr>
          <a:xfrm>
            <a:off x="2580429" y="780546"/>
            <a:ext cx="3060700" cy="4563110"/>
            <a:chOff x="199644" y="2040635"/>
            <a:chExt cx="3060700" cy="4563110"/>
          </a:xfrm>
        </p:grpSpPr>
        <p:pic>
          <p:nvPicPr>
            <p:cNvPr id="5" name="object 5"/>
            <p:cNvPicPr/>
            <p:nvPr/>
          </p:nvPicPr>
          <p:blipFill>
            <a:blip r:embed="rId2" cstate="print"/>
            <a:stretch>
              <a:fillRect/>
            </a:stretch>
          </p:blipFill>
          <p:spPr>
            <a:xfrm>
              <a:off x="199644" y="2040635"/>
              <a:ext cx="3060192" cy="336803"/>
            </a:xfrm>
            <a:prstGeom prst="rect">
              <a:avLst/>
            </a:prstGeom>
          </p:spPr>
        </p:pic>
        <p:sp>
          <p:nvSpPr>
            <p:cNvPr id="6" name="object 6"/>
            <p:cNvSpPr/>
            <p:nvPr/>
          </p:nvSpPr>
          <p:spPr>
            <a:xfrm>
              <a:off x="199644" y="2391155"/>
              <a:ext cx="3060700" cy="4212590"/>
            </a:xfrm>
            <a:custGeom>
              <a:avLst/>
              <a:gdLst/>
              <a:ahLst/>
              <a:cxnLst/>
              <a:rect l="l" t="t" r="r" b="b"/>
              <a:pathLst>
                <a:path w="3060700" h="4212590">
                  <a:moveTo>
                    <a:pt x="3060192" y="0"/>
                  </a:moveTo>
                  <a:lnTo>
                    <a:pt x="0" y="0"/>
                  </a:lnTo>
                  <a:lnTo>
                    <a:pt x="0" y="4212336"/>
                  </a:lnTo>
                  <a:lnTo>
                    <a:pt x="3060192" y="4212336"/>
                  </a:lnTo>
                  <a:lnTo>
                    <a:pt x="3060192" y="0"/>
                  </a:lnTo>
                  <a:close/>
                </a:path>
              </a:pathLst>
            </a:custGeom>
            <a:solidFill>
              <a:srgbClr val="D7D9EB">
                <a:alpha val="30195"/>
              </a:srgbClr>
            </a:solidFill>
          </p:spPr>
          <p:txBody>
            <a:bodyPr wrap="square" lIns="0" tIns="0" rIns="0" bIns="0" rtlCol="0"/>
            <a:lstStyle/>
            <a:p>
              <a:endParaRPr/>
            </a:p>
          </p:txBody>
        </p:sp>
        <p:pic>
          <p:nvPicPr>
            <p:cNvPr id="7" name="object 7"/>
            <p:cNvPicPr/>
            <p:nvPr/>
          </p:nvPicPr>
          <p:blipFill>
            <a:blip r:embed="rId3" cstate="print"/>
            <a:stretch>
              <a:fillRect/>
            </a:stretch>
          </p:blipFill>
          <p:spPr>
            <a:xfrm>
              <a:off x="245364" y="2426220"/>
              <a:ext cx="1473708" cy="1031735"/>
            </a:xfrm>
            <a:prstGeom prst="rect">
              <a:avLst/>
            </a:prstGeom>
          </p:spPr>
        </p:pic>
      </p:grpSp>
      <p:grpSp>
        <p:nvGrpSpPr>
          <p:cNvPr id="8" name="object 8"/>
          <p:cNvGrpSpPr/>
          <p:nvPr/>
        </p:nvGrpSpPr>
        <p:grpSpPr>
          <a:xfrm>
            <a:off x="5793020" y="780546"/>
            <a:ext cx="3060700" cy="4549140"/>
            <a:chOff x="3412235" y="2040635"/>
            <a:chExt cx="3060700" cy="4549140"/>
          </a:xfrm>
        </p:grpSpPr>
        <p:pic>
          <p:nvPicPr>
            <p:cNvPr id="9" name="object 9"/>
            <p:cNvPicPr/>
            <p:nvPr/>
          </p:nvPicPr>
          <p:blipFill>
            <a:blip r:embed="rId4" cstate="print"/>
            <a:stretch>
              <a:fillRect/>
            </a:stretch>
          </p:blipFill>
          <p:spPr>
            <a:xfrm>
              <a:off x="3412235" y="2040635"/>
              <a:ext cx="3054095" cy="336803"/>
            </a:xfrm>
            <a:prstGeom prst="rect">
              <a:avLst/>
            </a:prstGeom>
          </p:spPr>
        </p:pic>
        <p:sp>
          <p:nvSpPr>
            <p:cNvPr id="10" name="object 10"/>
            <p:cNvSpPr/>
            <p:nvPr/>
          </p:nvSpPr>
          <p:spPr>
            <a:xfrm>
              <a:off x="3418331" y="2377439"/>
              <a:ext cx="3054350" cy="4212590"/>
            </a:xfrm>
            <a:custGeom>
              <a:avLst/>
              <a:gdLst/>
              <a:ahLst/>
              <a:cxnLst/>
              <a:rect l="l" t="t" r="r" b="b"/>
              <a:pathLst>
                <a:path w="3054350" h="4212590">
                  <a:moveTo>
                    <a:pt x="3054095" y="0"/>
                  </a:moveTo>
                  <a:lnTo>
                    <a:pt x="0" y="0"/>
                  </a:lnTo>
                  <a:lnTo>
                    <a:pt x="0" y="4212336"/>
                  </a:lnTo>
                  <a:lnTo>
                    <a:pt x="3054095" y="4212336"/>
                  </a:lnTo>
                  <a:lnTo>
                    <a:pt x="3054095" y="0"/>
                  </a:lnTo>
                  <a:close/>
                </a:path>
              </a:pathLst>
            </a:custGeom>
            <a:solidFill>
              <a:srgbClr val="DCE6E0">
                <a:alpha val="30195"/>
              </a:srgbClr>
            </a:solidFill>
          </p:spPr>
          <p:txBody>
            <a:bodyPr wrap="square" lIns="0" tIns="0" rIns="0" bIns="0" rtlCol="0"/>
            <a:lstStyle/>
            <a:p>
              <a:endParaRPr/>
            </a:p>
          </p:txBody>
        </p:sp>
        <p:pic>
          <p:nvPicPr>
            <p:cNvPr id="11" name="object 11"/>
            <p:cNvPicPr/>
            <p:nvPr/>
          </p:nvPicPr>
          <p:blipFill>
            <a:blip r:embed="rId3" cstate="print"/>
            <a:stretch>
              <a:fillRect/>
            </a:stretch>
          </p:blipFill>
          <p:spPr>
            <a:xfrm>
              <a:off x="3453383" y="2426220"/>
              <a:ext cx="1473708" cy="1031735"/>
            </a:xfrm>
            <a:prstGeom prst="rect">
              <a:avLst/>
            </a:prstGeom>
          </p:spPr>
        </p:pic>
      </p:grpSp>
      <p:sp>
        <p:nvSpPr>
          <p:cNvPr id="12" name="object 12"/>
          <p:cNvSpPr txBox="1"/>
          <p:nvPr/>
        </p:nvSpPr>
        <p:spPr>
          <a:xfrm>
            <a:off x="2705397" y="1240795"/>
            <a:ext cx="1320165" cy="798937"/>
          </a:xfrm>
          <a:prstGeom prst="rect">
            <a:avLst/>
          </a:prstGeom>
          <a:solidFill>
            <a:srgbClr val="FFFFFF"/>
          </a:solidFill>
        </p:spPr>
        <p:txBody>
          <a:bodyPr vert="horz" wrap="square" lIns="0" tIns="59690" rIns="0" bIns="0" rtlCol="0">
            <a:spAutoFit/>
          </a:bodyPr>
          <a:lstStyle/>
          <a:p>
            <a:pPr marL="91440">
              <a:lnSpc>
                <a:spcPts val="1025"/>
              </a:lnSpc>
              <a:spcBef>
                <a:spcPts val="470"/>
              </a:spcBef>
            </a:pPr>
            <a:r>
              <a:rPr sz="900" b="1" u="sng" spc="-20" dirty="0">
                <a:uFill>
                  <a:solidFill>
                    <a:srgbClr val="000000"/>
                  </a:solidFill>
                </a:uFill>
                <a:latin typeface="Meiryo UI"/>
                <a:cs typeface="Meiryo UI"/>
              </a:rPr>
              <a:t>タービン</a:t>
            </a:r>
            <a:endParaRPr sz="900">
              <a:latin typeface="Meiryo UI"/>
              <a:cs typeface="Meiryo UI"/>
            </a:endParaRPr>
          </a:p>
          <a:p>
            <a:pPr marL="91440">
              <a:lnSpc>
                <a:spcPts val="1025"/>
              </a:lnSpc>
            </a:pPr>
            <a:r>
              <a:rPr sz="900" spc="-10" dirty="0">
                <a:latin typeface="Meiryo UI"/>
                <a:cs typeface="Meiryo UI"/>
              </a:rPr>
              <a:t>MHI</a:t>
            </a:r>
            <a:r>
              <a:rPr sz="900" spc="-25" dirty="0">
                <a:latin typeface="Meiryo UI"/>
                <a:cs typeface="Meiryo UI"/>
              </a:rPr>
              <a:t>、東芝</a:t>
            </a:r>
            <a:endParaRPr sz="900">
              <a:latin typeface="Meiryo UI"/>
              <a:cs typeface="Meiryo UI"/>
            </a:endParaRPr>
          </a:p>
          <a:p>
            <a:pPr>
              <a:spcBef>
                <a:spcPts val="60"/>
              </a:spcBef>
            </a:pPr>
            <a:endParaRPr sz="550">
              <a:latin typeface="Meiryo UI"/>
              <a:cs typeface="Meiryo UI"/>
            </a:endParaRPr>
          </a:p>
          <a:p>
            <a:pPr marL="91440" marR="401320">
              <a:lnSpc>
                <a:spcPts val="969"/>
              </a:lnSpc>
            </a:pPr>
            <a:r>
              <a:rPr sz="900" b="1" u="sng" spc="-20" dirty="0">
                <a:uFill>
                  <a:solidFill>
                    <a:srgbClr val="000000"/>
                  </a:solidFill>
                </a:uFill>
                <a:latin typeface="Meiryo UI"/>
                <a:cs typeface="Meiryo UI"/>
              </a:rPr>
              <a:t>タービン部素材</a:t>
            </a:r>
            <a:r>
              <a:rPr sz="900" b="1" dirty="0">
                <a:latin typeface="Meiryo UI"/>
                <a:cs typeface="Meiryo UI"/>
              </a:rPr>
              <a:t> </a:t>
            </a:r>
            <a:r>
              <a:rPr sz="900" dirty="0">
                <a:latin typeface="Meiryo UI"/>
                <a:cs typeface="Meiryo UI"/>
              </a:rPr>
              <a:t>日本製鋼所</a:t>
            </a:r>
            <a:r>
              <a:rPr sz="900" spc="-25" dirty="0">
                <a:latin typeface="Meiryo UI"/>
                <a:cs typeface="Meiryo UI"/>
              </a:rPr>
              <a:t>M&amp;E</a:t>
            </a:r>
            <a:r>
              <a:rPr sz="900" spc="-10" dirty="0">
                <a:latin typeface="Meiryo UI"/>
                <a:cs typeface="Meiryo UI"/>
              </a:rPr>
              <a:t>大平洋製鋼</a:t>
            </a:r>
            <a:endParaRPr sz="900">
              <a:latin typeface="Meiryo UI"/>
              <a:cs typeface="Meiryo UI"/>
            </a:endParaRPr>
          </a:p>
        </p:txBody>
      </p:sp>
      <p:pic>
        <p:nvPicPr>
          <p:cNvPr id="13" name="object 13"/>
          <p:cNvPicPr/>
          <p:nvPr/>
        </p:nvPicPr>
        <p:blipFill>
          <a:blip r:embed="rId3" cstate="print"/>
          <a:stretch>
            <a:fillRect/>
          </a:stretch>
        </p:blipFill>
        <p:spPr>
          <a:xfrm>
            <a:off x="4104429" y="1166132"/>
            <a:ext cx="1473708" cy="1031735"/>
          </a:xfrm>
          <a:prstGeom prst="rect">
            <a:avLst/>
          </a:prstGeom>
        </p:spPr>
      </p:pic>
      <p:sp>
        <p:nvSpPr>
          <p:cNvPr id="14" name="object 14"/>
          <p:cNvSpPr txBox="1"/>
          <p:nvPr/>
        </p:nvSpPr>
        <p:spPr>
          <a:xfrm>
            <a:off x="4183678" y="1240794"/>
            <a:ext cx="1320165" cy="761106"/>
          </a:xfrm>
          <a:prstGeom prst="rect">
            <a:avLst/>
          </a:prstGeom>
          <a:solidFill>
            <a:srgbClr val="FFFFFF"/>
          </a:solidFill>
        </p:spPr>
        <p:txBody>
          <a:bodyPr vert="horz" wrap="square" lIns="0" tIns="100965" rIns="0" bIns="0" rtlCol="0">
            <a:spAutoFit/>
          </a:bodyPr>
          <a:lstStyle/>
          <a:p>
            <a:pPr marL="91440">
              <a:spcBef>
                <a:spcPts val="795"/>
              </a:spcBef>
            </a:pPr>
            <a:r>
              <a:rPr sz="900" b="1" u="sng" spc="-25" dirty="0">
                <a:uFill>
                  <a:solidFill>
                    <a:srgbClr val="000000"/>
                  </a:solidFill>
                </a:uFill>
                <a:latin typeface="Meiryo UI"/>
                <a:cs typeface="Meiryo UI"/>
              </a:rPr>
              <a:t>RPV</a:t>
            </a:r>
            <a:endParaRPr sz="900">
              <a:latin typeface="Meiryo UI"/>
              <a:cs typeface="Meiryo UI"/>
            </a:endParaRPr>
          </a:p>
          <a:p>
            <a:pPr marL="91440"/>
            <a:r>
              <a:rPr sz="900" spc="-10" dirty="0">
                <a:latin typeface="Meiryo UI"/>
                <a:cs typeface="Meiryo UI"/>
              </a:rPr>
              <a:t>MHI</a:t>
            </a:r>
            <a:r>
              <a:rPr sz="900" dirty="0">
                <a:latin typeface="Meiryo UI"/>
                <a:cs typeface="Meiryo UI"/>
              </a:rPr>
              <a:t>、</a:t>
            </a:r>
            <a:r>
              <a:rPr sz="900" spc="-25" dirty="0">
                <a:latin typeface="Meiryo UI"/>
                <a:cs typeface="Meiryo UI"/>
              </a:rPr>
              <a:t>IHI</a:t>
            </a:r>
            <a:endParaRPr sz="900">
              <a:latin typeface="Meiryo UI"/>
              <a:cs typeface="Meiryo UI"/>
            </a:endParaRPr>
          </a:p>
          <a:p>
            <a:pPr>
              <a:spcBef>
                <a:spcPts val="70"/>
              </a:spcBef>
            </a:pPr>
            <a:endParaRPr sz="600">
              <a:latin typeface="Meiryo UI"/>
              <a:cs typeface="Meiryo UI"/>
            </a:endParaRPr>
          </a:p>
          <a:p>
            <a:pPr marL="91440"/>
            <a:r>
              <a:rPr sz="900" b="1" u="sng" spc="-10" dirty="0">
                <a:uFill>
                  <a:solidFill>
                    <a:srgbClr val="000000"/>
                  </a:solidFill>
                </a:uFill>
                <a:latin typeface="Meiryo UI"/>
                <a:cs typeface="Meiryo UI"/>
              </a:rPr>
              <a:t>大型鍛造材</a:t>
            </a:r>
            <a:endParaRPr sz="900">
              <a:latin typeface="Meiryo UI"/>
              <a:cs typeface="Meiryo UI"/>
            </a:endParaRPr>
          </a:p>
          <a:p>
            <a:pPr marL="91440"/>
            <a:r>
              <a:rPr sz="900" spc="-10" dirty="0">
                <a:latin typeface="Meiryo UI"/>
                <a:cs typeface="Meiryo UI"/>
              </a:rPr>
              <a:t>日本製鋼所Ｍ＆Ｅ</a:t>
            </a:r>
            <a:endParaRPr sz="900">
              <a:latin typeface="Meiryo UI"/>
              <a:cs typeface="Meiryo UI"/>
            </a:endParaRPr>
          </a:p>
        </p:txBody>
      </p:sp>
      <p:pic>
        <p:nvPicPr>
          <p:cNvPr id="15" name="object 15"/>
          <p:cNvPicPr/>
          <p:nvPr/>
        </p:nvPicPr>
        <p:blipFill>
          <a:blip r:embed="rId5" cstate="print"/>
          <a:stretch>
            <a:fillRect/>
          </a:stretch>
        </p:blipFill>
        <p:spPr>
          <a:xfrm>
            <a:off x="2626148" y="2208548"/>
            <a:ext cx="1473708" cy="1030211"/>
          </a:xfrm>
          <a:prstGeom prst="rect">
            <a:avLst/>
          </a:prstGeom>
        </p:spPr>
      </p:pic>
      <p:sp>
        <p:nvSpPr>
          <p:cNvPr id="16" name="object 16"/>
          <p:cNvSpPr txBox="1"/>
          <p:nvPr/>
        </p:nvSpPr>
        <p:spPr>
          <a:xfrm>
            <a:off x="2705397" y="2283212"/>
            <a:ext cx="1320165" cy="793807"/>
          </a:xfrm>
          <a:prstGeom prst="rect">
            <a:avLst/>
          </a:prstGeom>
          <a:solidFill>
            <a:srgbClr val="FFFFFF"/>
          </a:solidFill>
        </p:spPr>
        <p:txBody>
          <a:bodyPr vert="horz" wrap="square" lIns="0" tIns="100330" rIns="0" bIns="0" rtlCol="0">
            <a:spAutoFit/>
          </a:bodyPr>
          <a:lstStyle/>
          <a:p>
            <a:pPr marL="91440">
              <a:spcBef>
                <a:spcPts val="790"/>
              </a:spcBef>
            </a:pPr>
            <a:r>
              <a:rPr sz="900" b="1" u="sng" dirty="0">
                <a:uFill>
                  <a:solidFill>
                    <a:srgbClr val="000000"/>
                  </a:solidFill>
                </a:uFill>
                <a:latin typeface="Meiryo UI"/>
                <a:cs typeface="Meiryo UI"/>
              </a:rPr>
              <a:t>2</a:t>
            </a:r>
            <a:r>
              <a:rPr sz="900" b="1" u="sng" spc="-15" dirty="0">
                <a:uFill>
                  <a:solidFill>
                    <a:srgbClr val="000000"/>
                  </a:solidFill>
                </a:uFill>
                <a:latin typeface="Meiryo UI"/>
                <a:cs typeface="Meiryo UI"/>
              </a:rPr>
              <a:t>次系機器</a:t>
            </a:r>
            <a:endParaRPr sz="900">
              <a:latin typeface="Meiryo UI"/>
              <a:cs typeface="Meiryo UI"/>
            </a:endParaRPr>
          </a:p>
          <a:p>
            <a:pPr marL="91440"/>
            <a:r>
              <a:rPr sz="900" spc="-10" dirty="0">
                <a:latin typeface="Meiryo UI"/>
                <a:cs typeface="Meiryo UI"/>
              </a:rPr>
              <a:t>MHI、東芝、</a:t>
            </a:r>
            <a:r>
              <a:rPr sz="900" spc="-25" dirty="0">
                <a:latin typeface="Meiryo UI"/>
                <a:cs typeface="Meiryo UI"/>
              </a:rPr>
              <a:t>IHI</a:t>
            </a:r>
            <a:endParaRPr sz="900">
              <a:latin typeface="Meiryo UI"/>
              <a:cs typeface="Meiryo UI"/>
            </a:endParaRPr>
          </a:p>
          <a:p>
            <a:pPr marL="91440" marR="90805"/>
            <a:r>
              <a:rPr sz="900" spc="-15" dirty="0">
                <a:latin typeface="Meiryo UI"/>
                <a:cs typeface="Meiryo UI"/>
              </a:rPr>
              <a:t>ツバキ・ナカシマ(送風機)</a:t>
            </a:r>
            <a:r>
              <a:rPr sz="900" dirty="0">
                <a:latin typeface="Meiryo UI"/>
                <a:cs typeface="Meiryo UI"/>
              </a:rPr>
              <a:t>日立造船（タンク</a:t>
            </a:r>
            <a:r>
              <a:rPr sz="900" spc="-50" dirty="0">
                <a:latin typeface="Meiryo UI"/>
                <a:cs typeface="Meiryo UI"/>
              </a:rPr>
              <a:t>）</a:t>
            </a:r>
            <a:endParaRPr sz="900">
              <a:latin typeface="Meiryo UI"/>
              <a:cs typeface="Meiryo UI"/>
            </a:endParaRPr>
          </a:p>
          <a:p>
            <a:pPr marL="91440"/>
            <a:r>
              <a:rPr sz="900" spc="-10" dirty="0">
                <a:latin typeface="Meiryo UI"/>
                <a:cs typeface="Meiryo UI"/>
              </a:rPr>
              <a:t>日阪製作所(熱交換器)</a:t>
            </a:r>
            <a:endParaRPr sz="900">
              <a:latin typeface="Meiryo UI"/>
              <a:cs typeface="Meiryo UI"/>
            </a:endParaRPr>
          </a:p>
        </p:txBody>
      </p:sp>
      <p:pic>
        <p:nvPicPr>
          <p:cNvPr id="17" name="object 17"/>
          <p:cNvPicPr/>
          <p:nvPr/>
        </p:nvPicPr>
        <p:blipFill>
          <a:blip r:embed="rId3" cstate="print"/>
          <a:stretch>
            <a:fillRect/>
          </a:stretch>
        </p:blipFill>
        <p:spPr>
          <a:xfrm>
            <a:off x="4122717" y="2196356"/>
            <a:ext cx="1473708" cy="1031735"/>
          </a:xfrm>
          <a:prstGeom prst="rect">
            <a:avLst/>
          </a:prstGeom>
        </p:spPr>
      </p:pic>
      <p:sp>
        <p:nvSpPr>
          <p:cNvPr id="18" name="object 18"/>
          <p:cNvSpPr txBox="1"/>
          <p:nvPr/>
        </p:nvSpPr>
        <p:spPr>
          <a:xfrm>
            <a:off x="4201965" y="2271019"/>
            <a:ext cx="1320165" cy="732252"/>
          </a:xfrm>
          <a:prstGeom prst="rect">
            <a:avLst/>
          </a:prstGeom>
          <a:solidFill>
            <a:srgbClr val="FFFFFF"/>
          </a:solidFill>
        </p:spPr>
        <p:txBody>
          <a:bodyPr vert="horz" wrap="square" lIns="0" tIns="1270" rIns="0" bIns="0" rtlCol="0">
            <a:spAutoFit/>
          </a:bodyPr>
          <a:lstStyle/>
          <a:p>
            <a:pPr>
              <a:spcBef>
                <a:spcPts val="10"/>
              </a:spcBef>
            </a:pPr>
            <a:endParaRPr sz="1150">
              <a:latin typeface="Times New Roman"/>
              <a:cs typeface="Times New Roman"/>
            </a:endParaRPr>
          </a:p>
          <a:p>
            <a:pPr marL="90805" marR="385445">
              <a:spcBef>
                <a:spcPts val="5"/>
              </a:spcBef>
            </a:pPr>
            <a:r>
              <a:rPr sz="900" b="1" u="sng" spc="-10" dirty="0">
                <a:uFill>
                  <a:solidFill>
                    <a:srgbClr val="000000"/>
                  </a:solidFill>
                </a:uFill>
                <a:latin typeface="Meiryo UI"/>
                <a:cs typeface="Meiryo UI"/>
              </a:rPr>
              <a:t>制御棒駆動機構</a:t>
            </a:r>
            <a:r>
              <a:rPr sz="900" b="1" spc="-50" dirty="0">
                <a:latin typeface="Meiryo UI"/>
                <a:cs typeface="Meiryo UI"/>
              </a:rPr>
              <a:t> </a:t>
            </a:r>
            <a:r>
              <a:rPr sz="900" spc="-10" dirty="0">
                <a:latin typeface="Meiryo UI"/>
                <a:cs typeface="Meiryo UI"/>
              </a:rPr>
              <a:t>MHI</a:t>
            </a:r>
            <a:r>
              <a:rPr sz="900" spc="-20" dirty="0">
                <a:latin typeface="Meiryo UI"/>
                <a:cs typeface="Meiryo UI"/>
              </a:rPr>
              <a:t>、東芝、日立</a:t>
            </a:r>
            <a:r>
              <a:rPr sz="900" b="1" u="sng" spc="-10" dirty="0">
                <a:uFill>
                  <a:solidFill>
                    <a:srgbClr val="000000"/>
                  </a:solidFill>
                </a:uFill>
                <a:latin typeface="Meiryo UI"/>
                <a:cs typeface="Meiryo UI"/>
              </a:rPr>
              <a:t>制御棒/部素材</a:t>
            </a:r>
            <a:endParaRPr sz="900">
              <a:latin typeface="Meiryo UI"/>
              <a:cs typeface="Meiryo UI"/>
            </a:endParaRPr>
          </a:p>
          <a:p>
            <a:pPr marL="90805"/>
            <a:r>
              <a:rPr sz="900" spc="-5" dirty="0">
                <a:latin typeface="Meiryo UI"/>
                <a:cs typeface="Meiryo UI"/>
              </a:rPr>
              <a:t>日立金属、大同特殊鋼</a:t>
            </a:r>
            <a:endParaRPr sz="900">
              <a:latin typeface="Meiryo UI"/>
              <a:cs typeface="Meiryo UI"/>
            </a:endParaRPr>
          </a:p>
        </p:txBody>
      </p:sp>
      <p:pic>
        <p:nvPicPr>
          <p:cNvPr id="19" name="object 19"/>
          <p:cNvPicPr/>
          <p:nvPr/>
        </p:nvPicPr>
        <p:blipFill>
          <a:blip r:embed="rId3" cstate="print"/>
          <a:stretch>
            <a:fillRect/>
          </a:stretch>
        </p:blipFill>
        <p:spPr>
          <a:xfrm>
            <a:off x="2626148" y="3249440"/>
            <a:ext cx="1473708" cy="1031735"/>
          </a:xfrm>
          <a:prstGeom prst="rect">
            <a:avLst/>
          </a:prstGeom>
        </p:spPr>
      </p:pic>
      <p:sp>
        <p:nvSpPr>
          <p:cNvPr id="20" name="object 20"/>
          <p:cNvSpPr txBox="1"/>
          <p:nvPr/>
        </p:nvSpPr>
        <p:spPr>
          <a:xfrm>
            <a:off x="2705397" y="3324103"/>
            <a:ext cx="1320165" cy="732893"/>
          </a:xfrm>
          <a:prstGeom prst="rect">
            <a:avLst/>
          </a:prstGeom>
          <a:solidFill>
            <a:srgbClr val="FFFFFF"/>
          </a:solidFill>
        </p:spPr>
        <p:txBody>
          <a:bodyPr vert="horz" wrap="square" lIns="0" tIns="1905" rIns="0" bIns="0" rtlCol="0">
            <a:spAutoFit/>
          </a:bodyPr>
          <a:lstStyle/>
          <a:p>
            <a:pPr>
              <a:spcBef>
                <a:spcPts val="15"/>
              </a:spcBef>
            </a:pPr>
            <a:endParaRPr sz="1150">
              <a:latin typeface="Times New Roman"/>
              <a:cs typeface="Times New Roman"/>
            </a:endParaRPr>
          </a:p>
          <a:p>
            <a:pPr marL="91440"/>
            <a:r>
              <a:rPr sz="900" b="1" u="sng" spc="-20" dirty="0">
                <a:uFill>
                  <a:solidFill>
                    <a:srgbClr val="000000"/>
                  </a:solidFill>
                </a:uFill>
                <a:latin typeface="Meiryo UI"/>
                <a:cs typeface="Meiryo UI"/>
              </a:rPr>
              <a:t>蒸気発生器</a:t>
            </a:r>
            <a:endParaRPr sz="900">
              <a:latin typeface="Meiryo UI"/>
              <a:cs typeface="Meiryo UI"/>
            </a:endParaRPr>
          </a:p>
          <a:p>
            <a:pPr marL="91440">
              <a:spcBef>
                <a:spcPts val="5"/>
              </a:spcBef>
            </a:pPr>
            <a:r>
              <a:rPr sz="900" spc="-25" dirty="0">
                <a:latin typeface="Meiryo UI"/>
                <a:cs typeface="Meiryo UI"/>
              </a:rPr>
              <a:t>MHI</a:t>
            </a:r>
            <a:endParaRPr sz="900">
              <a:latin typeface="Meiryo UI"/>
              <a:cs typeface="Meiryo UI"/>
            </a:endParaRPr>
          </a:p>
          <a:p>
            <a:pPr marL="91440"/>
            <a:r>
              <a:rPr sz="900" b="1" u="sng" spc="-20" dirty="0">
                <a:uFill>
                  <a:solidFill>
                    <a:srgbClr val="000000"/>
                  </a:solidFill>
                </a:uFill>
                <a:latin typeface="Meiryo UI"/>
                <a:cs typeface="Meiryo UI"/>
              </a:rPr>
              <a:t>伝熱管</a:t>
            </a:r>
            <a:endParaRPr sz="900">
              <a:latin typeface="Meiryo UI"/>
              <a:cs typeface="Meiryo UI"/>
            </a:endParaRPr>
          </a:p>
          <a:p>
            <a:pPr marL="91440"/>
            <a:r>
              <a:rPr sz="900" spc="-15" dirty="0">
                <a:latin typeface="Meiryo UI"/>
                <a:cs typeface="Meiryo UI"/>
              </a:rPr>
              <a:t>日本製鉄</a:t>
            </a:r>
            <a:endParaRPr sz="900">
              <a:latin typeface="Meiryo UI"/>
              <a:cs typeface="Meiryo UI"/>
            </a:endParaRPr>
          </a:p>
        </p:txBody>
      </p:sp>
      <p:pic>
        <p:nvPicPr>
          <p:cNvPr id="21" name="object 21"/>
          <p:cNvPicPr/>
          <p:nvPr/>
        </p:nvPicPr>
        <p:blipFill>
          <a:blip r:embed="rId5" cstate="print"/>
          <a:stretch>
            <a:fillRect/>
          </a:stretch>
        </p:blipFill>
        <p:spPr>
          <a:xfrm>
            <a:off x="4113573" y="3249440"/>
            <a:ext cx="1473708" cy="1030211"/>
          </a:xfrm>
          <a:prstGeom prst="rect">
            <a:avLst/>
          </a:prstGeom>
        </p:spPr>
      </p:pic>
      <p:sp>
        <p:nvSpPr>
          <p:cNvPr id="22" name="object 22"/>
          <p:cNvSpPr txBox="1"/>
          <p:nvPr/>
        </p:nvSpPr>
        <p:spPr>
          <a:xfrm>
            <a:off x="4192821" y="3324103"/>
            <a:ext cx="1320165" cy="793807"/>
          </a:xfrm>
          <a:prstGeom prst="rect">
            <a:avLst/>
          </a:prstGeom>
          <a:solidFill>
            <a:srgbClr val="FFFFFF"/>
          </a:solidFill>
        </p:spPr>
        <p:txBody>
          <a:bodyPr vert="horz" wrap="square" lIns="0" tIns="100330" rIns="0" bIns="0" rtlCol="0">
            <a:spAutoFit/>
          </a:bodyPr>
          <a:lstStyle/>
          <a:p>
            <a:pPr marL="91440" marR="690245">
              <a:spcBef>
                <a:spcPts val="790"/>
              </a:spcBef>
            </a:pPr>
            <a:r>
              <a:rPr sz="900" b="1" u="sng" spc="-15" dirty="0">
                <a:uFill>
                  <a:solidFill>
                    <a:srgbClr val="000000"/>
                  </a:solidFill>
                </a:uFill>
                <a:latin typeface="Meiryo UI"/>
                <a:cs typeface="Meiryo UI"/>
              </a:rPr>
              <a:t>格納容器</a:t>
            </a:r>
            <a:r>
              <a:rPr sz="900" b="1" spc="-50" dirty="0">
                <a:latin typeface="Meiryo UI"/>
                <a:cs typeface="Meiryo UI"/>
              </a:rPr>
              <a:t> </a:t>
            </a:r>
            <a:r>
              <a:rPr sz="900" spc="-10" dirty="0">
                <a:latin typeface="Meiryo UI"/>
                <a:cs typeface="Meiryo UI"/>
              </a:rPr>
              <a:t>MHI</a:t>
            </a:r>
            <a:r>
              <a:rPr sz="900" spc="-25" dirty="0">
                <a:latin typeface="Meiryo UI"/>
                <a:cs typeface="Meiryo UI"/>
              </a:rPr>
              <a:t>、日立</a:t>
            </a:r>
            <a:r>
              <a:rPr sz="900" spc="-50" dirty="0">
                <a:latin typeface="Meiryo UI"/>
                <a:cs typeface="Meiryo UI"/>
              </a:rPr>
              <a:t> </a:t>
            </a:r>
            <a:r>
              <a:rPr sz="900" spc="-25" dirty="0">
                <a:latin typeface="Meiryo UI"/>
                <a:cs typeface="Meiryo UI"/>
              </a:rPr>
              <a:t>IHI</a:t>
            </a:r>
            <a:endParaRPr sz="900">
              <a:latin typeface="Meiryo UI"/>
              <a:cs typeface="Meiryo UI"/>
            </a:endParaRPr>
          </a:p>
          <a:p>
            <a:pPr marL="91440">
              <a:spcBef>
                <a:spcPts val="5"/>
              </a:spcBef>
            </a:pPr>
            <a:r>
              <a:rPr sz="900" b="1" u="sng" spc="-10" dirty="0">
                <a:uFill>
                  <a:solidFill>
                    <a:srgbClr val="000000"/>
                  </a:solidFill>
                </a:uFill>
                <a:latin typeface="Meiryo UI"/>
                <a:cs typeface="Meiryo UI"/>
              </a:rPr>
              <a:t>炉内構造物</a:t>
            </a:r>
            <a:endParaRPr sz="900">
              <a:latin typeface="Meiryo UI"/>
              <a:cs typeface="Meiryo UI"/>
            </a:endParaRPr>
          </a:p>
          <a:p>
            <a:pPr marL="91440"/>
            <a:r>
              <a:rPr sz="900" spc="-10" dirty="0">
                <a:latin typeface="Meiryo UI"/>
                <a:cs typeface="Meiryo UI"/>
              </a:rPr>
              <a:t>MHI</a:t>
            </a:r>
            <a:r>
              <a:rPr sz="900" spc="-20" dirty="0">
                <a:latin typeface="Meiryo UI"/>
                <a:cs typeface="Meiryo UI"/>
              </a:rPr>
              <a:t>、日立、東芝</a:t>
            </a:r>
            <a:endParaRPr sz="900">
              <a:latin typeface="Meiryo UI"/>
              <a:cs typeface="Meiryo UI"/>
            </a:endParaRPr>
          </a:p>
        </p:txBody>
      </p:sp>
      <p:pic>
        <p:nvPicPr>
          <p:cNvPr id="23" name="object 23"/>
          <p:cNvPicPr/>
          <p:nvPr/>
        </p:nvPicPr>
        <p:blipFill>
          <a:blip r:embed="rId5" cstate="print"/>
          <a:stretch>
            <a:fillRect/>
          </a:stretch>
        </p:blipFill>
        <p:spPr>
          <a:xfrm>
            <a:off x="2626148" y="4291844"/>
            <a:ext cx="1473708" cy="1030211"/>
          </a:xfrm>
          <a:prstGeom prst="rect">
            <a:avLst/>
          </a:prstGeom>
        </p:spPr>
      </p:pic>
      <p:sp>
        <p:nvSpPr>
          <p:cNvPr id="24" name="object 24"/>
          <p:cNvSpPr txBox="1"/>
          <p:nvPr/>
        </p:nvSpPr>
        <p:spPr>
          <a:xfrm>
            <a:off x="2705397" y="4366520"/>
            <a:ext cx="1320165" cy="885825"/>
          </a:xfrm>
          <a:prstGeom prst="rect">
            <a:avLst/>
          </a:prstGeom>
          <a:solidFill>
            <a:srgbClr val="FFFFFF"/>
          </a:solidFill>
        </p:spPr>
        <p:txBody>
          <a:bodyPr vert="horz" wrap="square" lIns="0" tIns="29844" rIns="0" bIns="0" rtlCol="0">
            <a:spAutoFit/>
          </a:bodyPr>
          <a:lstStyle/>
          <a:p>
            <a:pPr marL="91440">
              <a:lnSpc>
                <a:spcPts val="865"/>
              </a:lnSpc>
              <a:spcBef>
                <a:spcPts val="234"/>
              </a:spcBef>
            </a:pPr>
            <a:r>
              <a:rPr sz="800" b="1" u="sng" spc="-20" dirty="0">
                <a:uFill>
                  <a:solidFill>
                    <a:srgbClr val="000000"/>
                  </a:solidFill>
                </a:uFill>
                <a:latin typeface="Meiryo UI"/>
                <a:cs typeface="Meiryo UI"/>
              </a:rPr>
              <a:t>炉心構成要素</a:t>
            </a:r>
            <a:endParaRPr sz="800">
              <a:latin typeface="Meiryo UI"/>
              <a:cs typeface="Meiryo UI"/>
            </a:endParaRPr>
          </a:p>
          <a:p>
            <a:pPr marL="91440" marR="97155">
              <a:lnSpc>
                <a:spcPts val="770"/>
              </a:lnSpc>
              <a:spcBef>
                <a:spcPts val="85"/>
              </a:spcBef>
            </a:pPr>
            <a:r>
              <a:rPr sz="800" dirty="0">
                <a:latin typeface="Meiryo UI"/>
                <a:cs typeface="Meiryo UI"/>
              </a:rPr>
              <a:t>東洋炭素（高純度炭素）富士電機（</a:t>
            </a:r>
            <a:r>
              <a:rPr sz="800" spc="-10" dirty="0">
                <a:latin typeface="Meiryo UI"/>
                <a:cs typeface="Meiryo UI"/>
              </a:rPr>
              <a:t>高温ガス炉・炉</a:t>
            </a:r>
            <a:r>
              <a:rPr sz="800" dirty="0">
                <a:latin typeface="Meiryo UI"/>
                <a:cs typeface="Meiryo UI"/>
              </a:rPr>
              <a:t>心）</a:t>
            </a:r>
            <a:endParaRPr sz="800">
              <a:latin typeface="Meiryo UI"/>
              <a:cs typeface="Meiryo UI"/>
            </a:endParaRPr>
          </a:p>
          <a:p>
            <a:pPr marL="91440">
              <a:lnSpc>
                <a:spcPts val="865"/>
              </a:lnSpc>
              <a:spcBef>
                <a:spcPts val="580"/>
              </a:spcBef>
            </a:pPr>
            <a:r>
              <a:rPr sz="800" b="1" u="sng" spc="-10" dirty="0">
                <a:uFill>
                  <a:solidFill>
                    <a:srgbClr val="000000"/>
                  </a:solidFill>
                </a:uFill>
                <a:latin typeface="Meiryo UI"/>
                <a:cs typeface="Meiryo UI"/>
              </a:rPr>
              <a:t>炉内構造物部素材</a:t>
            </a:r>
            <a:endParaRPr sz="800">
              <a:latin typeface="Meiryo UI"/>
              <a:cs typeface="Meiryo UI"/>
            </a:endParaRPr>
          </a:p>
          <a:p>
            <a:pPr marL="91440" marR="234315">
              <a:lnSpc>
                <a:spcPts val="770"/>
              </a:lnSpc>
              <a:spcBef>
                <a:spcPts val="90"/>
              </a:spcBef>
            </a:pPr>
            <a:r>
              <a:rPr sz="800" spc="-10" dirty="0">
                <a:latin typeface="Meiryo UI"/>
                <a:cs typeface="Meiryo UI"/>
              </a:rPr>
              <a:t>大同特殊鋼、日立金属多摩川精機</a:t>
            </a:r>
            <a:endParaRPr sz="800">
              <a:latin typeface="Meiryo UI"/>
              <a:cs typeface="Meiryo UI"/>
            </a:endParaRPr>
          </a:p>
        </p:txBody>
      </p:sp>
      <p:pic>
        <p:nvPicPr>
          <p:cNvPr id="25" name="object 25"/>
          <p:cNvPicPr/>
          <p:nvPr/>
        </p:nvPicPr>
        <p:blipFill>
          <a:blip r:embed="rId5" cstate="print"/>
          <a:stretch>
            <a:fillRect/>
          </a:stretch>
        </p:blipFill>
        <p:spPr>
          <a:xfrm>
            <a:off x="4104429" y="4291844"/>
            <a:ext cx="1473708" cy="1030211"/>
          </a:xfrm>
          <a:prstGeom prst="rect">
            <a:avLst/>
          </a:prstGeom>
        </p:spPr>
      </p:pic>
      <p:sp>
        <p:nvSpPr>
          <p:cNvPr id="26" name="object 26"/>
          <p:cNvSpPr txBox="1"/>
          <p:nvPr/>
        </p:nvSpPr>
        <p:spPr>
          <a:xfrm>
            <a:off x="4183678" y="4366519"/>
            <a:ext cx="1320165" cy="842538"/>
          </a:xfrm>
          <a:prstGeom prst="rect">
            <a:avLst/>
          </a:prstGeom>
          <a:solidFill>
            <a:srgbClr val="FFFFFF"/>
          </a:solidFill>
        </p:spPr>
        <p:txBody>
          <a:bodyPr vert="horz" wrap="square" lIns="0" tIns="59690" rIns="0" bIns="0" rtlCol="0">
            <a:spAutoFit/>
          </a:bodyPr>
          <a:lstStyle/>
          <a:p>
            <a:pPr marL="91440">
              <a:lnSpc>
                <a:spcPts val="1025"/>
              </a:lnSpc>
              <a:spcBef>
                <a:spcPts val="470"/>
              </a:spcBef>
            </a:pPr>
            <a:r>
              <a:rPr sz="900" b="1" u="sng" spc="-20" dirty="0">
                <a:uFill>
                  <a:solidFill>
                    <a:srgbClr val="000000"/>
                  </a:solidFill>
                </a:uFill>
                <a:latin typeface="Meiryo UI"/>
                <a:cs typeface="Meiryo UI"/>
              </a:rPr>
              <a:t>放射線関係</a:t>
            </a:r>
            <a:endParaRPr sz="900">
              <a:latin typeface="Meiryo UI"/>
              <a:cs typeface="Meiryo UI"/>
            </a:endParaRPr>
          </a:p>
          <a:p>
            <a:pPr marL="91440">
              <a:lnSpc>
                <a:spcPts val="975"/>
              </a:lnSpc>
            </a:pPr>
            <a:r>
              <a:rPr sz="900" spc="-20" dirty="0">
                <a:latin typeface="Meiryo UI"/>
                <a:cs typeface="Meiryo UI"/>
              </a:rPr>
              <a:t>ニチアス</a:t>
            </a:r>
            <a:endParaRPr sz="900">
              <a:latin typeface="Meiryo UI"/>
              <a:cs typeface="Meiryo UI"/>
            </a:endParaRPr>
          </a:p>
          <a:p>
            <a:pPr marL="91440">
              <a:lnSpc>
                <a:spcPts val="969"/>
              </a:lnSpc>
            </a:pPr>
            <a:r>
              <a:rPr sz="900" spc="-20" dirty="0">
                <a:latin typeface="Meiryo UI"/>
                <a:cs typeface="Meiryo UI"/>
              </a:rPr>
              <a:t>スギノマシン</a:t>
            </a:r>
            <a:endParaRPr sz="900">
              <a:latin typeface="Meiryo UI"/>
              <a:cs typeface="Meiryo UI"/>
            </a:endParaRPr>
          </a:p>
          <a:p>
            <a:pPr marL="91440">
              <a:lnSpc>
                <a:spcPts val="969"/>
              </a:lnSpc>
            </a:pPr>
            <a:r>
              <a:rPr sz="900" b="1" u="sng" spc="-10" dirty="0">
                <a:uFill>
                  <a:solidFill>
                    <a:srgbClr val="000000"/>
                  </a:solidFill>
                </a:uFill>
                <a:latin typeface="Meiryo UI"/>
                <a:cs typeface="Meiryo UI"/>
              </a:rPr>
              <a:t>燃料関係設備</a:t>
            </a:r>
            <a:endParaRPr sz="900">
              <a:latin typeface="Meiryo UI"/>
              <a:cs typeface="Meiryo UI"/>
            </a:endParaRPr>
          </a:p>
          <a:p>
            <a:pPr marL="91440" marR="649605">
              <a:lnSpc>
                <a:spcPts val="969"/>
              </a:lnSpc>
              <a:spcBef>
                <a:spcPts val="70"/>
              </a:spcBef>
            </a:pPr>
            <a:r>
              <a:rPr sz="900" spc="-15" dirty="0">
                <a:latin typeface="Meiryo UI"/>
                <a:cs typeface="Meiryo UI"/>
              </a:rPr>
              <a:t>富士電機</a:t>
            </a:r>
            <a:r>
              <a:rPr sz="900" dirty="0">
                <a:latin typeface="Meiryo UI"/>
                <a:cs typeface="Meiryo UI"/>
              </a:rPr>
              <a:t> </a:t>
            </a:r>
            <a:r>
              <a:rPr sz="900" spc="-10" dirty="0">
                <a:latin typeface="Meiryo UI"/>
                <a:cs typeface="Meiryo UI"/>
              </a:rPr>
              <a:t>木村化工機</a:t>
            </a:r>
            <a:endParaRPr sz="900">
              <a:latin typeface="Meiryo UI"/>
              <a:cs typeface="Meiryo UI"/>
            </a:endParaRPr>
          </a:p>
        </p:txBody>
      </p:sp>
      <p:sp>
        <p:nvSpPr>
          <p:cNvPr id="27" name="object 27"/>
          <p:cNvSpPr txBox="1"/>
          <p:nvPr/>
        </p:nvSpPr>
        <p:spPr>
          <a:xfrm>
            <a:off x="5913418" y="1240795"/>
            <a:ext cx="1320165" cy="818173"/>
          </a:xfrm>
          <a:prstGeom prst="rect">
            <a:avLst/>
          </a:prstGeom>
          <a:solidFill>
            <a:srgbClr val="FFFFFF"/>
          </a:solidFill>
        </p:spPr>
        <p:txBody>
          <a:bodyPr vert="horz" wrap="square" lIns="0" tIns="78740" rIns="0" bIns="0" rtlCol="0">
            <a:spAutoFit/>
          </a:bodyPr>
          <a:lstStyle/>
          <a:p>
            <a:pPr marL="90805">
              <a:spcBef>
                <a:spcPts val="620"/>
              </a:spcBef>
            </a:pPr>
            <a:r>
              <a:rPr sz="800" b="1" u="sng" spc="-20" dirty="0">
                <a:uFill>
                  <a:solidFill>
                    <a:srgbClr val="000000"/>
                  </a:solidFill>
                </a:uFill>
                <a:latin typeface="Meiryo UI"/>
                <a:cs typeface="Meiryo UI"/>
              </a:rPr>
              <a:t>ポンプ</a:t>
            </a:r>
            <a:endParaRPr sz="800">
              <a:latin typeface="Meiryo UI"/>
              <a:cs typeface="Meiryo UI"/>
            </a:endParaRPr>
          </a:p>
          <a:p>
            <a:pPr marL="90805"/>
            <a:r>
              <a:rPr sz="800" dirty="0">
                <a:latin typeface="Meiryo UI"/>
                <a:cs typeface="Meiryo UI"/>
              </a:rPr>
              <a:t>MHI</a:t>
            </a:r>
            <a:r>
              <a:rPr sz="800" spc="-15" dirty="0">
                <a:latin typeface="Meiryo UI"/>
                <a:cs typeface="Meiryo UI"/>
              </a:rPr>
              <a:t>、荏原製作所、日立</a:t>
            </a:r>
            <a:endParaRPr sz="800">
              <a:latin typeface="Meiryo UI"/>
              <a:cs typeface="Meiryo UI"/>
            </a:endParaRPr>
          </a:p>
          <a:p>
            <a:pPr marL="90805"/>
            <a:r>
              <a:rPr sz="800" spc="-25" dirty="0">
                <a:latin typeface="Meiryo UI"/>
                <a:cs typeface="Meiryo UI"/>
              </a:rPr>
              <a:t>電業社</a:t>
            </a:r>
            <a:endParaRPr sz="800">
              <a:latin typeface="Meiryo UI"/>
              <a:cs typeface="Meiryo UI"/>
            </a:endParaRPr>
          </a:p>
          <a:p>
            <a:pPr marL="90805" marR="505459"/>
            <a:r>
              <a:rPr sz="800" spc="-15" dirty="0">
                <a:latin typeface="Meiryo UI"/>
                <a:cs typeface="Meiryo UI"/>
              </a:rPr>
              <a:t>関水社、日機装</a:t>
            </a:r>
            <a:r>
              <a:rPr sz="800" spc="-10" dirty="0">
                <a:latin typeface="Meiryo UI"/>
                <a:cs typeface="Meiryo UI"/>
              </a:rPr>
              <a:t>帝国機械製作所</a:t>
            </a:r>
            <a:endParaRPr sz="800">
              <a:latin typeface="Meiryo UI"/>
              <a:cs typeface="Meiryo UI"/>
            </a:endParaRPr>
          </a:p>
          <a:p>
            <a:pPr marL="90805"/>
            <a:r>
              <a:rPr sz="800" dirty="0">
                <a:latin typeface="Meiryo UI"/>
                <a:cs typeface="Meiryo UI"/>
              </a:rPr>
              <a:t>助川電気（</a:t>
            </a:r>
            <a:r>
              <a:rPr sz="800" spc="-10" dirty="0">
                <a:latin typeface="Meiryo UI"/>
                <a:cs typeface="Meiryo UI"/>
              </a:rPr>
              <a:t>電磁ポンプ</a:t>
            </a:r>
            <a:r>
              <a:rPr sz="800" spc="-50" dirty="0">
                <a:latin typeface="Meiryo UI"/>
                <a:cs typeface="Meiryo UI"/>
              </a:rPr>
              <a:t>）</a:t>
            </a:r>
            <a:endParaRPr sz="800">
              <a:latin typeface="Meiryo UI"/>
              <a:cs typeface="Meiryo UI"/>
            </a:endParaRPr>
          </a:p>
        </p:txBody>
      </p:sp>
      <p:pic>
        <p:nvPicPr>
          <p:cNvPr id="28" name="object 28"/>
          <p:cNvPicPr/>
          <p:nvPr/>
        </p:nvPicPr>
        <p:blipFill>
          <a:blip r:embed="rId3" cstate="print"/>
          <a:stretch>
            <a:fillRect/>
          </a:stretch>
        </p:blipFill>
        <p:spPr>
          <a:xfrm>
            <a:off x="7312449" y="1166132"/>
            <a:ext cx="1472184" cy="1031735"/>
          </a:xfrm>
          <a:prstGeom prst="rect">
            <a:avLst/>
          </a:prstGeom>
        </p:spPr>
      </p:pic>
      <p:sp>
        <p:nvSpPr>
          <p:cNvPr id="29" name="object 29"/>
          <p:cNvSpPr txBox="1"/>
          <p:nvPr/>
        </p:nvSpPr>
        <p:spPr>
          <a:xfrm>
            <a:off x="7391696" y="1240794"/>
            <a:ext cx="1318260" cy="842538"/>
          </a:xfrm>
          <a:prstGeom prst="rect">
            <a:avLst/>
          </a:prstGeom>
          <a:solidFill>
            <a:srgbClr val="FFFFFF"/>
          </a:solidFill>
        </p:spPr>
        <p:txBody>
          <a:bodyPr vert="horz" wrap="square" lIns="0" tIns="59690" rIns="0" bIns="0" rtlCol="0">
            <a:spAutoFit/>
          </a:bodyPr>
          <a:lstStyle/>
          <a:p>
            <a:pPr marL="90805">
              <a:lnSpc>
                <a:spcPts val="1025"/>
              </a:lnSpc>
              <a:spcBef>
                <a:spcPts val="470"/>
              </a:spcBef>
            </a:pPr>
            <a:r>
              <a:rPr sz="900" b="1" u="sng" spc="-20" dirty="0">
                <a:uFill>
                  <a:solidFill>
                    <a:srgbClr val="000000"/>
                  </a:solidFill>
                </a:uFill>
                <a:latin typeface="Meiryo UI"/>
                <a:cs typeface="Meiryo UI"/>
              </a:rPr>
              <a:t>シール等</a:t>
            </a:r>
            <a:endParaRPr sz="900">
              <a:latin typeface="Meiryo UI"/>
              <a:cs typeface="Meiryo UI"/>
            </a:endParaRPr>
          </a:p>
          <a:p>
            <a:pPr marL="90805">
              <a:lnSpc>
                <a:spcPts val="969"/>
              </a:lnSpc>
            </a:pPr>
            <a:r>
              <a:rPr sz="900" spc="-20" dirty="0">
                <a:latin typeface="Meiryo UI"/>
                <a:cs typeface="Meiryo UI"/>
              </a:rPr>
              <a:t>バルカー</a:t>
            </a:r>
            <a:endParaRPr sz="900">
              <a:latin typeface="Meiryo UI"/>
              <a:cs typeface="Meiryo UI"/>
            </a:endParaRPr>
          </a:p>
          <a:p>
            <a:pPr marL="90805">
              <a:lnSpc>
                <a:spcPts val="975"/>
              </a:lnSpc>
            </a:pPr>
            <a:r>
              <a:rPr sz="900" spc="-15" dirty="0">
                <a:latin typeface="Meiryo UI"/>
                <a:cs typeface="Meiryo UI"/>
              </a:rPr>
              <a:t>アドバンスシール</a:t>
            </a:r>
            <a:endParaRPr sz="900">
              <a:latin typeface="Meiryo UI"/>
              <a:cs typeface="Meiryo UI"/>
            </a:endParaRPr>
          </a:p>
          <a:p>
            <a:pPr marL="90805" marR="762635">
              <a:lnSpc>
                <a:spcPts val="969"/>
              </a:lnSpc>
              <a:spcBef>
                <a:spcPts val="70"/>
              </a:spcBef>
            </a:pPr>
            <a:r>
              <a:rPr sz="900" spc="-15" dirty="0">
                <a:latin typeface="Meiryo UI"/>
                <a:cs typeface="Meiryo UI"/>
              </a:rPr>
              <a:t>信和工業</a:t>
            </a:r>
            <a:r>
              <a:rPr sz="900" spc="-20" dirty="0">
                <a:latin typeface="Meiryo UI"/>
                <a:cs typeface="Meiryo UI"/>
              </a:rPr>
              <a:t>ニチアス</a:t>
            </a:r>
            <a:endParaRPr sz="900">
              <a:latin typeface="Meiryo UI"/>
              <a:cs typeface="Meiryo UI"/>
            </a:endParaRPr>
          </a:p>
          <a:p>
            <a:pPr marL="90805">
              <a:lnSpc>
                <a:spcPts val="960"/>
              </a:lnSpc>
            </a:pPr>
            <a:r>
              <a:rPr sz="900" spc="-20" dirty="0">
                <a:latin typeface="Meiryo UI"/>
                <a:cs typeface="Meiryo UI"/>
              </a:rPr>
              <a:t>日本ピラー工業</a:t>
            </a:r>
            <a:endParaRPr sz="900">
              <a:latin typeface="Meiryo UI"/>
              <a:cs typeface="Meiryo UI"/>
            </a:endParaRPr>
          </a:p>
        </p:txBody>
      </p:sp>
      <p:grpSp>
        <p:nvGrpSpPr>
          <p:cNvPr id="30" name="object 30"/>
          <p:cNvGrpSpPr/>
          <p:nvPr/>
        </p:nvGrpSpPr>
        <p:grpSpPr>
          <a:xfrm>
            <a:off x="5850933" y="2185676"/>
            <a:ext cx="1473835" cy="2105025"/>
            <a:chOff x="3470147" y="3445764"/>
            <a:chExt cx="1473835" cy="2105025"/>
          </a:xfrm>
        </p:grpSpPr>
        <p:pic>
          <p:nvPicPr>
            <p:cNvPr id="31" name="object 31"/>
            <p:cNvPicPr/>
            <p:nvPr/>
          </p:nvPicPr>
          <p:blipFill>
            <a:blip r:embed="rId6" cstate="print"/>
            <a:stretch>
              <a:fillRect/>
            </a:stretch>
          </p:blipFill>
          <p:spPr>
            <a:xfrm>
              <a:off x="3470147" y="3445764"/>
              <a:ext cx="1473708" cy="2104644"/>
            </a:xfrm>
            <a:prstGeom prst="rect">
              <a:avLst/>
            </a:prstGeom>
          </p:spPr>
        </p:pic>
        <p:sp>
          <p:nvSpPr>
            <p:cNvPr id="32" name="object 32"/>
            <p:cNvSpPr/>
            <p:nvPr/>
          </p:nvSpPr>
          <p:spPr>
            <a:xfrm>
              <a:off x="3549395" y="3531108"/>
              <a:ext cx="1320165" cy="1938655"/>
            </a:xfrm>
            <a:custGeom>
              <a:avLst/>
              <a:gdLst/>
              <a:ahLst/>
              <a:cxnLst/>
              <a:rect l="l" t="t" r="r" b="b"/>
              <a:pathLst>
                <a:path w="1320164" h="1938654">
                  <a:moveTo>
                    <a:pt x="1319784" y="0"/>
                  </a:moveTo>
                  <a:lnTo>
                    <a:pt x="0" y="0"/>
                  </a:lnTo>
                  <a:lnTo>
                    <a:pt x="0" y="1938527"/>
                  </a:lnTo>
                  <a:lnTo>
                    <a:pt x="1319784" y="1938527"/>
                  </a:lnTo>
                  <a:lnTo>
                    <a:pt x="1319784" y="0"/>
                  </a:lnTo>
                  <a:close/>
                </a:path>
              </a:pathLst>
            </a:custGeom>
            <a:solidFill>
              <a:srgbClr val="FFFFFF"/>
            </a:solidFill>
          </p:spPr>
          <p:txBody>
            <a:bodyPr wrap="square" lIns="0" tIns="0" rIns="0" bIns="0" rtlCol="0"/>
            <a:lstStyle/>
            <a:p>
              <a:endParaRPr/>
            </a:p>
          </p:txBody>
        </p:sp>
        <p:sp>
          <p:nvSpPr>
            <p:cNvPr id="33" name="object 33"/>
            <p:cNvSpPr/>
            <p:nvPr/>
          </p:nvSpPr>
          <p:spPr>
            <a:xfrm>
              <a:off x="3641470" y="4009771"/>
              <a:ext cx="300355" cy="6350"/>
            </a:xfrm>
            <a:custGeom>
              <a:avLst/>
              <a:gdLst/>
              <a:ahLst/>
              <a:cxnLst/>
              <a:rect l="l" t="t" r="r" b="b"/>
              <a:pathLst>
                <a:path w="300354" h="6350">
                  <a:moveTo>
                    <a:pt x="300227" y="0"/>
                  </a:moveTo>
                  <a:lnTo>
                    <a:pt x="0" y="0"/>
                  </a:lnTo>
                  <a:lnTo>
                    <a:pt x="0" y="6095"/>
                  </a:lnTo>
                  <a:lnTo>
                    <a:pt x="300227" y="6095"/>
                  </a:lnTo>
                  <a:lnTo>
                    <a:pt x="300227" y="0"/>
                  </a:lnTo>
                  <a:close/>
                </a:path>
              </a:pathLst>
            </a:custGeom>
            <a:solidFill>
              <a:srgbClr val="000000"/>
            </a:solidFill>
          </p:spPr>
          <p:txBody>
            <a:bodyPr wrap="square" lIns="0" tIns="0" rIns="0" bIns="0" rtlCol="0"/>
            <a:lstStyle/>
            <a:p>
              <a:endParaRPr/>
            </a:p>
          </p:txBody>
        </p:sp>
      </p:grpSp>
      <p:sp>
        <p:nvSpPr>
          <p:cNvPr id="34" name="object 34"/>
          <p:cNvSpPr txBox="1"/>
          <p:nvPr/>
        </p:nvSpPr>
        <p:spPr>
          <a:xfrm>
            <a:off x="5930182" y="2271019"/>
            <a:ext cx="1320165" cy="1477328"/>
          </a:xfrm>
          <a:prstGeom prst="rect">
            <a:avLst/>
          </a:prstGeom>
        </p:spPr>
        <p:txBody>
          <a:bodyPr vert="horz" wrap="square" lIns="0" tIns="0" rIns="0" bIns="0" rtlCol="0">
            <a:spAutoFit/>
          </a:bodyPr>
          <a:lstStyle/>
          <a:p>
            <a:pPr>
              <a:lnSpc>
                <a:spcPct val="100000"/>
              </a:lnSpc>
            </a:pPr>
            <a:endParaRPr sz="1100">
              <a:latin typeface="Times New Roman"/>
              <a:cs typeface="Times New Roman"/>
            </a:endParaRPr>
          </a:p>
          <a:p>
            <a:pPr>
              <a:spcBef>
                <a:spcPts val="15"/>
              </a:spcBef>
            </a:pPr>
            <a:endParaRPr sz="1300">
              <a:latin typeface="Times New Roman"/>
              <a:cs typeface="Times New Roman"/>
            </a:endParaRPr>
          </a:p>
          <a:p>
            <a:pPr marL="92075">
              <a:spcBef>
                <a:spcPts val="5"/>
              </a:spcBef>
            </a:pPr>
            <a:r>
              <a:rPr sz="900" b="1" spc="-20" dirty="0">
                <a:latin typeface="Meiryo UI"/>
                <a:cs typeface="Meiryo UI"/>
              </a:rPr>
              <a:t>バルブ</a:t>
            </a:r>
            <a:endParaRPr sz="900">
              <a:latin typeface="Meiryo UI"/>
              <a:cs typeface="Meiryo UI"/>
            </a:endParaRPr>
          </a:p>
          <a:p>
            <a:pPr marL="92075"/>
            <a:r>
              <a:rPr sz="900" spc="-25" dirty="0">
                <a:latin typeface="Meiryo UI"/>
                <a:cs typeface="Meiryo UI"/>
              </a:rPr>
              <a:t>TVE</a:t>
            </a:r>
            <a:endParaRPr sz="900">
              <a:latin typeface="Meiryo UI"/>
              <a:cs typeface="Meiryo UI"/>
            </a:endParaRPr>
          </a:p>
          <a:p>
            <a:pPr marL="92075" marR="483870" algn="just"/>
            <a:r>
              <a:rPr sz="900" spc="-15" dirty="0">
                <a:latin typeface="Meiryo UI"/>
                <a:cs typeface="Meiryo UI"/>
              </a:rPr>
              <a:t>岡野バルブ製造</a:t>
            </a:r>
            <a:r>
              <a:rPr sz="900" spc="-20" dirty="0">
                <a:latin typeface="Meiryo UI"/>
                <a:cs typeface="Meiryo UI"/>
              </a:rPr>
              <a:t>平田バルブ工業イーグル工業</a:t>
            </a:r>
            <a:endParaRPr sz="900">
              <a:latin typeface="Meiryo UI"/>
              <a:cs typeface="Meiryo UI"/>
            </a:endParaRPr>
          </a:p>
          <a:p>
            <a:pPr marL="92075" marR="721995"/>
            <a:r>
              <a:rPr sz="900" spc="-20" dirty="0">
                <a:latin typeface="Meiryo UI"/>
                <a:cs typeface="Meiryo UI"/>
              </a:rPr>
              <a:t>フジキン</a:t>
            </a:r>
            <a:r>
              <a:rPr sz="900" spc="500" dirty="0">
                <a:latin typeface="Meiryo UI"/>
                <a:cs typeface="Meiryo UI"/>
              </a:rPr>
              <a:t> </a:t>
            </a:r>
            <a:r>
              <a:rPr sz="900" spc="-15" dirty="0">
                <a:latin typeface="Meiryo UI"/>
                <a:cs typeface="Meiryo UI"/>
              </a:rPr>
              <a:t>大野ベロー</a:t>
            </a:r>
            <a:endParaRPr sz="900">
              <a:latin typeface="Meiryo UI"/>
              <a:cs typeface="Meiryo UI"/>
            </a:endParaRPr>
          </a:p>
          <a:p>
            <a:pPr marL="92075"/>
            <a:r>
              <a:rPr sz="900" spc="-20" dirty="0">
                <a:latin typeface="Meiryo UI"/>
                <a:cs typeface="Meiryo UI"/>
              </a:rPr>
              <a:t>ウツエバルブ</a:t>
            </a:r>
            <a:endParaRPr sz="900">
              <a:latin typeface="Meiryo UI"/>
              <a:cs typeface="Meiryo UI"/>
            </a:endParaRPr>
          </a:p>
        </p:txBody>
      </p:sp>
      <p:pic>
        <p:nvPicPr>
          <p:cNvPr id="35" name="object 35"/>
          <p:cNvPicPr/>
          <p:nvPr/>
        </p:nvPicPr>
        <p:blipFill>
          <a:blip r:embed="rId3" cstate="print"/>
          <a:stretch>
            <a:fillRect/>
          </a:stretch>
        </p:blipFill>
        <p:spPr>
          <a:xfrm>
            <a:off x="7329213" y="2196356"/>
            <a:ext cx="1473708" cy="1031735"/>
          </a:xfrm>
          <a:prstGeom prst="rect">
            <a:avLst/>
          </a:prstGeom>
        </p:spPr>
      </p:pic>
      <p:sp>
        <p:nvSpPr>
          <p:cNvPr id="36" name="object 36"/>
          <p:cNvSpPr txBox="1"/>
          <p:nvPr/>
        </p:nvSpPr>
        <p:spPr>
          <a:xfrm>
            <a:off x="7408462" y="2271019"/>
            <a:ext cx="1320165" cy="666208"/>
          </a:xfrm>
          <a:prstGeom prst="rect">
            <a:avLst/>
          </a:prstGeom>
          <a:solidFill>
            <a:srgbClr val="FFFFFF"/>
          </a:solidFill>
        </p:spPr>
        <p:txBody>
          <a:bodyPr vert="horz" wrap="square" lIns="0" tIns="4445" rIns="0" bIns="0" rtlCol="0">
            <a:spAutoFit/>
          </a:bodyPr>
          <a:lstStyle/>
          <a:p>
            <a:pPr>
              <a:spcBef>
                <a:spcPts val="35"/>
              </a:spcBef>
            </a:pPr>
            <a:endParaRPr sz="1600">
              <a:latin typeface="Times New Roman"/>
              <a:cs typeface="Times New Roman"/>
            </a:endParaRPr>
          </a:p>
          <a:p>
            <a:pPr marL="92710"/>
            <a:r>
              <a:rPr sz="900" b="1" u="sng" spc="-15" dirty="0">
                <a:uFill>
                  <a:solidFill>
                    <a:srgbClr val="000000"/>
                  </a:solidFill>
                </a:uFill>
                <a:latin typeface="Meiryo UI"/>
                <a:cs typeface="Meiryo UI"/>
              </a:rPr>
              <a:t>バルブ部素材</a:t>
            </a:r>
            <a:endParaRPr sz="900">
              <a:latin typeface="Meiryo UI"/>
              <a:cs typeface="Meiryo UI"/>
            </a:endParaRPr>
          </a:p>
          <a:p>
            <a:pPr marL="92710" marR="117475"/>
            <a:r>
              <a:rPr sz="900" spc="-5" dirty="0">
                <a:latin typeface="Meiryo UI"/>
                <a:cs typeface="Meiryo UI"/>
              </a:rPr>
              <a:t>日本ギア</a:t>
            </a:r>
            <a:r>
              <a:rPr sz="900" spc="-10" dirty="0">
                <a:latin typeface="Meiryo UI"/>
                <a:cs typeface="Meiryo UI"/>
              </a:rPr>
              <a:t>（actuator）</a:t>
            </a:r>
            <a:r>
              <a:rPr sz="900" dirty="0">
                <a:latin typeface="Meiryo UI"/>
                <a:cs typeface="Meiryo UI"/>
              </a:rPr>
              <a:t>宮地鉄工所（</a:t>
            </a:r>
            <a:r>
              <a:rPr sz="900" spc="-10" dirty="0">
                <a:latin typeface="Meiryo UI"/>
                <a:cs typeface="Meiryo UI"/>
              </a:rPr>
              <a:t>ボディ</a:t>
            </a:r>
            <a:r>
              <a:rPr sz="900" spc="-50" dirty="0">
                <a:latin typeface="Meiryo UI"/>
                <a:cs typeface="Meiryo UI"/>
              </a:rPr>
              <a:t>）</a:t>
            </a:r>
            <a:endParaRPr sz="900">
              <a:latin typeface="Meiryo UI"/>
              <a:cs typeface="Meiryo UI"/>
            </a:endParaRPr>
          </a:p>
        </p:txBody>
      </p:sp>
      <p:pic>
        <p:nvPicPr>
          <p:cNvPr id="37" name="object 37"/>
          <p:cNvPicPr/>
          <p:nvPr/>
        </p:nvPicPr>
        <p:blipFill>
          <a:blip r:embed="rId5" cstate="print"/>
          <a:stretch>
            <a:fillRect/>
          </a:stretch>
        </p:blipFill>
        <p:spPr>
          <a:xfrm>
            <a:off x="7312449" y="3249440"/>
            <a:ext cx="1472184" cy="1030211"/>
          </a:xfrm>
          <a:prstGeom prst="rect">
            <a:avLst/>
          </a:prstGeom>
        </p:spPr>
      </p:pic>
      <p:sp>
        <p:nvSpPr>
          <p:cNvPr id="38" name="object 38"/>
          <p:cNvSpPr txBox="1"/>
          <p:nvPr/>
        </p:nvSpPr>
        <p:spPr>
          <a:xfrm>
            <a:off x="7391696" y="3324103"/>
            <a:ext cx="1318260" cy="731611"/>
          </a:xfrm>
          <a:prstGeom prst="rect">
            <a:avLst/>
          </a:prstGeom>
          <a:solidFill>
            <a:srgbClr val="FFFFFF"/>
          </a:solidFill>
        </p:spPr>
        <p:txBody>
          <a:bodyPr vert="horz" wrap="square" lIns="0" tIns="635" rIns="0" bIns="0" rtlCol="0">
            <a:spAutoFit/>
          </a:bodyPr>
          <a:lstStyle/>
          <a:p>
            <a:pPr>
              <a:spcBef>
                <a:spcPts val="5"/>
              </a:spcBef>
            </a:pPr>
            <a:endParaRPr sz="1150">
              <a:latin typeface="Times New Roman"/>
              <a:cs typeface="Times New Roman"/>
            </a:endParaRPr>
          </a:p>
          <a:p>
            <a:pPr marL="90805" marR="223520">
              <a:spcBef>
                <a:spcPts val="5"/>
              </a:spcBef>
            </a:pPr>
            <a:r>
              <a:rPr sz="900" b="1" u="sng" spc="-10" dirty="0">
                <a:uFill>
                  <a:solidFill>
                    <a:srgbClr val="000000"/>
                  </a:solidFill>
                </a:uFill>
                <a:latin typeface="Meiryo UI"/>
                <a:cs typeface="Meiryo UI"/>
              </a:rPr>
              <a:t>給水・排水・復水系</a:t>
            </a:r>
            <a:r>
              <a:rPr sz="900" spc="-15" dirty="0">
                <a:latin typeface="Meiryo UI"/>
                <a:cs typeface="Meiryo UI"/>
              </a:rPr>
              <a:t>オルガノ、荏原製作所栗田工業</a:t>
            </a:r>
            <a:endParaRPr sz="900">
              <a:latin typeface="Meiryo UI"/>
              <a:cs typeface="Meiryo UI"/>
            </a:endParaRPr>
          </a:p>
          <a:p>
            <a:pPr marL="90805"/>
            <a:r>
              <a:rPr sz="900" spc="-20" dirty="0">
                <a:latin typeface="Meiryo UI"/>
                <a:cs typeface="Meiryo UI"/>
              </a:rPr>
              <a:t>ベンカン機工</a:t>
            </a:r>
            <a:endParaRPr sz="900">
              <a:latin typeface="Meiryo UI"/>
              <a:cs typeface="Meiryo UI"/>
            </a:endParaRPr>
          </a:p>
        </p:txBody>
      </p:sp>
      <p:pic>
        <p:nvPicPr>
          <p:cNvPr id="39" name="object 39"/>
          <p:cNvPicPr/>
          <p:nvPr/>
        </p:nvPicPr>
        <p:blipFill>
          <a:blip r:embed="rId5" cstate="print"/>
          <a:stretch>
            <a:fillRect/>
          </a:stretch>
        </p:blipFill>
        <p:spPr>
          <a:xfrm>
            <a:off x="5834169" y="4291844"/>
            <a:ext cx="1473708" cy="1030211"/>
          </a:xfrm>
          <a:prstGeom prst="rect">
            <a:avLst/>
          </a:prstGeom>
        </p:spPr>
      </p:pic>
      <p:sp>
        <p:nvSpPr>
          <p:cNvPr id="40" name="object 40"/>
          <p:cNvSpPr txBox="1"/>
          <p:nvPr/>
        </p:nvSpPr>
        <p:spPr>
          <a:xfrm>
            <a:off x="5913418" y="4366519"/>
            <a:ext cx="1320165" cy="794448"/>
          </a:xfrm>
          <a:prstGeom prst="rect">
            <a:avLst/>
          </a:prstGeom>
          <a:solidFill>
            <a:srgbClr val="FFFFFF"/>
          </a:solidFill>
        </p:spPr>
        <p:txBody>
          <a:bodyPr vert="horz" wrap="square" lIns="0" tIns="100965" rIns="0" bIns="0" rtlCol="0">
            <a:spAutoFit/>
          </a:bodyPr>
          <a:lstStyle/>
          <a:p>
            <a:pPr marL="90805">
              <a:spcBef>
                <a:spcPts val="795"/>
              </a:spcBef>
            </a:pPr>
            <a:r>
              <a:rPr sz="900" b="1" u="sng" spc="-15" dirty="0">
                <a:uFill>
                  <a:solidFill>
                    <a:srgbClr val="000000"/>
                  </a:solidFill>
                </a:uFill>
                <a:latin typeface="Meiryo UI"/>
                <a:cs typeface="Meiryo UI"/>
              </a:rPr>
              <a:t>配管・配管サポート・</a:t>
            </a:r>
            <a:endParaRPr sz="900">
              <a:latin typeface="Meiryo UI"/>
              <a:cs typeface="Meiryo UI"/>
            </a:endParaRPr>
          </a:p>
          <a:p>
            <a:pPr marL="90805"/>
            <a:r>
              <a:rPr sz="900" b="1" u="sng" spc="-20" dirty="0">
                <a:uFill>
                  <a:solidFill>
                    <a:srgbClr val="000000"/>
                  </a:solidFill>
                </a:uFill>
                <a:latin typeface="Meiryo UI"/>
                <a:cs typeface="Meiryo UI"/>
              </a:rPr>
              <a:t>保温材</a:t>
            </a:r>
            <a:endParaRPr sz="900">
              <a:latin typeface="Meiryo UI"/>
              <a:cs typeface="Meiryo UI"/>
            </a:endParaRPr>
          </a:p>
          <a:p>
            <a:pPr marL="90805" marR="137795"/>
            <a:r>
              <a:rPr sz="900" dirty="0">
                <a:latin typeface="Meiryo UI"/>
                <a:cs typeface="Meiryo UI"/>
              </a:rPr>
              <a:t>日本製鉄、</a:t>
            </a:r>
            <a:r>
              <a:rPr sz="900" spc="-5" dirty="0">
                <a:latin typeface="Meiryo UI"/>
                <a:cs typeface="Meiryo UI"/>
              </a:rPr>
              <a:t>JFE</a:t>
            </a:r>
            <a:r>
              <a:rPr sz="900" spc="-10" dirty="0">
                <a:latin typeface="Meiryo UI"/>
                <a:cs typeface="Meiryo UI"/>
              </a:rPr>
              <a:t>スチール</a:t>
            </a:r>
            <a:r>
              <a:rPr sz="900" spc="-5" dirty="0">
                <a:latin typeface="Meiryo UI"/>
                <a:cs typeface="Meiryo UI"/>
              </a:rPr>
              <a:t>三和テッキ、日本発条</a:t>
            </a:r>
            <a:r>
              <a:rPr sz="900" spc="-10" dirty="0">
                <a:latin typeface="Meiryo UI"/>
                <a:cs typeface="Meiryo UI"/>
              </a:rPr>
              <a:t>ニチアス、阪和</a:t>
            </a:r>
            <a:endParaRPr sz="900">
              <a:latin typeface="Meiryo UI"/>
              <a:cs typeface="Meiryo UI"/>
            </a:endParaRPr>
          </a:p>
        </p:txBody>
      </p:sp>
      <p:grpSp>
        <p:nvGrpSpPr>
          <p:cNvPr id="41" name="object 41"/>
          <p:cNvGrpSpPr/>
          <p:nvPr/>
        </p:nvGrpSpPr>
        <p:grpSpPr>
          <a:xfrm>
            <a:off x="9005613" y="780546"/>
            <a:ext cx="1460500" cy="4563110"/>
            <a:chOff x="6624828" y="2040635"/>
            <a:chExt cx="1460500" cy="4563110"/>
          </a:xfrm>
        </p:grpSpPr>
        <p:pic>
          <p:nvPicPr>
            <p:cNvPr id="42" name="object 42"/>
            <p:cNvPicPr/>
            <p:nvPr/>
          </p:nvPicPr>
          <p:blipFill>
            <a:blip r:embed="rId7" cstate="print"/>
            <a:stretch>
              <a:fillRect/>
            </a:stretch>
          </p:blipFill>
          <p:spPr>
            <a:xfrm>
              <a:off x="6624828" y="2040635"/>
              <a:ext cx="1459992" cy="336803"/>
            </a:xfrm>
            <a:prstGeom prst="rect">
              <a:avLst/>
            </a:prstGeom>
          </p:spPr>
        </p:pic>
        <p:sp>
          <p:nvSpPr>
            <p:cNvPr id="43" name="object 43"/>
            <p:cNvSpPr/>
            <p:nvPr/>
          </p:nvSpPr>
          <p:spPr>
            <a:xfrm>
              <a:off x="6624828" y="2391155"/>
              <a:ext cx="1460500" cy="4212590"/>
            </a:xfrm>
            <a:custGeom>
              <a:avLst/>
              <a:gdLst/>
              <a:ahLst/>
              <a:cxnLst/>
              <a:rect l="l" t="t" r="r" b="b"/>
              <a:pathLst>
                <a:path w="1460500" h="4212590">
                  <a:moveTo>
                    <a:pt x="1459992" y="0"/>
                  </a:moveTo>
                  <a:lnTo>
                    <a:pt x="0" y="0"/>
                  </a:lnTo>
                  <a:lnTo>
                    <a:pt x="0" y="4212336"/>
                  </a:lnTo>
                  <a:lnTo>
                    <a:pt x="1459992" y="4212336"/>
                  </a:lnTo>
                  <a:lnTo>
                    <a:pt x="1459992" y="0"/>
                  </a:lnTo>
                  <a:close/>
                </a:path>
              </a:pathLst>
            </a:custGeom>
            <a:solidFill>
              <a:srgbClr val="DCC9D4">
                <a:alpha val="19999"/>
              </a:srgbClr>
            </a:solidFill>
          </p:spPr>
          <p:txBody>
            <a:bodyPr wrap="square" lIns="0" tIns="0" rIns="0" bIns="0" rtlCol="0"/>
            <a:lstStyle/>
            <a:p>
              <a:endParaRPr/>
            </a:p>
          </p:txBody>
        </p:sp>
      </p:grpSp>
      <p:pic>
        <p:nvPicPr>
          <p:cNvPr id="44" name="object 44"/>
          <p:cNvPicPr/>
          <p:nvPr/>
        </p:nvPicPr>
        <p:blipFill>
          <a:blip r:embed="rId8" cstate="print"/>
          <a:stretch>
            <a:fillRect/>
          </a:stretch>
        </p:blipFill>
        <p:spPr>
          <a:xfrm>
            <a:off x="10618004" y="780547"/>
            <a:ext cx="1461516" cy="336803"/>
          </a:xfrm>
          <a:prstGeom prst="rect">
            <a:avLst/>
          </a:prstGeom>
        </p:spPr>
      </p:pic>
      <p:sp>
        <p:nvSpPr>
          <p:cNvPr id="45" name="object 45"/>
          <p:cNvSpPr txBox="1"/>
          <p:nvPr/>
        </p:nvSpPr>
        <p:spPr>
          <a:xfrm>
            <a:off x="3268159" y="856493"/>
            <a:ext cx="8710930" cy="175048"/>
          </a:xfrm>
          <a:prstGeom prst="rect">
            <a:avLst/>
          </a:prstGeom>
        </p:spPr>
        <p:txBody>
          <a:bodyPr vert="horz" wrap="square" lIns="0" tIns="13335" rIns="0" bIns="0" rtlCol="0">
            <a:spAutoFit/>
          </a:bodyPr>
          <a:lstStyle/>
          <a:p>
            <a:pPr marL="12700">
              <a:spcBef>
                <a:spcPts val="105"/>
              </a:spcBef>
              <a:tabLst>
                <a:tab pos="3548379" algn="l"/>
                <a:tab pos="6098540" algn="l"/>
                <a:tab pos="7465695" algn="l"/>
              </a:tabLst>
            </a:pPr>
            <a:r>
              <a:rPr sz="1050" b="1" spc="-10" dirty="0">
                <a:latin typeface="Meiryo UI"/>
                <a:cs typeface="Meiryo UI"/>
              </a:rPr>
              <a:t>RPV</a:t>
            </a:r>
            <a:r>
              <a:rPr sz="1050" b="1" dirty="0">
                <a:latin typeface="Meiryo UI"/>
                <a:cs typeface="Meiryo UI"/>
              </a:rPr>
              <a:t>・ター</a:t>
            </a:r>
            <a:r>
              <a:rPr sz="1050" b="1" spc="-10" dirty="0">
                <a:latin typeface="Meiryo UI"/>
                <a:cs typeface="Meiryo UI"/>
              </a:rPr>
              <a:t>ビン・</a:t>
            </a:r>
            <a:r>
              <a:rPr sz="1050" b="1" dirty="0">
                <a:latin typeface="Meiryo UI"/>
                <a:cs typeface="Meiryo UI"/>
              </a:rPr>
              <a:t>炉</a:t>
            </a:r>
            <a:r>
              <a:rPr sz="1050" b="1" spc="-15" dirty="0">
                <a:latin typeface="Meiryo UI"/>
                <a:cs typeface="Meiryo UI"/>
              </a:rPr>
              <a:t>内</a:t>
            </a:r>
            <a:r>
              <a:rPr sz="1050" b="1" dirty="0">
                <a:latin typeface="Meiryo UI"/>
                <a:cs typeface="Meiryo UI"/>
              </a:rPr>
              <a:t>構</a:t>
            </a:r>
            <a:r>
              <a:rPr sz="1050" b="1" spc="-15" dirty="0">
                <a:latin typeface="Meiryo UI"/>
                <a:cs typeface="Meiryo UI"/>
              </a:rPr>
              <a:t>造</a:t>
            </a:r>
            <a:r>
              <a:rPr sz="1050" b="1" dirty="0">
                <a:latin typeface="Meiryo UI"/>
                <a:cs typeface="Meiryo UI"/>
              </a:rPr>
              <a:t>物</a:t>
            </a:r>
            <a:r>
              <a:rPr sz="1050" b="1" spc="-50" dirty="0">
                <a:latin typeface="Meiryo UI"/>
                <a:cs typeface="Meiryo UI"/>
              </a:rPr>
              <a:t>等</a:t>
            </a:r>
            <a:r>
              <a:rPr sz="1050" b="1" dirty="0">
                <a:latin typeface="Meiryo UI"/>
                <a:cs typeface="Meiryo UI"/>
              </a:rPr>
              <a:t>	冷却材・安全系</a:t>
            </a:r>
            <a:r>
              <a:rPr sz="1050" b="1" spc="-50" dirty="0">
                <a:latin typeface="Meiryo UI"/>
                <a:cs typeface="Meiryo UI"/>
              </a:rPr>
              <a:t>等</a:t>
            </a:r>
            <a:r>
              <a:rPr sz="1050" b="1" dirty="0">
                <a:latin typeface="Meiryo UI"/>
                <a:cs typeface="Meiryo UI"/>
              </a:rPr>
              <a:t>	電気・計装</a:t>
            </a:r>
            <a:r>
              <a:rPr sz="1050" b="1" spc="-50" dirty="0">
                <a:latin typeface="Meiryo UI"/>
                <a:cs typeface="Meiryo UI"/>
              </a:rPr>
              <a:t>等</a:t>
            </a:r>
            <a:r>
              <a:rPr sz="1050" b="1" dirty="0">
                <a:latin typeface="Meiryo UI"/>
                <a:cs typeface="Meiryo UI"/>
              </a:rPr>
              <a:t>	建設・保守</a:t>
            </a:r>
            <a:r>
              <a:rPr sz="1050" b="1" spc="-10" dirty="0">
                <a:latin typeface="Meiryo UI"/>
                <a:cs typeface="Meiryo UI"/>
              </a:rPr>
              <a:t>、</a:t>
            </a:r>
            <a:r>
              <a:rPr sz="1050" b="1" dirty="0">
                <a:latin typeface="Meiryo UI"/>
                <a:cs typeface="Meiryo UI"/>
              </a:rPr>
              <a:t>安全管</a:t>
            </a:r>
            <a:r>
              <a:rPr sz="1050" b="1" spc="-50" dirty="0">
                <a:latin typeface="Meiryo UI"/>
                <a:cs typeface="Meiryo UI"/>
              </a:rPr>
              <a:t>理</a:t>
            </a:r>
            <a:endParaRPr sz="1050">
              <a:latin typeface="Meiryo UI"/>
              <a:cs typeface="Meiryo UI"/>
            </a:endParaRPr>
          </a:p>
        </p:txBody>
      </p:sp>
      <p:pic>
        <p:nvPicPr>
          <p:cNvPr id="46" name="object 46"/>
          <p:cNvPicPr/>
          <p:nvPr/>
        </p:nvPicPr>
        <p:blipFill>
          <a:blip r:embed="rId9" cstate="print"/>
          <a:stretch>
            <a:fillRect/>
          </a:stretch>
        </p:blipFill>
        <p:spPr>
          <a:xfrm>
            <a:off x="9045237" y="1166132"/>
            <a:ext cx="1376172" cy="1031735"/>
          </a:xfrm>
          <a:prstGeom prst="rect">
            <a:avLst/>
          </a:prstGeom>
        </p:spPr>
      </p:pic>
      <p:grpSp>
        <p:nvGrpSpPr>
          <p:cNvPr id="47" name="object 47"/>
          <p:cNvGrpSpPr/>
          <p:nvPr/>
        </p:nvGrpSpPr>
        <p:grpSpPr>
          <a:xfrm>
            <a:off x="10618004" y="1131066"/>
            <a:ext cx="1460500" cy="4212590"/>
            <a:chOff x="8237219" y="2391155"/>
            <a:chExt cx="1460500" cy="4212590"/>
          </a:xfrm>
        </p:grpSpPr>
        <p:sp>
          <p:nvSpPr>
            <p:cNvPr id="48" name="object 48"/>
            <p:cNvSpPr/>
            <p:nvPr/>
          </p:nvSpPr>
          <p:spPr>
            <a:xfrm>
              <a:off x="8237219" y="2391155"/>
              <a:ext cx="1460500" cy="4212590"/>
            </a:xfrm>
            <a:custGeom>
              <a:avLst/>
              <a:gdLst/>
              <a:ahLst/>
              <a:cxnLst/>
              <a:rect l="l" t="t" r="r" b="b"/>
              <a:pathLst>
                <a:path w="1460500" h="4212590">
                  <a:moveTo>
                    <a:pt x="1459992" y="0"/>
                  </a:moveTo>
                  <a:lnTo>
                    <a:pt x="0" y="0"/>
                  </a:lnTo>
                  <a:lnTo>
                    <a:pt x="0" y="4212336"/>
                  </a:lnTo>
                  <a:lnTo>
                    <a:pt x="1459992" y="4212336"/>
                  </a:lnTo>
                  <a:lnTo>
                    <a:pt x="1459992" y="0"/>
                  </a:lnTo>
                  <a:close/>
                </a:path>
              </a:pathLst>
            </a:custGeom>
            <a:solidFill>
              <a:srgbClr val="C5D2DE">
                <a:alpha val="19999"/>
              </a:srgbClr>
            </a:solidFill>
          </p:spPr>
          <p:txBody>
            <a:bodyPr wrap="square" lIns="0" tIns="0" rIns="0" bIns="0" rtlCol="0"/>
            <a:lstStyle/>
            <a:p>
              <a:endParaRPr/>
            </a:p>
          </p:txBody>
        </p:sp>
        <p:pic>
          <p:nvPicPr>
            <p:cNvPr id="49" name="object 49"/>
            <p:cNvPicPr/>
            <p:nvPr/>
          </p:nvPicPr>
          <p:blipFill>
            <a:blip r:embed="rId10" cstate="print"/>
            <a:stretch>
              <a:fillRect/>
            </a:stretch>
          </p:blipFill>
          <p:spPr>
            <a:xfrm>
              <a:off x="8278367" y="2426220"/>
              <a:ext cx="1374648" cy="1031735"/>
            </a:xfrm>
            <a:prstGeom prst="rect">
              <a:avLst/>
            </a:prstGeom>
          </p:spPr>
        </p:pic>
      </p:grpSp>
      <p:sp>
        <p:nvSpPr>
          <p:cNvPr id="50" name="object 50"/>
          <p:cNvSpPr txBox="1"/>
          <p:nvPr/>
        </p:nvSpPr>
        <p:spPr>
          <a:xfrm>
            <a:off x="9122961" y="1240794"/>
            <a:ext cx="1225550" cy="887094"/>
          </a:xfrm>
          <a:prstGeom prst="rect">
            <a:avLst/>
          </a:prstGeom>
          <a:solidFill>
            <a:srgbClr val="FFFFFF"/>
          </a:solidFill>
        </p:spPr>
        <p:txBody>
          <a:bodyPr vert="horz" wrap="square" lIns="0" tIns="48260" rIns="0" bIns="0" rtlCol="0">
            <a:spAutoFit/>
          </a:bodyPr>
          <a:lstStyle/>
          <a:p>
            <a:pPr marL="92710">
              <a:lnSpc>
                <a:spcPts val="910"/>
              </a:lnSpc>
              <a:spcBef>
                <a:spcPts val="380"/>
              </a:spcBef>
            </a:pPr>
            <a:r>
              <a:rPr sz="800" b="1" u="sng" spc="-20" dirty="0">
                <a:uFill>
                  <a:solidFill>
                    <a:srgbClr val="000000"/>
                  </a:solidFill>
                </a:uFill>
                <a:latin typeface="Meiryo UI"/>
                <a:cs typeface="Meiryo UI"/>
              </a:rPr>
              <a:t>電気系</a:t>
            </a:r>
            <a:endParaRPr sz="800">
              <a:latin typeface="Meiryo UI"/>
              <a:cs typeface="Meiryo UI"/>
            </a:endParaRPr>
          </a:p>
          <a:p>
            <a:pPr marL="92710">
              <a:lnSpc>
                <a:spcPts val="865"/>
              </a:lnSpc>
            </a:pPr>
            <a:r>
              <a:rPr sz="800" spc="-15" dirty="0">
                <a:latin typeface="Meiryo UI"/>
                <a:cs typeface="Meiryo UI"/>
              </a:rPr>
              <a:t>東芝、三菱電機、</a:t>
            </a:r>
            <a:endParaRPr sz="800">
              <a:latin typeface="Meiryo UI"/>
              <a:cs typeface="Meiryo UI"/>
            </a:endParaRPr>
          </a:p>
          <a:p>
            <a:pPr marL="92710">
              <a:lnSpc>
                <a:spcPts val="910"/>
              </a:lnSpc>
            </a:pPr>
            <a:r>
              <a:rPr sz="800" spc="-20" dirty="0">
                <a:latin typeface="Meiryo UI"/>
                <a:cs typeface="Meiryo UI"/>
              </a:rPr>
              <a:t>クリハラント</a:t>
            </a:r>
            <a:endParaRPr sz="800">
              <a:latin typeface="Meiryo UI"/>
              <a:cs typeface="Meiryo UI"/>
            </a:endParaRPr>
          </a:p>
          <a:p>
            <a:pPr marL="92710">
              <a:lnSpc>
                <a:spcPts val="910"/>
              </a:lnSpc>
              <a:spcBef>
                <a:spcPts val="770"/>
              </a:spcBef>
            </a:pPr>
            <a:r>
              <a:rPr sz="800" b="1" u="sng" spc="-15" dirty="0">
                <a:uFill>
                  <a:solidFill>
                    <a:srgbClr val="000000"/>
                  </a:solidFill>
                </a:uFill>
                <a:latin typeface="Meiryo UI"/>
                <a:cs typeface="Meiryo UI"/>
              </a:rPr>
              <a:t>ケーブル</a:t>
            </a:r>
            <a:endParaRPr sz="800">
              <a:latin typeface="Meiryo UI"/>
              <a:cs typeface="Meiryo UI"/>
            </a:endParaRPr>
          </a:p>
          <a:p>
            <a:pPr marL="92710" marR="240029">
              <a:lnSpc>
                <a:spcPts val="860"/>
              </a:lnSpc>
              <a:spcBef>
                <a:spcPts val="65"/>
              </a:spcBef>
            </a:pPr>
            <a:r>
              <a:rPr sz="800" spc="-10" dirty="0">
                <a:latin typeface="Meiryo UI"/>
                <a:cs typeface="Meiryo UI"/>
              </a:rPr>
              <a:t>日立金属、古河電工</a:t>
            </a:r>
            <a:r>
              <a:rPr sz="800" spc="-15" dirty="0">
                <a:latin typeface="Meiryo UI"/>
                <a:cs typeface="Meiryo UI"/>
              </a:rPr>
              <a:t>フジクラダイヤケーブル</a:t>
            </a:r>
            <a:endParaRPr sz="800">
              <a:latin typeface="Meiryo UI"/>
              <a:cs typeface="Meiryo UI"/>
            </a:endParaRPr>
          </a:p>
        </p:txBody>
      </p:sp>
      <p:pic>
        <p:nvPicPr>
          <p:cNvPr id="51" name="object 51"/>
          <p:cNvPicPr/>
          <p:nvPr/>
        </p:nvPicPr>
        <p:blipFill>
          <a:blip r:embed="rId9" cstate="print"/>
          <a:stretch>
            <a:fillRect/>
          </a:stretch>
        </p:blipFill>
        <p:spPr>
          <a:xfrm>
            <a:off x="9045237" y="2196356"/>
            <a:ext cx="1376172" cy="1031735"/>
          </a:xfrm>
          <a:prstGeom prst="rect">
            <a:avLst/>
          </a:prstGeom>
        </p:spPr>
      </p:pic>
      <p:sp>
        <p:nvSpPr>
          <p:cNvPr id="52" name="object 52"/>
          <p:cNvSpPr txBox="1"/>
          <p:nvPr/>
        </p:nvSpPr>
        <p:spPr>
          <a:xfrm>
            <a:off x="9122961" y="2271019"/>
            <a:ext cx="1225550" cy="887094"/>
          </a:xfrm>
          <a:prstGeom prst="rect">
            <a:avLst/>
          </a:prstGeom>
          <a:solidFill>
            <a:srgbClr val="FFFFFF"/>
          </a:solidFill>
        </p:spPr>
        <p:txBody>
          <a:bodyPr vert="horz" wrap="square" lIns="0" tIns="47625" rIns="0" bIns="0" rtlCol="0">
            <a:spAutoFit/>
          </a:bodyPr>
          <a:lstStyle/>
          <a:p>
            <a:pPr marL="92710">
              <a:lnSpc>
                <a:spcPts val="915"/>
              </a:lnSpc>
              <a:spcBef>
                <a:spcPts val="375"/>
              </a:spcBef>
            </a:pPr>
            <a:r>
              <a:rPr sz="800" b="1" u="sng" spc="-20" dirty="0">
                <a:uFill>
                  <a:solidFill>
                    <a:srgbClr val="000000"/>
                  </a:solidFill>
                </a:uFill>
                <a:latin typeface="Meiryo UI"/>
                <a:cs typeface="Meiryo UI"/>
              </a:rPr>
              <a:t>送配電関係</a:t>
            </a:r>
            <a:endParaRPr sz="800">
              <a:latin typeface="Meiryo UI"/>
              <a:cs typeface="Meiryo UI"/>
            </a:endParaRPr>
          </a:p>
          <a:p>
            <a:pPr marL="92710" marR="223520">
              <a:lnSpc>
                <a:spcPts val="860"/>
              </a:lnSpc>
              <a:spcBef>
                <a:spcPts val="65"/>
              </a:spcBef>
            </a:pPr>
            <a:r>
              <a:rPr sz="800" spc="-5" dirty="0">
                <a:latin typeface="Meiryo UI"/>
                <a:cs typeface="Meiryo UI"/>
              </a:rPr>
              <a:t>島津製作所、</a:t>
            </a:r>
            <a:r>
              <a:rPr sz="800" spc="-10" dirty="0">
                <a:latin typeface="Meiryo UI"/>
                <a:cs typeface="Meiryo UI"/>
              </a:rPr>
              <a:t>TMEIC住友電気工業</a:t>
            </a:r>
            <a:endParaRPr sz="800">
              <a:latin typeface="Meiryo UI"/>
              <a:cs typeface="Meiryo UI"/>
            </a:endParaRPr>
          </a:p>
          <a:p>
            <a:pPr marL="92710">
              <a:lnSpc>
                <a:spcPts val="910"/>
              </a:lnSpc>
              <a:spcBef>
                <a:spcPts val="760"/>
              </a:spcBef>
            </a:pPr>
            <a:r>
              <a:rPr sz="800" b="1" u="sng" spc="-20" dirty="0">
                <a:uFill>
                  <a:solidFill>
                    <a:srgbClr val="000000"/>
                  </a:solidFill>
                </a:uFill>
                <a:latin typeface="Meiryo UI"/>
                <a:cs typeface="Meiryo UI"/>
              </a:rPr>
              <a:t>計測器</a:t>
            </a:r>
            <a:endParaRPr sz="800">
              <a:latin typeface="Meiryo UI"/>
              <a:cs typeface="Meiryo UI"/>
            </a:endParaRPr>
          </a:p>
          <a:p>
            <a:pPr marL="92710" marR="137795">
              <a:lnSpc>
                <a:spcPts val="860"/>
              </a:lnSpc>
              <a:spcBef>
                <a:spcPts val="65"/>
              </a:spcBef>
            </a:pPr>
            <a:r>
              <a:rPr sz="800" spc="-10" dirty="0">
                <a:latin typeface="Meiryo UI"/>
                <a:cs typeface="Meiryo UI"/>
              </a:rPr>
              <a:t>横河電機、岡崎製作所</a:t>
            </a:r>
            <a:r>
              <a:rPr sz="800" spc="-15" dirty="0">
                <a:latin typeface="Meiryo UI"/>
                <a:cs typeface="Meiryo UI"/>
              </a:rPr>
              <a:t>助川電気</a:t>
            </a:r>
            <a:endParaRPr sz="800">
              <a:latin typeface="Meiryo UI"/>
              <a:cs typeface="Meiryo UI"/>
            </a:endParaRPr>
          </a:p>
        </p:txBody>
      </p:sp>
      <p:pic>
        <p:nvPicPr>
          <p:cNvPr id="53" name="object 53"/>
          <p:cNvPicPr/>
          <p:nvPr/>
        </p:nvPicPr>
        <p:blipFill>
          <a:blip r:embed="rId11" cstate="print"/>
          <a:stretch>
            <a:fillRect/>
          </a:stretch>
        </p:blipFill>
        <p:spPr>
          <a:xfrm>
            <a:off x="9045237" y="3249440"/>
            <a:ext cx="1376172" cy="1030211"/>
          </a:xfrm>
          <a:prstGeom prst="rect">
            <a:avLst/>
          </a:prstGeom>
        </p:spPr>
      </p:pic>
      <p:sp>
        <p:nvSpPr>
          <p:cNvPr id="54" name="object 54"/>
          <p:cNvSpPr txBox="1"/>
          <p:nvPr/>
        </p:nvSpPr>
        <p:spPr>
          <a:xfrm>
            <a:off x="9122961" y="3324103"/>
            <a:ext cx="1225550" cy="665567"/>
          </a:xfrm>
          <a:prstGeom prst="rect">
            <a:avLst/>
          </a:prstGeom>
          <a:solidFill>
            <a:srgbClr val="FFFFFF"/>
          </a:solidFill>
        </p:spPr>
        <p:txBody>
          <a:bodyPr vert="horz" wrap="square" lIns="0" tIns="3810" rIns="0" bIns="0" rtlCol="0">
            <a:spAutoFit/>
          </a:bodyPr>
          <a:lstStyle/>
          <a:p>
            <a:pPr>
              <a:spcBef>
                <a:spcPts val="30"/>
              </a:spcBef>
            </a:pPr>
            <a:endParaRPr sz="1600">
              <a:latin typeface="Times New Roman"/>
              <a:cs typeface="Times New Roman"/>
            </a:endParaRPr>
          </a:p>
          <a:p>
            <a:pPr marL="92710"/>
            <a:r>
              <a:rPr sz="900" b="1" u="sng" spc="-20" dirty="0">
                <a:uFill>
                  <a:solidFill>
                    <a:srgbClr val="000000"/>
                  </a:solidFill>
                </a:uFill>
                <a:latin typeface="Meiryo UI"/>
                <a:cs typeface="Meiryo UI"/>
              </a:rPr>
              <a:t>変圧器</a:t>
            </a:r>
            <a:endParaRPr sz="900">
              <a:latin typeface="Meiryo UI"/>
              <a:cs typeface="Meiryo UI"/>
            </a:endParaRPr>
          </a:p>
          <a:p>
            <a:pPr marL="92710"/>
            <a:r>
              <a:rPr sz="900" spc="-20" dirty="0">
                <a:latin typeface="Meiryo UI"/>
                <a:cs typeface="Meiryo UI"/>
              </a:rPr>
              <a:t>東芝、日立</a:t>
            </a:r>
            <a:endParaRPr sz="900">
              <a:latin typeface="Meiryo UI"/>
              <a:cs typeface="Meiryo UI"/>
            </a:endParaRPr>
          </a:p>
          <a:p>
            <a:pPr marL="92710">
              <a:spcBef>
                <a:spcPts val="5"/>
              </a:spcBef>
            </a:pPr>
            <a:r>
              <a:rPr sz="900" spc="-10" dirty="0">
                <a:latin typeface="Meiryo UI"/>
                <a:cs typeface="Meiryo UI"/>
              </a:rPr>
              <a:t>三菱電機、明電舎</a:t>
            </a:r>
            <a:endParaRPr sz="900">
              <a:latin typeface="Meiryo UI"/>
              <a:cs typeface="Meiryo UI"/>
            </a:endParaRPr>
          </a:p>
        </p:txBody>
      </p:sp>
      <p:sp>
        <p:nvSpPr>
          <p:cNvPr id="55" name="object 55"/>
          <p:cNvSpPr txBox="1"/>
          <p:nvPr/>
        </p:nvSpPr>
        <p:spPr>
          <a:xfrm>
            <a:off x="10736877" y="1240794"/>
            <a:ext cx="1224280" cy="666208"/>
          </a:xfrm>
          <a:prstGeom prst="rect">
            <a:avLst/>
          </a:prstGeom>
          <a:solidFill>
            <a:srgbClr val="FFFFFF"/>
          </a:solidFill>
        </p:spPr>
        <p:txBody>
          <a:bodyPr vert="horz" wrap="square" lIns="0" tIns="4445" rIns="0" bIns="0" rtlCol="0">
            <a:spAutoFit/>
          </a:bodyPr>
          <a:lstStyle/>
          <a:p>
            <a:pPr>
              <a:spcBef>
                <a:spcPts val="35"/>
              </a:spcBef>
            </a:pPr>
            <a:endParaRPr sz="1600">
              <a:latin typeface="Times New Roman"/>
              <a:cs typeface="Times New Roman"/>
            </a:endParaRPr>
          </a:p>
          <a:p>
            <a:pPr marL="92075"/>
            <a:r>
              <a:rPr sz="900" b="1" u="sng" spc="-30" dirty="0">
                <a:uFill>
                  <a:solidFill>
                    <a:srgbClr val="000000"/>
                  </a:solidFill>
                </a:uFill>
                <a:latin typeface="Meiryo UI"/>
                <a:cs typeface="Meiryo UI"/>
              </a:rPr>
              <a:t>燃料</a:t>
            </a:r>
            <a:endParaRPr sz="900">
              <a:latin typeface="Meiryo UI"/>
              <a:cs typeface="Meiryo UI"/>
            </a:endParaRPr>
          </a:p>
          <a:p>
            <a:pPr marL="92075">
              <a:spcBef>
                <a:spcPts val="5"/>
              </a:spcBef>
            </a:pPr>
            <a:r>
              <a:rPr sz="900" spc="-25" dirty="0">
                <a:latin typeface="Meiryo UI"/>
                <a:cs typeface="Meiryo UI"/>
              </a:rPr>
              <a:t>NFI</a:t>
            </a:r>
            <a:endParaRPr sz="900">
              <a:latin typeface="Meiryo UI"/>
              <a:cs typeface="Meiryo UI"/>
            </a:endParaRPr>
          </a:p>
          <a:p>
            <a:pPr marL="92075"/>
            <a:r>
              <a:rPr sz="900" spc="-10" dirty="0">
                <a:latin typeface="Meiryo UI"/>
                <a:cs typeface="Meiryo UI"/>
              </a:rPr>
              <a:t>MNF</a:t>
            </a:r>
            <a:r>
              <a:rPr sz="900" dirty="0">
                <a:latin typeface="Meiryo UI"/>
                <a:cs typeface="Meiryo UI"/>
              </a:rPr>
              <a:t>、</a:t>
            </a:r>
            <a:r>
              <a:rPr sz="900" spc="-20" dirty="0">
                <a:latin typeface="Meiryo UI"/>
                <a:cs typeface="Meiryo UI"/>
              </a:rPr>
              <a:t>GNFJ</a:t>
            </a:r>
            <a:endParaRPr sz="900">
              <a:latin typeface="Meiryo UI"/>
              <a:cs typeface="Meiryo UI"/>
            </a:endParaRPr>
          </a:p>
        </p:txBody>
      </p:sp>
      <p:pic>
        <p:nvPicPr>
          <p:cNvPr id="56" name="object 56"/>
          <p:cNvPicPr/>
          <p:nvPr/>
        </p:nvPicPr>
        <p:blipFill>
          <a:blip r:embed="rId10" cstate="print"/>
          <a:stretch>
            <a:fillRect/>
          </a:stretch>
        </p:blipFill>
        <p:spPr>
          <a:xfrm>
            <a:off x="10659153" y="2196356"/>
            <a:ext cx="1374648" cy="1031735"/>
          </a:xfrm>
          <a:prstGeom prst="rect">
            <a:avLst/>
          </a:prstGeom>
        </p:spPr>
      </p:pic>
      <p:sp>
        <p:nvSpPr>
          <p:cNvPr id="57" name="object 57"/>
          <p:cNvSpPr txBox="1"/>
          <p:nvPr/>
        </p:nvSpPr>
        <p:spPr>
          <a:xfrm>
            <a:off x="10736877" y="2271019"/>
            <a:ext cx="1224280" cy="732252"/>
          </a:xfrm>
          <a:prstGeom prst="rect">
            <a:avLst/>
          </a:prstGeom>
          <a:solidFill>
            <a:srgbClr val="FFFFFF"/>
          </a:solidFill>
        </p:spPr>
        <p:txBody>
          <a:bodyPr vert="horz" wrap="square" lIns="0" tIns="1270" rIns="0" bIns="0" rtlCol="0">
            <a:spAutoFit/>
          </a:bodyPr>
          <a:lstStyle/>
          <a:p>
            <a:pPr>
              <a:spcBef>
                <a:spcPts val="10"/>
              </a:spcBef>
            </a:pPr>
            <a:endParaRPr sz="1150">
              <a:latin typeface="Times New Roman"/>
              <a:cs typeface="Times New Roman"/>
            </a:endParaRPr>
          </a:p>
          <a:p>
            <a:pPr marL="92075">
              <a:spcBef>
                <a:spcPts val="5"/>
              </a:spcBef>
            </a:pPr>
            <a:r>
              <a:rPr sz="900" b="1" u="sng" spc="-15" dirty="0">
                <a:uFill>
                  <a:solidFill>
                    <a:srgbClr val="000000"/>
                  </a:solidFill>
                </a:uFill>
                <a:latin typeface="Meiryo UI"/>
                <a:cs typeface="Meiryo UI"/>
              </a:rPr>
              <a:t>空調関係</a:t>
            </a:r>
            <a:endParaRPr sz="900">
              <a:latin typeface="Meiryo UI"/>
              <a:cs typeface="Meiryo UI"/>
            </a:endParaRPr>
          </a:p>
          <a:p>
            <a:pPr marL="92075" marR="437515"/>
            <a:r>
              <a:rPr sz="900" spc="-10" dirty="0">
                <a:latin typeface="Meiryo UI"/>
                <a:cs typeface="Meiryo UI"/>
              </a:rPr>
              <a:t>新菱冷熱工業新日本空調</a:t>
            </a:r>
            <a:r>
              <a:rPr sz="900" dirty="0">
                <a:latin typeface="Meiryo UI"/>
                <a:cs typeface="Meiryo UI"/>
              </a:rPr>
              <a:t> </a:t>
            </a:r>
            <a:r>
              <a:rPr sz="900" spc="-15" dirty="0">
                <a:latin typeface="Meiryo UI"/>
                <a:cs typeface="Meiryo UI"/>
              </a:rPr>
              <a:t>日立プラント</a:t>
            </a:r>
            <a:endParaRPr sz="900">
              <a:latin typeface="Meiryo UI"/>
              <a:cs typeface="Meiryo UI"/>
            </a:endParaRPr>
          </a:p>
        </p:txBody>
      </p:sp>
      <p:pic>
        <p:nvPicPr>
          <p:cNvPr id="58" name="object 58"/>
          <p:cNvPicPr/>
          <p:nvPr/>
        </p:nvPicPr>
        <p:blipFill>
          <a:blip r:embed="rId12" cstate="print"/>
          <a:stretch>
            <a:fillRect/>
          </a:stretch>
        </p:blipFill>
        <p:spPr>
          <a:xfrm>
            <a:off x="10659153" y="3249440"/>
            <a:ext cx="1374648" cy="1030211"/>
          </a:xfrm>
          <a:prstGeom prst="rect">
            <a:avLst/>
          </a:prstGeom>
        </p:spPr>
      </p:pic>
      <p:sp>
        <p:nvSpPr>
          <p:cNvPr id="59" name="object 59"/>
          <p:cNvSpPr txBox="1"/>
          <p:nvPr/>
        </p:nvSpPr>
        <p:spPr>
          <a:xfrm>
            <a:off x="10736877" y="3324103"/>
            <a:ext cx="1224280" cy="845103"/>
          </a:xfrm>
          <a:prstGeom prst="rect">
            <a:avLst/>
          </a:prstGeom>
          <a:solidFill>
            <a:srgbClr val="FFFFFF"/>
          </a:solidFill>
        </p:spPr>
        <p:txBody>
          <a:bodyPr vert="horz" wrap="square" lIns="0" tIns="74930" rIns="0" bIns="0" rtlCol="0">
            <a:spAutoFit/>
          </a:bodyPr>
          <a:lstStyle/>
          <a:p>
            <a:pPr marL="92075" marR="323215">
              <a:lnSpc>
                <a:spcPts val="969"/>
              </a:lnSpc>
              <a:spcBef>
                <a:spcPts val="590"/>
              </a:spcBef>
            </a:pPr>
            <a:r>
              <a:rPr sz="900" b="1" u="sng" spc="-10" dirty="0">
                <a:uFill>
                  <a:solidFill>
                    <a:srgbClr val="000000"/>
                  </a:solidFill>
                </a:uFill>
                <a:latin typeface="Meiryo UI"/>
                <a:cs typeface="Meiryo UI"/>
              </a:rPr>
              <a:t>解析・検査関係</a:t>
            </a:r>
            <a:r>
              <a:rPr sz="900" spc="-10" dirty="0">
                <a:latin typeface="Meiryo UI"/>
                <a:cs typeface="Meiryo UI"/>
              </a:rPr>
              <a:t>千代田化工建設</a:t>
            </a:r>
            <a:r>
              <a:rPr sz="900" spc="-20" dirty="0">
                <a:latin typeface="Meiryo UI"/>
                <a:cs typeface="Meiryo UI"/>
              </a:rPr>
              <a:t>非破壊検査</a:t>
            </a:r>
            <a:endParaRPr sz="900">
              <a:latin typeface="Meiryo UI"/>
              <a:cs typeface="Meiryo UI"/>
            </a:endParaRPr>
          </a:p>
          <a:p>
            <a:pPr marL="92075" marR="101600">
              <a:lnSpc>
                <a:spcPts val="969"/>
              </a:lnSpc>
              <a:spcBef>
                <a:spcPts val="10"/>
              </a:spcBef>
            </a:pPr>
            <a:r>
              <a:rPr sz="900" spc="-15" dirty="0">
                <a:latin typeface="Meiryo UI"/>
                <a:cs typeface="Meiryo UI"/>
              </a:rPr>
              <a:t>原子力エンジニアリング</a:t>
            </a:r>
            <a:r>
              <a:rPr sz="900" spc="-50" dirty="0">
                <a:latin typeface="Meiryo UI"/>
                <a:cs typeface="Meiryo UI"/>
              </a:rPr>
              <a:t> </a:t>
            </a:r>
            <a:r>
              <a:rPr sz="900" spc="-10" dirty="0">
                <a:latin typeface="Meiryo UI"/>
                <a:cs typeface="Meiryo UI"/>
              </a:rPr>
              <a:t>NESI</a:t>
            </a:r>
            <a:r>
              <a:rPr sz="900" dirty="0">
                <a:latin typeface="Meiryo UI"/>
                <a:cs typeface="Meiryo UI"/>
              </a:rPr>
              <a:t>、</a:t>
            </a:r>
            <a:r>
              <a:rPr sz="900" spc="-10" dirty="0">
                <a:latin typeface="Meiryo UI"/>
                <a:cs typeface="Meiryo UI"/>
              </a:rPr>
              <a:t>ﾀﾞｲﾔｺﾝｻﾙﾀﾝﾄ IHI</a:t>
            </a:r>
            <a:r>
              <a:rPr sz="900" spc="-15" dirty="0">
                <a:latin typeface="Meiryo UI"/>
                <a:cs typeface="Meiryo UI"/>
              </a:rPr>
              <a:t>検査計測</a:t>
            </a:r>
            <a:endParaRPr sz="900">
              <a:latin typeface="Meiryo UI"/>
              <a:cs typeface="Meiryo UI"/>
            </a:endParaRPr>
          </a:p>
        </p:txBody>
      </p:sp>
      <p:pic>
        <p:nvPicPr>
          <p:cNvPr id="60" name="object 60"/>
          <p:cNvPicPr/>
          <p:nvPr/>
        </p:nvPicPr>
        <p:blipFill>
          <a:blip r:embed="rId12" cstate="print"/>
          <a:stretch>
            <a:fillRect/>
          </a:stretch>
        </p:blipFill>
        <p:spPr>
          <a:xfrm>
            <a:off x="10659153" y="4291844"/>
            <a:ext cx="1374648" cy="1030211"/>
          </a:xfrm>
          <a:prstGeom prst="rect">
            <a:avLst/>
          </a:prstGeom>
        </p:spPr>
      </p:pic>
      <p:sp>
        <p:nvSpPr>
          <p:cNvPr id="61" name="object 61"/>
          <p:cNvSpPr txBox="1"/>
          <p:nvPr/>
        </p:nvSpPr>
        <p:spPr>
          <a:xfrm>
            <a:off x="10736877" y="4366519"/>
            <a:ext cx="1224280" cy="842538"/>
          </a:xfrm>
          <a:prstGeom prst="rect">
            <a:avLst/>
          </a:prstGeom>
          <a:solidFill>
            <a:srgbClr val="FFFFFF"/>
          </a:solidFill>
        </p:spPr>
        <p:txBody>
          <a:bodyPr vert="horz" wrap="square" lIns="0" tIns="59690" rIns="0" bIns="0" rtlCol="0">
            <a:spAutoFit/>
          </a:bodyPr>
          <a:lstStyle/>
          <a:p>
            <a:pPr marL="92075">
              <a:lnSpc>
                <a:spcPts val="1025"/>
              </a:lnSpc>
              <a:spcBef>
                <a:spcPts val="470"/>
              </a:spcBef>
            </a:pPr>
            <a:r>
              <a:rPr sz="900" b="1" u="sng" spc="-20" dirty="0">
                <a:uFill>
                  <a:solidFill>
                    <a:srgbClr val="000000"/>
                  </a:solidFill>
                </a:uFill>
                <a:latin typeface="Meiryo UI"/>
                <a:cs typeface="Meiryo UI"/>
              </a:rPr>
              <a:t>その他</a:t>
            </a:r>
            <a:endParaRPr sz="900">
              <a:latin typeface="Meiryo UI"/>
              <a:cs typeface="Meiryo UI"/>
            </a:endParaRPr>
          </a:p>
          <a:p>
            <a:pPr marL="92075">
              <a:lnSpc>
                <a:spcPts val="975"/>
              </a:lnSpc>
            </a:pPr>
            <a:r>
              <a:rPr sz="900" spc="-15" dirty="0">
                <a:latin typeface="Meiryo UI"/>
                <a:cs typeface="Meiryo UI"/>
              </a:rPr>
              <a:t>三菱マテリアル</a:t>
            </a:r>
            <a:endParaRPr sz="900">
              <a:latin typeface="Meiryo UI"/>
              <a:cs typeface="Meiryo UI"/>
            </a:endParaRPr>
          </a:p>
          <a:p>
            <a:pPr marL="92075" marR="57150">
              <a:lnSpc>
                <a:spcPts val="969"/>
              </a:lnSpc>
              <a:spcBef>
                <a:spcPts val="70"/>
              </a:spcBef>
            </a:pPr>
            <a:r>
              <a:rPr sz="900" spc="-5" dirty="0">
                <a:latin typeface="Meiryo UI"/>
                <a:cs typeface="Meiryo UI"/>
              </a:rPr>
              <a:t>太平電業、神戸製鋼、</a:t>
            </a:r>
            <a:r>
              <a:rPr sz="900" spc="-10" dirty="0">
                <a:latin typeface="Meiryo UI"/>
                <a:cs typeface="Meiryo UI"/>
              </a:rPr>
              <a:t>原燃輸送、上組、</a:t>
            </a:r>
            <a:endParaRPr sz="900">
              <a:latin typeface="Meiryo UI"/>
              <a:cs typeface="Meiryo UI"/>
            </a:endParaRPr>
          </a:p>
          <a:p>
            <a:pPr marL="92075" marR="542925">
              <a:lnSpc>
                <a:spcPts val="969"/>
              </a:lnSpc>
              <a:spcBef>
                <a:spcPts val="5"/>
              </a:spcBef>
            </a:pPr>
            <a:r>
              <a:rPr sz="900" spc="-10" dirty="0">
                <a:latin typeface="Meiryo UI"/>
                <a:cs typeface="Meiryo UI"/>
              </a:rPr>
              <a:t>宇徳、山九</a:t>
            </a:r>
            <a:r>
              <a:rPr sz="900" spc="-20" dirty="0">
                <a:latin typeface="Meiryo UI"/>
                <a:cs typeface="Meiryo UI"/>
              </a:rPr>
              <a:t>ゼネコン各社</a:t>
            </a:r>
            <a:endParaRPr sz="900">
              <a:latin typeface="Meiryo UI"/>
              <a:cs typeface="Meiryo UI"/>
            </a:endParaRPr>
          </a:p>
        </p:txBody>
      </p:sp>
      <p:sp>
        <p:nvSpPr>
          <p:cNvPr id="67" name="テキスト ボックス 66">
            <a:extLst>
              <a:ext uri="{FF2B5EF4-FFF2-40B4-BE49-F238E27FC236}">
                <a16:creationId xmlns:a16="http://schemas.microsoft.com/office/drawing/2014/main" id="{9EE0B78D-DED6-8159-E106-6B945CD5BA4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原子力サプライヤー</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pic>
        <p:nvPicPr>
          <p:cNvPr id="68" name="object 8">
            <a:extLst>
              <a:ext uri="{FF2B5EF4-FFF2-40B4-BE49-F238E27FC236}">
                <a16:creationId xmlns:a16="http://schemas.microsoft.com/office/drawing/2014/main" id="{C4AABC55-41D7-CD68-7892-5E71A79A451A}"/>
              </a:ext>
            </a:extLst>
          </p:cNvPr>
          <p:cNvPicPr/>
          <p:nvPr/>
        </p:nvPicPr>
        <p:blipFill>
          <a:blip r:embed="rId13" cstate="print"/>
          <a:stretch>
            <a:fillRect/>
          </a:stretch>
        </p:blipFill>
        <p:spPr>
          <a:xfrm>
            <a:off x="1003289" y="632644"/>
            <a:ext cx="711768" cy="1271016"/>
          </a:xfrm>
          <a:prstGeom prst="rect">
            <a:avLst/>
          </a:prstGeom>
        </p:spPr>
      </p:pic>
      <p:sp>
        <p:nvSpPr>
          <p:cNvPr id="69" name="object 9">
            <a:extLst>
              <a:ext uri="{FF2B5EF4-FFF2-40B4-BE49-F238E27FC236}">
                <a16:creationId xmlns:a16="http://schemas.microsoft.com/office/drawing/2014/main" id="{6740BC9A-9AB5-9BFF-3EA3-B576275A50D6}"/>
              </a:ext>
            </a:extLst>
          </p:cNvPr>
          <p:cNvSpPr txBox="1"/>
          <p:nvPr/>
        </p:nvSpPr>
        <p:spPr>
          <a:xfrm>
            <a:off x="218233" y="1196800"/>
            <a:ext cx="890269" cy="182101"/>
          </a:xfrm>
          <a:prstGeom prst="rect">
            <a:avLst/>
          </a:prstGeom>
        </p:spPr>
        <p:txBody>
          <a:bodyPr vert="horz" wrap="square" lIns="0" tIns="12700" rIns="0" bIns="0" rtlCol="0">
            <a:spAutoFit/>
          </a:bodyPr>
          <a:lstStyle/>
          <a:p>
            <a:pPr marL="12700" algn="ctr">
              <a:lnSpc>
                <a:spcPct val="100000"/>
              </a:lnSpc>
              <a:spcBef>
                <a:spcPts val="100"/>
              </a:spcBef>
            </a:pPr>
            <a:r>
              <a:rPr sz="1100" spc="-10" dirty="0" err="1">
                <a:latin typeface="Meiryo UI"/>
                <a:cs typeface="Meiryo UI"/>
              </a:rPr>
              <a:t>ベローズ弁</a:t>
            </a:r>
            <a:endParaRPr sz="1100" dirty="0">
              <a:latin typeface="Meiryo UI"/>
              <a:cs typeface="Meiryo UI"/>
            </a:endParaRPr>
          </a:p>
        </p:txBody>
      </p:sp>
      <p:sp>
        <p:nvSpPr>
          <p:cNvPr id="70" name="object 7">
            <a:extLst>
              <a:ext uri="{FF2B5EF4-FFF2-40B4-BE49-F238E27FC236}">
                <a16:creationId xmlns:a16="http://schemas.microsoft.com/office/drawing/2014/main" id="{153ECF79-FEA6-92B0-C937-1E26656743C8}"/>
              </a:ext>
            </a:extLst>
          </p:cNvPr>
          <p:cNvSpPr txBox="1"/>
          <p:nvPr/>
        </p:nvSpPr>
        <p:spPr>
          <a:xfrm>
            <a:off x="186141" y="1960671"/>
            <a:ext cx="2456264" cy="751488"/>
          </a:xfrm>
          <a:prstGeom prst="rect">
            <a:avLst/>
          </a:prstGeom>
        </p:spPr>
        <p:txBody>
          <a:bodyPr vert="horz" wrap="square" lIns="0" tIns="12700" rIns="0" bIns="0" rtlCol="0">
            <a:spAutoFit/>
          </a:bodyPr>
          <a:lstStyle/>
          <a:p>
            <a:pPr marL="12065" marR="169545" algn="just">
              <a:lnSpc>
                <a:spcPct val="100000"/>
              </a:lnSpc>
              <a:spcBef>
                <a:spcPts val="100"/>
              </a:spcBef>
              <a:buClr>
                <a:srgbClr val="7E7E7E"/>
              </a:buClr>
              <a:tabLst>
                <a:tab pos="299720" algn="l"/>
              </a:tabLst>
            </a:pPr>
            <a:r>
              <a:rPr sz="1200" spc="-15" dirty="0">
                <a:latin typeface="BIZ UDPゴシック" panose="020B0400000000000000" pitchFamily="50" charset="-128"/>
                <a:ea typeface="BIZ UDPゴシック" panose="020B0400000000000000" pitchFamily="50" charset="-128"/>
                <a:cs typeface="Meiryo UI"/>
              </a:rPr>
              <a:t>平田バルブは自社のバルブ事業の強化のため</a:t>
            </a:r>
            <a:r>
              <a:rPr sz="1200" dirty="0">
                <a:latin typeface="BIZ UDPゴシック" panose="020B0400000000000000" pitchFamily="50" charset="-128"/>
                <a:ea typeface="BIZ UDPゴシック" panose="020B0400000000000000" pitchFamily="50" charset="-128"/>
                <a:cs typeface="Meiryo UI"/>
              </a:rPr>
              <a:t>に、</a:t>
            </a:r>
            <a:r>
              <a:rPr sz="1200" b="1" u="sng" spc="-5" dirty="0">
                <a:uFill>
                  <a:solidFill>
                    <a:srgbClr val="000000"/>
                  </a:solidFill>
                </a:uFill>
                <a:latin typeface="BIZ UDPゴシック" panose="020B0400000000000000" pitchFamily="50" charset="-128"/>
                <a:ea typeface="BIZ UDPゴシック" panose="020B0400000000000000" pitchFamily="50" charset="-128"/>
                <a:cs typeface="Meiryo UI"/>
              </a:rPr>
              <a:t>撤退する</a:t>
            </a:r>
            <a:r>
              <a:rPr sz="1200" b="1" u="sng" dirty="0">
                <a:uFill>
                  <a:solidFill>
                    <a:srgbClr val="000000"/>
                  </a:solidFill>
                </a:uFill>
                <a:latin typeface="BIZ UDPゴシック" panose="020B0400000000000000" pitchFamily="50" charset="-128"/>
                <a:ea typeface="BIZ UDPゴシック" panose="020B0400000000000000" pitchFamily="50" charset="-128"/>
                <a:cs typeface="Meiryo UI"/>
              </a:rPr>
              <a:t>2</a:t>
            </a:r>
            <a:r>
              <a:rPr sz="1200" b="1" u="sng" spc="-5" dirty="0">
                <a:uFill>
                  <a:solidFill>
                    <a:srgbClr val="000000"/>
                  </a:solidFill>
                </a:uFill>
                <a:latin typeface="BIZ UDPゴシック" panose="020B0400000000000000" pitchFamily="50" charset="-128"/>
                <a:ea typeface="BIZ UDPゴシック" panose="020B0400000000000000" pitchFamily="50" charset="-128"/>
                <a:cs typeface="Meiryo UI"/>
              </a:rPr>
              <a:t>社の原子力事業を吸収</a:t>
            </a:r>
            <a:r>
              <a:rPr sz="1200" spc="-5" dirty="0">
                <a:latin typeface="BIZ UDPゴシック" panose="020B0400000000000000" pitchFamily="50" charset="-128"/>
                <a:ea typeface="BIZ UDPゴシック" panose="020B0400000000000000" pitchFamily="50" charset="-128"/>
                <a:cs typeface="Meiryo UI"/>
              </a:rPr>
              <a:t>し、</a:t>
            </a:r>
            <a:r>
              <a:rPr sz="1200" b="1" u="sng" spc="-10" dirty="0">
                <a:uFill>
                  <a:solidFill>
                    <a:srgbClr val="000000"/>
                  </a:solidFill>
                </a:uFill>
                <a:latin typeface="BIZ UDPゴシック" panose="020B0400000000000000" pitchFamily="50" charset="-128"/>
                <a:ea typeface="BIZ UDPゴシック" panose="020B0400000000000000" pitchFamily="50" charset="-128"/>
                <a:cs typeface="Meiryo UI"/>
              </a:rPr>
              <a:t>もんじゅのバルブ製造技術維持</a:t>
            </a:r>
            <a:r>
              <a:rPr sz="1200" dirty="0">
                <a:latin typeface="BIZ UDPゴシック" panose="020B0400000000000000" pitchFamily="50" charset="-128"/>
                <a:ea typeface="BIZ UDPゴシック" panose="020B0400000000000000" pitchFamily="50" charset="-128"/>
                <a:cs typeface="Meiryo UI"/>
              </a:rPr>
              <a:t>。</a:t>
            </a:r>
          </a:p>
        </p:txBody>
      </p:sp>
      <p:pic>
        <p:nvPicPr>
          <p:cNvPr id="71" name="object 11">
            <a:extLst>
              <a:ext uri="{FF2B5EF4-FFF2-40B4-BE49-F238E27FC236}">
                <a16:creationId xmlns:a16="http://schemas.microsoft.com/office/drawing/2014/main" id="{4D18D1F8-36FC-96FF-6673-4C3752015460}"/>
              </a:ext>
            </a:extLst>
          </p:cNvPr>
          <p:cNvPicPr/>
          <p:nvPr/>
        </p:nvPicPr>
        <p:blipFill>
          <a:blip r:embed="rId14" cstate="print"/>
          <a:stretch>
            <a:fillRect/>
          </a:stretch>
        </p:blipFill>
        <p:spPr>
          <a:xfrm>
            <a:off x="696625" y="2816352"/>
            <a:ext cx="1433258" cy="1384965"/>
          </a:xfrm>
          <a:prstGeom prst="rect">
            <a:avLst/>
          </a:prstGeom>
        </p:spPr>
      </p:pic>
      <p:sp>
        <p:nvSpPr>
          <p:cNvPr id="73" name="テキスト ボックス 72">
            <a:extLst>
              <a:ext uri="{FF2B5EF4-FFF2-40B4-BE49-F238E27FC236}">
                <a16:creationId xmlns:a16="http://schemas.microsoft.com/office/drawing/2014/main" id="{0F1D1AA2-E39B-44A6-0BFE-DA4C031375A5}"/>
              </a:ext>
            </a:extLst>
          </p:cNvPr>
          <p:cNvSpPr txBox="1"/>
          <p:nvPr/>
        </p:nvSpPr>
        <p:spPr>
          <a:xfrm>
            <a:off x="146639" y="4224816"/>
            <a:ext cx="2349179" cy="276999"/>
          </a:xfrm>
          <a:prstGeom prst="rect">
            <a:avLst/>
          </a:prstGeom>
          <a:noFill/>
        </p:spPr>
        <p:txBody>
          <a:bodyPr wrap="square">
            <a:spAutoFit/>
          </a:bodyPr>
          <a:lstStyle/>
          <a:p>
            <a:pPr algn="ctr"/>
            <a:r>
              <a:rPr lang="en-US" altLang="ja-JP" sz="1200" spc="-5" dirty="0">
                <a:latin typeface="BIZ UDPゴシック" panose="020B0400000000000000" pitchFamily="50" charset="-128"/>
                <a:ea typeface="BIZ UDPゴシック" panose="020B0400000000000000" pitchFamily="50" charset="-128"/>
                <a:cs typeface="Meiryo UI"/>
              </a:rPr>
              <a:t>BWR</a:t>
            </a:r>
            <a:r>
              <a:rPr lang="ja-JP" altLang="en-US" sz="1200" spc="-5" dirty="0">
                <a:latin typeface="BIZ UDPゴシック" panose="020B0400000000000000" pitchFamily="50" charset="-128"/>
                <a:ea typeface="BIZ UDPゴシック" panose="020B0400000000000000" pitchFamily="50" charset="-128"/>
                <a:cs typeface="Meiryo UI"/>
              </a:rPr>
              <a:t>炉</a:t>
            </a:r>
            <a:r>
              <a:rPr lang="en-US" altLang="ja-JP" sz="1200" spc="-10" dirty="0">
                <a:latin typeface="BIZ UDPゴシック" panose="020B0400000000000000" pitchFamily="50" charset="-128"/>
                <a:ea typeface="BIZ UDPゴシック" panose="020B0400000000000000" pitchFamily="50" charset="-128"/>
                <a:cs typeface="Meiryo UI"/>
              </a:rPr>
              <a:t>PLR</a:t>
            </a:r>
            <a:r>
              <a:rPr lang="ja-JP" altLang="en-US" sz="1200" spc="-10" dirty="0">
                <a:latin typeface="BIZ UDPゴシック" panose="020B0400000000000000" pitchFamily="50" charset="-128"/>
                <a:ea typeface="BIZ UDPゴシック" panose="020B0400000000000000" pitchFamily="50" charset="-128"/>
                <a:cs typeface="Meiryo UI"/>
              </a:rPr>
              <a:t>ポンプ</a:t>
            </a:r>
            <a:endParaRPr lang="ja-JP" altLang="en-US" sz="1200" dirty="0">
              <a:latin typeface="BIZ UDPゴシック" panose="020B0400000000000000" pitchFamily="50" charset="-128"/>
              <a:ea typeface="BIZ UDPゴシック" panose="020B0400000000000000" pitchFamily="50" charset="-128"/>
            </a:endParaRPr>
          </a:p>
        </p:txBody>
      </p:sp>
      <p:pic>
        <p:nvPicPr>
          <p:cNvPr id="74" name="object 5">
            <a:extLst>
              <a:ext uri="{FF2B5EF4-FFF2-40B4-BE49-F238E27FC236}">
                <a16:creationId xmlns:a16="http://schemas.microsoft.com/office/drawing/2014/main" id="{738B5565-AA35-394B-A353-4103F26B1163}"/>
              </a:ext>
            </a:extLst>
          </p:cNvPr>
          <p:cNvPicPr/>
          <p:nvPr/>
        </p:nvPicPr>
        <p:blipFill>
          <a:blip r:embed="rId15" cstate="print"/>
          <a:stretch>
            <a:fillRect/>
          </a:stretch>
        </p:blipFill>
        <p:spPr>
          <a:xfrm>
            <a:off x="696625" y="4527395"/>
            <a:ext cx="1680096" cy="1594924"/>
          </a:xfrm>
          <a:prstGeom prst="rect">
            <a:avLst/>
          </a:prstGeom>
        </p:spPr>
      </p:pic>
      <p:sp>
        <p:nvSpPr>
          <p:cNvPr id="75" name="テキスト ボックス 74">
            <a:extLst>
              <a:ext uri="{FF2B5EF4-FFF2-40B4-BE49-F238E27FC236}">
                <a16:creationId xmlns:a16="http://schemas.microsoft.com/office/drawing/2014/main" id="{6BC8D17F-5126-EDA4-1317-781DC3D91A4C}"/>
              </a:ext>
            </a:extLst>
          </p:cNvPr>
          <p:cNvSpPr txBox="1"/>
          <p:nvPr/>
        </p:nvSpPr>
        <p:spPr>
          <a:xfrm>
            <a:off x="111550" y="6199139"/>
            <a:ext cx="2530856" cy="461665"/>
          </a:xfrm>
          <a:prstGeom prst="rect">
            <a:avLst/>
          </a:prstGeom>
          <a:noFill/>
        </p:spPr>
        <p:txBody>
          <a:bodyPr wrap="square">
            <a:spAutoFit/>
          </a:bodyPr>
          <a:lstStyle/>
          <a:p>
            <a:r>
              <a:rPr lang="ja-JP" altLang="en-US" sz="1200" spc="-20" dirty="0">
                <a:latin typeface="BIZ UDPゴシック" panose="020B0400000000000000" pitchFamily="50" charset="-128"/>
                <a:ea typeface="BIZ UDPゴシック" panose="020B0400000000000000" pitchFamily="50" charset="-128"/>
                <a:cs typeface="Meiryo UI"/>
              </a:rPr>
              <a:t>電動弁のアクチュエータ直</a:t>
            </a:r>
            <a:r>
              <a:rPr lang="ja-JP" altLang="en-US" sz="1200" spc="-10" dirty="0">
                <a:latin typeface="BIZ UDPゴシック" panose="020B0400000000000000" pitchFamily="50" charset="-128"/>
                <a:ea typeface="BIZ UDPゴシック" panose="020B0400000000000000" pitchFamily="50" charset="-128"/>
                <a:cs typeface="Meiryo UI"/>
              </a:rPr>
              <a:t>流モータ製造</a:t>
            </a:r>
            <a:r>
              <a:rPr lang="ja-JP" altLang="en-US" sz="1200" dirty="0">
                <a:latin typeface="BIZ UDPゴシック" panose="020B0400000000000000" pitchFamily="50" charset="-128"/>
                <a:ea typeface="BIZ UDPゴシック" panose="020B0400000000000000" pitchFamily="50" charset="-128"/>
                <a:cs typeface="Meiryo UI"/>
              </a:rPr>
              <a:t>甲府明電舎</a:t>
            </a:r>
            <a:r>
              <a:rPr lang="ja-JP" altLang="en-US" sz="1200" spc="-50" dirty="0">
                <a:latin typeface="BIZ UDPゴシック" panose="020B0400000000000000" pitchFamily="50" charset="-128"/>
                <a:ea typeface="BIZ UDPゴシック" panose="020B0400000000000000" pitchFamily="50" charset="-128"/>
                <a:cs typeface="Meiryo UI"/>
              </a:rPr>
              <a:t>が </a:t>
            </a:r>
            <a:r>
              <a:rPr lang="en-US" altLang="ja-JP" sz="1200" b="1" u="sng" dirty="0">
                <a:uFill>
                  <a:solidFill>
                    <a:srgbClr val="000000"/>
                  </a:solidFill>
                </a:uFill>
                <a:latin typeface="BIZ UDPゴシック" panose="020B0400000000000000" pitchFamily="50" charset="-128"/>
                <a:ea typeface="BIZ UDPゴシック" panose="020B0400000000000000" pitchFamily="50" charset="-128"/>
                <a:cs typeface="Meiryo UI"/>
              </a:rPr>
              <a:t>2022</a:t>
            </a:r>
            <a:r>
              <a:rPr lang="ja-JP" altLang="en-US" sz="1200" b="1" u="sng" spc="-10" dirty="0">
                <a:uFill>
                  <a:solidFill>
                    <a:srgbClr val="000000"/>
                  </a:solidFill>
                </a:uFill>
                <a:latin typeface="BIZ UDPゴシック" panose="020B0400000000000000" pitchFamily="50" charset="-128"/>
                <a:ea typeface="BIZ UDPゴシック" panose="020B0400000000000000" pitchFamily="50" charset="-128"/>
                <a:cs typeface="Meiryo UI"/>
              </a:rPr>
              <a:t>年の撤退</a:t>
            </a:r>
            <a:endParaRPr lang="ja-JP" altLang="en-US" sz="1200" dirty="0">
              <a:latin typeface="BIZ UDPゴシック" panose="020B0400000000000000" pitchFamily="50" charset="-128"/>
              <a:ea typeface="BIZ UDPゴシック" panose="020B0400000000000000" pitchFamily="50" charset="-128"/>
            </a:endParaRPr>
          </a:p>
        </p:txBody>
      </p:sp>
      <p:sp>
        <p:nvSpPr>
          <p:cNvPr id="80" name="object 6">
            <a:extLst>
              <a:ext uri="{FF2B5EF4-FFF2-40B4-BE49-F238E27FC236}">
                <a16:creationId xmlns:a16="http://schemas.microsoft.com/office/drawing/2014/main" id="{6465D311-2656-B2D9-2AAB-C5940D0ED54F}"/>
              </a:ext>
            </a:extLst>
          </p:cNvPr>
          <p:cNvSpPr txBox="1"/>
          <p:nvPr/>
        </p:nvSpPr>
        <p:spPr>
          <a:xfrm>
            <a:off x="6663372" y="6438040"/>
            <a:ext cx="128079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A5A5A"/>
                </a:solidFill>
                <a:latin typeface="Meiryo UI"/>
                <a:cs typeface="Meiryo UI"/>
              </a:rPr>
              <a:t>（</a:t>
            </a:r>
            <a:r>
              <a:rPr sz="1200" spc="-10" dirty="0">
                <a:solidFill>
                  <a:srgbClr val="5A5A5A"/>
                </a:solidFill>
                <a:latin typeface="Meiryo UI"/>
                <a:cs typeface="Meiryo UI"/>
              </a:rPr>
              <a:t>ポンプ・バルブ等</a:t>
            </a:r>
            <a:r>
              <a:rPr sz="1200" spc="-50" dirty="0">
                <a:solidFill>
                  <a:srgbClr val="5A5A5A"/>
                </a:solidFill>
                <a:latin typeface="Meiryo UI"/>
                <a:cs typeface="Meiryo UI"/>
              </a:rPr>
              <a:t>）</a:t>
            </a:r>
            <a:endParaRPr sz="1200">
              <a:latin typeface="Meiryo UI"/>
              <a:cs typeface="Meiryo UI"/>
            </a:endParaRPr>
          </a:p>
        </p:txBody>
      </p:sp>
      <p:sp>
        <p:nvSpPr>
          <p:cNvPr id="81" name="object 7">
            <a:extLst>
              <a:ext uri="{FF2B5EF4-FFF2-40B4-BE49-F238E27FC236}">
                <a16:creationId xmlns:a16="http://schemas.microsoft.com/office/drawing/2014/main" id="{C52A7D6C-7121-9C84-FFA8-9671DB12E308}"/>
              </a:ext>
            </a:extLst>
          </p:cNvPr>
          <p:cNvSpPr txBox="1"/>
          <p:nvPr/>
        </p:nvSpPr>
        <p:spPr>
          <a:xfrm>
            <a:off x="9659597" y="6438040"/>
            <a:ext cx="17780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A5A5A"/>
                </a:solidFill>
                <a:latin typeface="Meiryo UI"/>
                <a:cs typeface="Meiryo UI"/>
              </a:rPr>
              <a:t>（鋳鍛造品・特殊素材等</a:t>
            </a:r>
            <a:r>
              <a:rPr sz="1200" spc="-50" dirty="0">
                <a:solidFill>
                  <a:srgbClr val="5A5A5A"/>
                </a:solidFill>
                <a:latin typeface="Meiryo UI"/>
                <a:cs typeface="Meiryo UI"/>
              </a:rPr>
              <a:t>）</a:t>
            </a:r>
            <a:endParaRPr sz="1200">
              <a:latin typeface="Meiryo UI"/>
              <a:cs typeface="Meiryo UI"/>
            </a:endParaRPr>
          </a:p>
        </p:txBody>
      </p:sp>
      <p:sp>
        <p:nvSpPr>
          <p:cNvPr id="82" name="object 8">
            <a:extLst>
              <a:ext uri="{FF2B5EF4-FFF2-40B4-BE49-F238E27FC236}">
                <a16:creationId xmlns:a16="http://schemas.microsoft.com/office/drawing/2014/main" id="{EFA6EE9C-125D-B29C-DC0A-91F7A150A7F4}"/>
              </a:ext>
            </a:extLst>
          </p:cNvPr>
          <p:cNvSpPr txBox="1"/>
          <p:nvPr/>
        </p:nvSpPr>
        <p:spPr>
          <a:xfrm>
            <a:off x="2827961" y="6438040"/>
            <a:ext cx="27692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A5A5A"/>
                </a:solidFill>
                <a:latin typeface="Meiryo UI"/>
                <a:cs typeface="Meiryo UI"/>
              </a:rPr>
              <a:t>（ｴﾝｼﾞﾆｱﾘﾝｸﾞ・大型機器・炉内構造物等</a:t>
            </a:r>
            <a:r>
              <a:rPr sz="1200" spc="-50" dirty="0">
                <a:solidFill>
                  <a:srgbClr val="5A5A5A"/>
                </a:solidFill>
                <a:latin typeface="Meiryo UI"/>
                <a:cs typeface="Meiryo UI"/>
              </a:rPr>
              <a:t>）</a:t>
            </a:r>
            <a:endParaRPr sz="1200">
              <a:latin typeface="Meiryo UI"/>
              <a:cs typeface="Meiryo UI"/>
            </a:endParaRPr>
          </a:p>
        </p:txBody>
      </p:sp>
      <p:grpSp>
        <p:nvGrpSpPr>
          <p:cNvPr id="86" name="object 26">
            <a:extLst>
              <a:ext uri="{FF2B5EF4-FFF2-40B4-BE49-F238E27FC236}">
                <a16:creationId xmlns:a16="http://schemas.microsoft.com/office/drawing/2014/main" id="{EAF976B4-944B-E737-58D1-92C2E6C43E7A}"/>
              </a:ext>
            </a:extLst>
          </p:cNvPr>
          <p:cNvGrpSpPr/>
          <p:nvPr/>
        </p:nvGrpSpPr>
        <p:grpSpPr>
          <a:xfrm>
            <a:off x="2942464" y="5815487"/>
            <a:ext cx="2581910" cy="495300"/>
            <a:chOff x="1162811" y="2400300"/>
            <a:chExt cx="2581910" cy="495300"/>
          </a:xfrm>
          <a:solidFill>
            <a:schemeClr val="accent6">
              <a:lumMod val="75000"/>
            </a:schemeClr>
          </a:solidFill>
          <a:effectLst>
            <a:glow rad="139700">
              <a:schemeClr val="accent2">
                <a:satMod val="175000"/>
                <a:alpha val="40000"/>
              </a:schemeClr>
            </a:glow>
          </a:effectLst>
        </p:grpSpPr>
        <p:sp>
          <p:nvSpPr>
            <p:cNvPr id="87" name="object 27">
              <a:extLst>
                <a:ext uri="{FF2B5EF4-FFF2-40B4-BE49-F238E27FC236}">
                  <a16:creationId xmlns:a16="http://schemas.microsoft.com/office/drawing/2014/main" id="{61B31722-3347-C4D2-5B5B-B7747CB6118A}"/>
                </a:ext>
              </a:extLst>
            </p:cNvPr>
            <p:cNvSpPr/>
            <p:nvPr/>
          </p:nvSpPr>
          <p:spPr>
            <a:xfrm>
              <a:off x="1162811" y="2400300"/>
              <a:ext cx="2581910" cy="495300"/>
            </a:xfrm>
            <a:custGeom>
              <a:avLst/>
              <a:gdLst/>
              <a:ahLst/>
              <a:cxnLst/>
              <a:rect l="l" t="t" r="r" b="b"/>
              <a:pathLst>
                <a:path w="2581910" h="495300">
                  <a:moveTo>
                    <a:pt x="2178304" y="0"/>
                  </a:moveTo>
                  <a:lnTo>
                    <a:pt x="403351" y="0"/>
                  </a:lnTo>
                  <a:lnTo>
                    <a:pt x="371945" y="2430"/>
                  </a:lnTo>
                  <a:lnTo>
                    <a:pt x="346313" y="9064"/>
                  </a:lnTo>
                  <a:lnTo>
                    <a:pt x="329039" y="18913"/>
                  </a:lnTo>
                  <a:lnTo>
                    <a:pt x="322706" y="30987"/>
                  </a:lnTo>
                  <a:lnTo>
                    <a:pt x="322706" y="123951"/>
                  </a:lnTo>
                  <a:lnTo>
                    <a:pt x="0" y="123951"/>
                  </a:lnTo>
                  <a:lnTo>
                    <a:pt x="322706" y="309625"/>
                  </a:lnTo>
                  <a:lnTo>
                    <a:pt x="0" y="495300"/>
                  </a:lnTo>
                  <a:lnTo>
                    <a:pt x="564769" y="495300"/>
                  </a:lnTo>
                  <a:lnTo>
                    <a:pt x="596175" y="492869"/>
                  </a:lnTo>
                  <a:lnTo>
                    <a:pt x="621807" y="486235"/>
                  </a:lnTo>
                  <a:lnTo>
                    <a:pt x="639081" y="476386"/>
                  </a:lnTo>
                  <a:lnTo>
                    <a:pt x="645413" y="464312"/>
                  </a:lnTo>
                  <a:lnTo>
                    <a:pt x="639081" y="452237"/>
                  </a:lnTo>
                  <a:lnTo>
                    <a:pt x="621807" y="442388"/>
                  </a:lnTo>
                  <a:lnTo>
                    <a:pt x="596175" y="435754"/>
                  </a:lnTo>
                  <a:lnTo>
                    <a:pt x="564769" y="433324"/>
                  </a:lnTo>
                  <a:lnTo>
                    <a:pt x="403351" y="433324"/>
                  </a:lnTo>
                  <a:lnTo>
                    <a:pt x="371945" y="430893"/>
                  </a:lnTo>
                  <a:lnTo>
                    <a:pt x="346313" y="424259"/>
                  </a:lnTo>
                  <a:lnTo>
                    <a:pt x="329039" y="414410"/>
                  </a:lnTo>
                  <a:lnTo>
                    <a:pt x="322706" y="402336"/>
                  </a:lnTo>
                  <a:lnTo>
                    <a:pt x="329039" y="390261"/>
                  </a:lnTo>
                  <a:lnTo>
                    <a:pt x="346313" y="380412"/>
                  </a:lnTo>
                  <a:lnTo>
                    <a:pt x="371945" y="373778"/>
                  </a:lnTo>
                  <a:lnTo>
                    <a:pt x="403351" y="371348"/>
                  </a:lnTo>
                  <a:lnTo>
                    <a:pt x="2178304" y="371348"/>
                  </a:lnTo>
                  <a:lnTo>
                    <a:pt x="2209710" y="373778"/>
                  </a:lnTo>
                  <a:lnTo>
                    <a:pt x="2235342" y="380412"/>
                  </a:lnTo>
                  <a:lnTo>
                    <a:pt x="2252616" y="390261"/>
                  </a:lnTo>
                  <a:lnTo>
                    <a:pt x="2258949" y="402336"/>
                  </a:lnTo>
                  <a:lnTo>
                    <a:pt x="2252616" y="414410"/>
                  </a:lnTo>
                  <a:lnTo>
                    <a:pt x="2235342" y="424259"/>
                  </a:lnTo>
                  <a:lnTo>
                    <a:pt x="2209710" y="430893"/>
                  </a:lnTo>
                  <a:lnTo>
                    <a:pt x="2178304" y="433324"/>
                  </a:lnTo>
                  <a:lnTo>
                    <a:pt x="2016887" y="433324"/>
                  </a:lnTo>
                  <a:lnTo>
                    <a:pt x="1985480" y="435754"/>
                  </a:lnTo>
                  <a:lnTo>
                    <a:pt x="1959848" y="442388"/>
                  </a:lnTo>
                  <a:lnTo>
                    <a:pt x="1942574" y="452237"/>
                  </a:lnTo>
                  <a:lnTo>
                    <a:pt x="1936242" y="464312"/>
                  </a:lnTo>
                  <a:lnTo>
                    <a:pt x="1942574" y="476386"/>
                  </a:lnTo>
                  <a:lnTo>
                    <a:pt x="1959848" y="486235"/>
                  </a:lnTo>
                  <a:lnTo>
                    <a:pt x="1985480" y="492869"/>
                  </a:lnTo>
                  <a:lnTo>
                    <a:pt x="2016887" y="495300"/>
                  </a:lnTo>
                  <a:lnTo>
                    <a:pt x="2581655" y="495300"/>
                  </a:lnTo>
                  <a:lnTo>
                    <a:pt x="2258949" y="309625"/>
                  </a:lnTo>
                  <a:lnTo>
                    <a:pt x="2581655" y="123951"/>
                  </a:lnTo>
                  <a:lnTo>
                    <a:pt x="2258949" y="123951"/>
                  </a:lnTo>
                  <a:lnTo>
                    <a:pt x="2258949" y="30987"/>
                  </a:lnTo>
                  <a:lnTo>
                    <a:pt x="2252616" y="18913"/>
                  </a:lnTo>
                  <a:lnTo>
                    <a:pt x="2235342" y="9064"/>
                  </a:lnTo>
                  <a:lnTo>
                    <a:pt x="2209710" y="2430"/>
                  </a:lnTo>
                  <a:lnTo>
                    <a:pt x="2178304" y="0"/>
                  </a:lnTo>
                  <a:close/>
                </a:path>
              </a:pathLst>
            </a:custGeom>
            <a:grpFill/>
          </p:spPr>
          <p:txBody>
            <a:bodyPr wrap="square" lIns="0" tIns="0" rIns="0" bIns="0" rtlCol="0"/>
            <a:lstStyle/>
            <a:p>
              <a:endParaRPr/>
            </a:p>
          </p:txBody>
        </p:sp>
        <p:sp>
          <p:nvSpPr>
            <p:cNvPr id="88" name="object 28">
              <a:extLst>
                <a:ext uri="{FF2B5EF4-FFF2-40B4-BE49-F238E27FC236}">
                  <a16:creationId xmlns:a16="http://schemas.microsoft.com/office/drawing/2014/main" id="{5769ABDE-E0B4-26FD-07FC-87ADB7E5CB4D}"/>
                </a:ext>
              </a:extLst>
            </p:cNvPr>
            <p:cNvSpPr/>
            <p:nvPr/>
          </p:nvSpPr>
          <p:spPr>
            <a:xfrm>
              <a:off x="1485518" y="2771647"/>
              <a:ext cx="1936750" cy="93345"/>
            </a:xfrm>
            <a:custGeom>
              <a:avLst/>
              <a:gdLst/>
              <a:ahLst/>
              <a:cxnLst/>
              <a:rect l="l" t="t" r="r" b="b"/>
              <a:pathLst>
                <a:path w="1936750" h="93344">
                  <a:moveTo>
                    <a:pt x="322706" y="0"/>
                  </a:moveTo>
                  <a:lnTo>
                    <a:pt x="80644" y="0"/>
                  </a:lnTo>
                  <a:lnTo>
                    <a:pt x="49238" y="2430"/>
                  </a:lnTo>
                  <a:lnTo>
                    <a:pt x="23606" y="9064"/>
                  </a:lnTo>
                  <a:lnTo>
                    <a:pt x="6332" y="18913"/>
                  </a:lnTo>
                  <a:lnTo>
                    <a:pt x="0" y="30987"/>
                  </a:lnTo>
                  <a:lnTo>
                    <a:pt x="6332" y="43062"/>
                  </a:lnTo>
                  <a:lnTo>
                    <a:pt x="23606" y="52911"/>
                  </a:lnTo>
                  <a:lnTo>
                    <a:pt x="49238" y="59545"/>
                  </a:lnTo>
                  <a:lnTo>
                    <a:pt x="80644" y="61975"/>
                  </a:lnTo>
                  <a:lnTo>
                    <a:pt x="242062" y="61975"/>
                  </a:lnTo>
                  <a:lnTo>
                    <a:pt x="273468" y="64406"/>
                  </a:lnTo>
                  <a:lnTo>
                    <a:pt x="299100" y="71040"/>
                  </a:lnTo>
                  <a:lnTo>
                    <a:pt x="316374" y="80889"/>
                  </a:lnTo>
                  <a:lnTo>
                    <a:pt x="322706" y="92963"/>
                  </a:lnTo>
                  <a:lnTo>
                    <a:pt x="322706" y="0"/>
                  </a:lnTo>
                  <a:close/>
                </a:path>
                <a:path w="1936750" h="93344">
                  <a:moveTo>
                    <a:pt x="1855596" y="0"/>
                  </a:moveTo>
                  <a:lnTo>
                    <a:pt x="1613535" y="0"/>
                  </a:lnTo>
                  <a:lnTo>
                    <a:pt x="1613535" y="92963"/>
                  </a:lnTo>
                  <a:lnTo>
                    <a:pt x="1619867" y="80889"/>
                  </a:lnTo>
                  <a:lnTo>
                    <a:pt x="1637141" y="71040"/>
                  </a:lnTo>
                  <a:lnTo>
                    <a:pt x="1662773" y="64406"/>
                  </a:lnTo>
                  <a:lnTo>
                    <a:pt x="1694180" y="61975"/>
                  </a:lnTo>
                  <a:lnTo>
                    <a:pt x="1855596" y="61975"/>
                  </a:lnTo>
                  <a:lnTo>
                    <a:pt x="1887003" y="59545"/>
                  </a:lnTo>
                  <a:lnTo>
                    <a:pt x="1912635" y="52911"/>
                  </a:lnTo>
                  <a:lnTo>
                    <a:pt x="1929909" y="43062"/>
                  </a:lnTo>
                  <a:lnTo>
                    <a:pt x="1936242" y="30987"/>
                  </a:lnTo>
                  <a:lnTo>
                    <a:pt x="1929909" y="18913"/>
                  </a:lnTo>
                  <a:lnTo>
                    <a:pt x="1912635" y="9064"/>
                  </a:lnTo>
                  <a:lnTo>
                    <a:pt x="1887003" y="2430"/>
                  </a:lnTo>
                  <a:lnTo>
                    <a:pt x="1855596" y="0"/>
                  </a:lnTo>
                  <a:close/>
                </a:path>
              </a:pathLst>
            </a:custGeom>
            <a:grpFill/>
          </p:spPr>
          <p:txBody>
            <a:bodyPr wrap="square" lIns="0" tIns="0" rIns="0" bIns="0" rtlCol="0"/>
            <a:lstStyle/>
            <a:p>
              <a:endParaRPr/>
            </a:p>
          </p:txBody>
        </p:sp>
        <p:sp>
          <p:nvSpPr>
            <p:cNvPr id="89" name="object 29">
              <a:extLst>
                <a:ext uri="{FF2B5EF4-FFF2-40B4-BE49-F238E27FC236}">
                  <a16:creationId xmlns:a16="http://schemas.microsoft.com/office/drawing/2014/main" id="{B500CF67-13FA-9758-5218-1DBDD022F4D4}"/>
                </a:ext>
              </a:extLst>
            </p:cNvPr>
            <p:cNvSpPr/>
            <p:nvPr/>
          </p:nvSpPr>
          <p:spPr>
            <a:xfrm>
              <a:off x="1485518" y="2524252"/>
              <a:ext cx="1936750" cy="340360"/>
            </a:xfrm>
            <a:custGeom>
              <a:avLst/>
              <a:gdLst/>
              <a:ahLst/>
              <a:cxnLst/>
              <a:rect l="l" t="t" r="r" b="b"/>
              <a:pathLst>
                <a:path w="1936750" h="340360">
                  <a:moveTo>
                    <a:pt x="322706" y="247396"/>
                  </a:moveTo>
                  <a:lnTo>
                    <a:pt x="322706" y="340360"/>
                  </a:lnTo>
                </a:path>
                <a:path w="1936750" h="340360">
                  <a:moveTo>
                    <a:pt x="1613535" y="340360"/>
                  </a:moveTo>
                  <a:lnTo>
                    <a:pt x="1613535" y="247396"/>
                  </a:lnTo>
                </a:path>
                <a:path w="1936750" h="340360">
                  <a:moveTo>
                    <a:pt x="0" y="278384"/>
                  </a:moveTo>
                  <a:lnTo>
                    <a:pt x="0" y="0"/>
                  </a:lnTo>
                </a:path>
                <a:path w="1936750" h="340360">
                  <a:moveTo>
                    <a:pt x="1936242" y="0"/>
                  </a:moveTo>
                  <a:lnTo>
                    <a:pt x="1936242" y="278384"/>
                  </a:lnTo>
                </a:path>
              </a:pathLst>
            </a:custGeom>
            <a:grpFill/>
            <a:ln w="9525">
              <a:solidFill>
                <a:srgbClr val="FFFFFF"/>
              </a:solidFill>
            </a:ln>
          </p:spPr>
          <p:txBody>
            <a:bodyPr wrap="square" lIns="0" tIns="0" rIns="0" bIns="0" rtlCol="0"/>
            <a:lstStyle/>
            <a:p>
              <a:endParaRPr/>
            </a:p>
          </p:txBody>
        </p:sp>
      </p:grpSp>
      <p:sp>
        <p:nvSpPr>
          <p:cNvPr id="90" name="object 30">
            <a:extLst>
              <a:ext uri="{FF2B5EF4-FFF2-40B4-BE49-F238E27FC236}">
                <a16:creationId xmlns:a16="http://schemas.microsoft.com/office/drawing/2014/main" id="{F7A808C0-6F9A-89FB-D376-EBF98C26824E}"/>
              </a:ext>
            </a:extLst>
          </p:cNvPr>
          <p:cNvSpPr txBox="1"/>
          <p:nvPr/>
        </p:nvSpPr>
        <p:spPr>
          <a:xfrm>
            <a:off x="3636011" y="5882924"/>
            <a:ext cx="1196340" cy="239395"/>
          </a:xfrm>
          <a:prstGeom prst="rect">
            <a:avLst/>
          </a:prstGeom>
        </p:spPr>
        <p:txBody>
          <a:bodyPr vert="horz" wrap="square" lIns="0" tIns="13335" rIns="0" bIns="0" rtlCol="0">
            <a:spAutoFit/>
          </a:bodyPr>
          <a:lstStyle/>
          <a:p>
            <a:pPr marL="12700">
              <a:lnSpc>
                <a:spcPct val="100000"/>
              </a:lnSpc>
              <a:spcBef>
                <a:spcPts val="105"/>
              </a:spcBef>
            </a:pPr>
            <a:r>
              <a:rPr sz="1400" b="1" spc="-15" dirty="0">
                <a:solidFill>
                  <a:srgbClr val="FFFFFF"/>
                </a:solidFill>
                <a:latin typeface="Meiryo UI"/>
                <a:cs typeface="Meiryo UI"/>
              </a:rPr>
              <a:t>プラントメーカー</a:t>
            </a:r>
            <a:endParaRPr sz="1400" dirty="0">
              <a:latin typeface="Meiryo UI"/>
              <a:cs typeface="Meiryo UI"/>
            </a:endParaRPr>
          </a:p>
        </p:txBody>
      </p:sp>
      <p:grpSp>
        <p:nvGrpSpPr>
          <p:cNvPr id="91" name="object 31">
            <a:extLst>
              <a:ext uri="{FF2B5EF4-FFF2-40B4-BE49-F238E27FC236}">
                <a16:creationId xmlns:a16="http://schemas.microsoft.com/office/drawing/2014/main" id="{8A145436-5316-4DED-CF06-38C54DE2F90C}"/>
              </a:ext>
            </a:extLst>
          </p:cNvPr>
          <p:cNvGrpSpPr/>
          <p:nvPr/>
        </p:nvGrpSpPr>
        <p:grpSpPr>
          <a:xfrm>
            <a:off x="6012878" y="5815487"/>
            <a:ext cx="2581910" cy="495300"/>
            <a:chOff x="4032503" y="2400300"/>
            <a:chExt cx="2581910" cy="495300"/>
          </a:xfrm>
          <a:solidFill>
            <a:schemeClr val="accent2">
              <a:lumMod val="50000"/>
            </a:schemeClr>
          </a:solidFill>
          <a:effectLst>
            <a:glow rad="139700">
              <a:schemeClr val="accent2">
                <a:satMod val="175000"/>
                <a:alpha val="40000"/>
              </a:schemeClr>
            </a:glow>
          </a:effectLst>
        </p:grpSpPr>
        <p:sp>
          <p:nvSpPr>
            <p:cNvPr id="92" name="object 32">
              <a:extLst>
                <a:ext uri="{FF2B5EF4-FFF2-40B4-BE49-F238E27FC236}">
                  <a16:creationId xmlns:a16="http://schemas.microsoft.com/office/drawing/2014/main" id="{981A4C6A-C337-1F94-1CF2-788D3CF929E8}"/>
                </a:ext>
              </a:extLst>
            </p:cNvPr>
            <p:cNvSpPr/>
            <p:nvPr/>
          </p:nvSpPr>
          <p:spPr>
            <a:xfrm>
              <a:off x="4032503" y="2400300"/>
              <a:ext cx="2581910" cy="495300"/>
            </a:xfrm>
            <a:custGeom>
              <a:avLst/>
              <a:gdLst/>
              <a:ahLst/>
              <a:cxnLst/>
              <a:rect l="l" t="t" r="r" b="b"/>
              <a:pathLst>
                <a:path w="2581909" h="495300">
                  <a:moveTo>
                    <a:pt x="2178304" y="0"/>
                  </a:moveTo>
                  <a:lnTo>
                    <a:pt x="403351" y="0"/>
                  </a:lnTo>
                  <a:lnTo>
                    <a:pt x="371945" y="2430"/>
                  </a:lnTo>
                  <a:lnTo>
                    <a:pt x="346313" y="9064"/>
                  </a:lnTo>
                  <a:lnTo>
                    <a:pt x="329039" y="18913"/>
                  </a:lnTo>
                  <a:lnTo>
                    <a:pt x="322707" y="30987"/>
                  </a:lnTo>
                  <a:lnTo>
                    <a:pt x="322707" y="123951"/>
                  </a:lnTo>
                  <a:lnTo>
                    <a:pt x="0" y="123951"/>
                  </a:lnTo>
                  <a:lnTo>
                    <a:pt x="322707" y="309625"/>
                  </a:lnTo>
                  <a:lnTo>
                    <a:pt x="0" y="495300"/>
                  </a:lnTo>
                  <a:lnTo>
                    <a:pt x="564769" y="495300"/>
                  </a:lnTo>
                  <a:lnTo>
                    <a:pt x="596175" y="492869"/>
                  </a:lnTo>
                  <a:lnTo>
                    <a:pt x="621807" y="486235"/>
                  </a:lnTo>
                  <a:lnTo>
                    <a:pt x="639081" y="476386"/>
                  </a:lnTo>
                  <a:lnTo>
                    <a:pt x="645413" y="464312"/>
                  </a:lnTo>
                  <a:lnTo>
                    <a:pt x="639081" y="452237"/>
                  </a:lnTo>
                  <a:lnTo>
                    <a:pt x="621807" y="442388"/>
                  </a:lnTo>
                  <a:lnTo>
                    <a:pt x="596175" y="435754"/>
                  </a:lnTo>
                  <a:lnTo>
                    <a:pt x="564769" y="433324"/>
                  </a:lnTo>
                  <a:lnTo>
                    <a:pt x="403351" y="433324"/>
                  </a:lnTo>
                  <a:lnTo>
                    <a:pt x="371945" y="430893"/>
                  </a:lnTo>
                  <a:lnTo>
                    <a:pt x="346313" y="424259"/>
                  </a:lnTo>
                  <a:lnTo>
                    <a:pt x="329039" y="414410"/>
                  </a:lnTo>
                  <a:lnTo>
                    <a:pt x="322707" y="402336"/>
                  </a:lnTo>
                  <a:lnTo>
                    <a:pt x="329039" y="390261"/>
                  </a:lnTo>
                  <a:lnTo>
                    <a:pt x="346313" y="380412"/>
                  </a:lnTo>
                  <a:lnTo>
                    <a:pt x="371945" y="373778"/>
                  </a:lnTo>
                  <a:lnTo>
                    <a:pt x="403351" y="371348"/>
                  </a:lnTo>
                  <a:lnTo>
                    <a:pt x="2178304" y="371348"/>
                  </a:lnTo>
                  <a:lnTo>
                    <a:pt x="2209710" y="373778"/>
                  </a:lnTo>
                  <a:lnTo>
                    <a:pt x="2235342" y="380412"/>
                  </a:lnTo>
                  <a:lnTo>
                    <a:pt x="2252616" y="390261"/>
                  </a:lnTo>
                  <a:lnTo>
                    <a:pt x="2258949" y="402336"/>
                  </a:lnTo>
                  <a:lnTo>
                    <a:pt x="2252616" y="414410"/>
                  </a:lnTo>
                  <a:lnTo>
                    <a:pt x="2235342" y="424259"/>
                  </a:lnTo>
                  <a:lnTo>
                    <a:pt x="2209710" y="430893"/>
                  </a:lnTo>
                  <a:lnTo>
                    <a:pt x="2178304" y="433324"/>
                  </a:lnTo>
                  <a:lnTo>
                    <a:pt x="2016887" y="433324"/>
                  </a:lnTo>
                  <a:lnTo>
                    <a:pt x="1985480" y="435754"/>
                  </a:lnTo>
                  <a:lnTo>
                    <a:pt x="1959848" y="442388"/>
                  </a:lnTo>
                  <a:lnTo>
                    <a:pt x="1942574" y="452237"/>
                  </a:lnTo>
                  <a:lnTo>
                    <a:pt x="1936242" y="464312"/>
                  </a:lnTo>
                  <a:lnTo>
                    <a:pt x="1942574" y="476386"/>
                  </a:lnTo>
                  <a:lnTo>
                    <a:pt x="1959848" y="486235"/>
                  </a:lnTo>
                  <a:lnTo>
                    <a:pt x="1985480" y="492869"/>
                  </a:lnTo>
                  <a:lnTo>
                    <a:pt x="2016887" y="495300"/>
                  </a:lnTo>
                  <a:lnTo>
                    <a:pt x="2581655" y="495300"/>
                  </a:lnTo>
                  <a:lnTo>
                    <a:pt x="2258949" y="309625"/>
                  </a:lnTo>
                  <a:lnTo>
                    <a:pt x="2581655" y="123951"/>
                  </a:lnTo>
                  <a:lnTo>
                    <a:pt x="2258949" y="123951"/>
                  </a:lnTo>
                  <a:lnTo>
                    <a:pt x="2258949" y="30987"/>
                  </a:lnTo>
                  <a:lnTo>
                    <a:pt x="2252616" y="18913"/>
                  </a:lnTo>
                  <a:lnTo>
                    <a:pt x="2235342" y="9064"/>
                  </a:lnTo>
                  <a:lnTo>
                    <a:pt x="2209710" y="2430"/>
                  </a:lnTo>
                  <a:lnTo>
                    <a:pt x="2178304" y="0"/>
                  </a:lnTo>
                  <a:close/>
                </a:path>
              </a:pathLst>
            </a:custGeom>
            <a:grpFill/>
          </p:spPr>
          <p:txBody>
            <a:bodyPr wrap="square" lIns="0" tIns="0" rIns="0" bIns="0" rtlCol="0"/>
            <a:lstStyle/>
            <a:p>
              <a:endParaRPr/>
            </a:p>
          </p:txBody>
        </p:sp>
        <p:sp>
          <p:nvSpPr>
            <p:cNvPr id="93" name="object 33">
              <a:extLst>
                <a:ext uri="{FF2B5EF4-FFF2-40B4-BE49-F238E27FC236}">
                  <a16:creationId xmlns:a16="http://schemas.microsoft.com/office/drawing/2014/main" id="{11B5A457-BAF4-F9DA-1434-27D963295887}"/>
                </a:ext>
              </a:extLst>
            </p:cNvPr>
            <p:cNvSpPr/>
            <p:nvPr/>
          </p:nvSpPr>
          <p:spPr>
            <a:xfrm>
              <a:off x="4355210" y="2771647"/>
              <a:ext cx="1936750" cy="93345"/>
            </a:xfrm>
            <a:custGeom>
              <a:avLst/>
              <a:gdLst/>
              <a:ahLst/>
              <a:cxnLst/>
              <a:rect l="l" t="t" r="r" b="b"/>
              <a:pathLst>
                <a:path w="1936750" h="93344">
                  <a:moveTo>
                    <a:pt x="322706" y="0"/>
                  </a:moveTo>
                  <a:lnTo>
                    <a:pt x="80644" y="0"/>
                  </a:lnTo>
                  <a:lnTo>
                    <a:pt x="49238" y="2430"/>
                  </a:lnTo>
                  <a:lnTo>
                    <a:pt x="23606" y="9064"/>
                  </a:lnTo>
                  <a:lnTo>
                    <a:pt x="6332" y="18913"/>
                  </a:lnTo>
                  <a:lnTo>
                    <a:pt x="0" y="30987"/>
                  </a:lnTo>
                  <a:lnTo>
                    <a:pt x="6332" y="43062"/>
                  </a:lnTo>
                  <a:lnTo>
                    <a:pt x="23606" y="52911"/>
                  </a:lnTo>
                  <a:lnTo>
                    <a:pt x="49238" y="59545"/>
                  </a:lnTo>
                  <a:lnTo>
                    <a:pt x="80644" y="61975"/>
                  </a:lnTo>
                  <a:lnTo>
                    <a:pt x="242062" y="61975"/>
                  </a:lnTo>
                  <a:lnTo>
                    <a:pt x="273468" y="64406"/>
                  </a:lnTo>
                  <a:lnTo>
                    <a:pt x="299100" y="71040"/>
                  </a:lnTo>
                  <a:lnTo>
                    <a:pt x="316374" y="80889"/>
                  </a:lnTo>
                  <a:lnTo>
                    <a:pt x="322706" y="92963"/>
                  </a:lnTo>
                  <a:lnTo>
                    <a:pt x="322706" y="0"/>
                  </a:lnTo>
                  <a:close/>
                </a:path>
                <a:path w="1936750" h="93344">
                  <a:moveTo>
                    <a:pt x="1855597" y="0"/>
                  </a:moveTo>
                  <a:lnTo>
                    <a:pt x="1613535" y="0"/>
                  </a:lnTo>
                  <a:lnTo>
                    <a:pt x="1613535" y="92963"/>
                  </a:lnTo>
                  <a:lnTo>
                    <a:pt x="1619867" y="80889"/>
                  </a:lnTo>
                  <a:lnTo>
                    <a:pt x="1637141" y="71040"/>
                  </a:lnTo>
                  <a:lnTo>
                    <a:pt x="1662773" y="64406"/>
                  </a:lnTo>
                  <a:lnTo>
                    <a:pt x="1694179" y="61975"/>
                  </a:lnTo>
                  <a:lnTo>
                    <a:pt x="1855597" y="61975"/>
                  </a:lnTo>
                  <a:lnTo>
                    <a:pt x="1887003" y="59545"/>
                  </a:lnTo>
                  <a:lnTo>
                    <a:pt x="1912635" y="52911"/>
                  </a:lnTo>
                  <a:lnTo>
                    <a:pt x="1929909" y="43062"/>
                  </a:lnTo>
                  <a:lnTo>
                    <a:pt x="1936241" y="30987"/>
                  </a:lnTo>
                  <a:lnTo>
                    <a:pt x="1929909" y="18913"/>
                  </a:lnTo>
                  <a:lnTo>
                    <a:pt x="1912635" y="9064"/>
                  </a:lnTo>
                  <a:lnTo>
                    <a:pt x="1887003" y="2430"/>
                  </a:lnTo>
                  <a:lnTo>
                    <a:pt x="1855597" y="0"/>
                  </a:lnTo>
                  <a:close/>
                </a:path>
              </a:pathLst>
            </a:custGeom>
            <a:grpFill/>
          </p:spPr>
          <p:txBody>
            <a:bodyPr wrap="square" lIns="0" tIns="0" rIns="0" bIns="0" rtlCol="0"/>
            <a:lstStyle/>
            <a:p>
              <a:endParaRPr/>
            </a:p>
          </p:txBody>
        </p:sp>
        <p:sp>
          <p:nvSpPr>
            <p:cNvPr id="94" name="object 34">
              <a:extLst>
                <a:ext uri="{FF2B5EF4-FFF2-40B4-BE49-F238E27FC236}">
                  <a16:creationId xmlns:a16="http://schemas.microsoft.com/office/drawing/2014/main" id="{171EDE33-34D9-65C8-D390-004B0E1BC012}"/>
                </a:ext>
              </a:extLst>
            </p:cNvPr>
            <p:cNvSpPr/>
            <p:nvPr/>
          </p:nvSpPr>
          <p:spPr>
            <a:xfrm>
              <a:off x="4355210" y="2524252"/>
              <a:ext cx="1936750" cy="340360"/>
            </a:xfrm>
            <a:custGeom>
              <a:avLst/>
              <a:gdLst/>
              <a:ahLst/>
              <a:cxnLst/>
              <a:rect l="l" t="t" r="r" b="b"/>
              <a:pathLst>
                <a:path w="1936750" h="340360">
                  <a:moveTo>
                    <a:pt x="322706" y="247396"/>
                  </a:moveTo>
                  <a:lnTo>
                    <a:pt x="322706" y="340360"/>
                  </a:lnTo>
                </a:path>
                <a:path w="1936750" h="340360">
                  <a:moveTo>
                    <a:pt x="1613535" y="340360"/>
                  </a:moveTo>
                  <a:lnTo>
                    <a:pt x="1613535" y="247396"/>
                  </a:lnTo>
                </a:path>
                <a:path w="1936750" h="340360">
                  <a:moveTo>
                    <a:pt x="0" y="278384"/>
                  </a:moveTo>
                  <a:lnTo>
                    <a:pt x="0" y="0"/>
                  </a:lnTo>
                </a:path>
                <a:path w="1936750" h="340360">
                  <a:moveTo>
                    <a:pt x="1936241" y="0"/>
                  </a:moveTo>
                  <a:lnTo>
                    <a:pt x="1936241" y="278384"/>
                  </a:lnTo>
                </a:path>
              </a:pathLst>
            </a:custGeom>
            <a:grpFill/>
            <a:ln w="9525">
              <a:solidFill>
                <a:srgbClr val="FFFFFF"/>
              </a:solidFill>
            </a:ln>
          </p:spPr>
          <p:txBody>
            <a:bodyPr wrap="square" lIns="0" tIns="0" rIns="0" bIns="0" rtlCol="0"/>
            <a:lstStyle/>
            <a:p>
              <a:endParaRPr/>
            </a:p>
          </p:txBody>
        </p:sp>
      </p:grpSp>
      <p:sp>
        <p:nvSpPr>
          <p:cNvPr id="95" name="object 35">
            <a:extLst>
              <a:ext uri="{FF2B5EF4-FFF2-40B4-BE49-F238E27FC236}">
                <a16:creationId xmlns:a16="http://schemas.microsoft.com/office/drawing/2014/main" id="{B0BCE995-08DD-441C-A8CE-E47904959104}"/>
              </a:ext>
            </a:extLst>
          </p:cNvPr>
          <p:cNvSpPr txBox="1"/>
          <p:nvPr/>
        </p:nvSpPr>
        <p:spPr>
          <a:xfrm>
            <a:off x="6811582" y="5882924"/>
            <a:ext cx="984885" cy="239395"/>
          </a:xfrm>
          <a:prstGeom prst="rect">
            <a:avLst/>
          </a:prstGeom>
        </p:spPr>
        <p:txBody>
          <a:bodyPr vert="horz" wrap="square" lIns="0" tIns="13335" rIns="0" bIns="0" rtlCol="0">
            <a:spAutoFit/>
          </a:bodyPr>
          <a:lstStyle/>
          <a:p>
            <a:pPr marL="12700">
              <a:lnSpc>
                <a:spcPct val="100000"/>
              </a:lnSpc>
              <a:spcBef>
                <a:spcPts val="105"/>
              </a:spcBef>
            </a:pPr>
            <a:r>
              <a:rPr sz="1400" b="1" spc="-15" dirty="0">
                <a:solidFill>
                  <a:srgbClr val="FFFFFF"/>
                </a:solidFill>
                <a:latin typeface="Meiryo UI"/>
                <a:cs typeface="Meiryo UI"/>
              </a:rPr>
              <a:t>機器メーカー</a:t>
            </a:r>
            <a:endParaRPr sz="1400" dirty="0">
              <a:latin typeface="Meiryo UI"/>
              <a:cs typeface="Meiryo UI"/>
            </a:endParaRPr>
          </a:p>
        </p:txBody>
      </p:sp>
      <p:grpSp>
        <p:nvGrpSpPr>
          <p:cNvPr id="96" name="object 36">
            <a:extLst>
              <a:ext uri="{FF2B5EF4-FFF2-40B4-BE49-F238E27FC236}">
                <a16:creationId xmlns:a16="http://schemas.microsoft.com/office/drawing/2014/main" id="{EFAB6CB8-1FCE-375E-E144-78EF3A0605B3}"/>
              </a:ext>
            </a:extLst>
          </p:cNvPr>
          <p:cNvGrpSpPr/>
          <p:nvPr/>
        </p:nvGrpSpPr>
        <p:grpSpPr>
          <a:xfrm>
            <a:off x="9257134" y="5815487"/>
            <a:ext cx="2581910" cy="495300"/>
            <a:chOff x="6897623" y="2400300"/>
            <a:chExt cx="2581910" cy="495300"/>
          </a:xfrm>
          <a:solidFill>
            <a:srgbClr val="7030A0"/>
          </a:solidFill>
          <a:effectLst>
            <a:glow rad="139700">
              <a:schemeClr val="accent2">
                <a:satMod val="175000"/>
                <a:alpha val="40000"/>
              </a:schemeClr>
            </a:glow>
          </a:effectLst>
        </p:grpSpPr>
        <p:sp>
          <p:nvSpPr>
            <p:cNvPr id="97" name="object 37">
              <a:extLst>
                <a:ext uri="{FF2B5EF4-FFF2-40B4-BE49-F238E27FC236}">
                  <a16:creationId xmlns:a16="http://schemas.microsoft.com/office/drawing/2014/main" id="{E4138A03-2956-CE0A-B8C9-148DDEF30D99}"/>
                </a:ext>
              </a:extLst>
            </p:cNvPr>
            <p:cNvSpPr/>
            <p:nvPr/>
          </p:nvSpPr>
          <p:spPr>
            <a:xfrm>
              <a:off x="6897623" y="2400300"/>
              <a:ext cx="2581910" cy="495300"/>
            </a:xfrm>
            <a:custGeom>
              <a:avLst/>
              <a:gdLst/>
              <a:ahLst/>
              <a:cxnLst/>
              <a:rect l="l" t="t" r="r" b="b"/>
              <a:pathLst>
                <a:path w="2581909" h="495300">
                  <a:moveTo>
                    <a:pt x="2178304" y="0"/>
                  </a:moveTo>
                  <a:lnTo>
                    <a:pt x="403351" y="0"/>
                  </a:lnTo>
                  <a:lnTo>
                    <a:pt x="371945" y="2430"/>
                  </a:lnTo>
                  <a:lnTo>
                    <a:pt x="346313" y="9064"/>
                  </a:lnTo>
                  <a:lnTo>
                    <a:pt x="329039" y="18913"/>
                  </a:lnTo>
                  <a:lnTo>
                    <a:pt x="322706" y="30987"/>
                  </a:lnTo>
                  <a:lnTo>
                    <a:pt x="322706" y="123951"/>
                  </a:lnTo>
                  <a:lnTo>
                    <a:pt x="0" y="123951"/>
                  </a:lnTo>
                  <a:lnTo>
                    <a:pt x="322706" y="309625"/>
                  </a:lnTo>
                  <a:lnTo>
                    <a:pt x="0" y="495300"/>
                  </a:lnTo>
                  <a:lnTo>
                    <a:pt x="564769" y="495300"/>
                  </a:lnTo>
                  <a:lnTo>
                    <a:pt x="596175" y="492869"/>
                  </a:lnTo>
                  <a:lnTo>
                    <a:pt x="621807" y="486235"/>
                  </a:lnTo>
                  <a:lnTo>
                    <a:pt x="639081" y="476386"/>
                  </a:lnTo>
                  <a:lnTo>
                    <a:pt x="645414" y="464312"/>
                  </a:lnTo>
                  <a:lnTo>
                    <a:pt x="639081" y="452237"/>
                  </a:lnTo>
                  <a:lnTo>
                    <a:pt x="621807" y="442388"/>
                  </a:lnTo>
                  <a:lnTo>
                    <a:pt x="596175" y="435754"/>
                  </a:lnTo>
                  <a:lnTo>
                    <a:pt x="564769" y="433324"/>
                  </a:lnTo>
                  <a:lnTo>
                    <a:pt x="403351" y="433324"/>
                  </a:lnTo>
                  <a:lnTo>
                    <a:pt x="371945" y="430893"/>
                  </a:lnTo>
                  <a:lnTo>
                    <a:pt x="346313" y="424259"/>
                  </a:lnTo>
                  <a:lnTo>
                    <a:pt x="329039" y="414410"/>
                  </a:lnTo>
                  <a:lnTo>
                    <a:pt x="322706" y="402336"/>
                  </a:lnTo>
                  <a:lnTo>
                    <a:pt x="329039" y="390261"/>
                  </a:lnTo>
                  <a:lnTo>
                    <a:pt x="346313" y="380412"/>
                  </a:lnTo>
                  <a:lnTo>
                    <a:pt x="371945" y="373778"/>
                  </a:lnTo>
                  <a:lnTo>
                    <a:pt x="403351" y="371348"/>
                  </a:lnTo>
                  <a:lnTo>
                    <a:pt x="2178304" y="371348"/>
                  </a:lnTo>
                  <a:lnTo>
                    <a:pt x="2209710" y="373778"/>
                  </a:lnTo>
                  <a:lnTo>
                    <a:pt x="2235342" y="380412"/>
                  </a:lnTo>
                  <a:lnTo>
                    <a:pt x="2252616" y="390261"/>
                  </a:lnTo>
                  <a:lnTo>
                    <a:pt x="2258949" y="402336"/>
                  </a:lnTo>
                  <a:lnTo>
                    <a:pt x="2252616" y="414410"/>
                  </a:lnTo>
                  <a:lnTo>
                    <a:pt x="2235342" y="424259"/>
                  </a:lnTo>
                  <a:lnTo>
                    <a:pt x="2209710" y="430893"/>
                  </a:lnTo>
                  <a:lnTo>
                    <a:pt x="2178304" y="433324"/>
                  </a:lnTo>
                  <a:lnTo>
                    <a:pt x="2016886" y="433324"/>
                  </a:lnTo>
                  <a:lnTo>
                    <a:pt x="1985480" y="435754"/>
                  </a:lnTo>
                  <a:lnTo>
                    <a:pt x="1959848" y="442388"/>
                  </a:lnTo>
                  <a:lnTo>
                    <a:pt x="1942574" y="452237"/>
                  </a:lnTo>
                  <a:lnTo>
                    <a:pt x="1936242" y="464312"/>
                  </a:lnTo>
                  <a:lnTo>
                    <a:pt x="1942574" y="476386"/>
                  </a:lnTo>
                  <a:lnTo>
                    <a:pt x="1959848" y="486235"/>
                  </a:lnTo>
                  <a:lnTo>
                    <a:pt x="1985480" y="492869"/>
                  </a:lnTo>
                  <a:lnTo>
                    <a:pt x="2016886" y="495300"/>
                  </a:lnTo>
                  <a:lnTo>
                    <a:pt x="2581655" y="495300"/>
                  </a:lnTo>
                  <a:lnTo>
                    <a:pt x="2258949" y="309625"/>
                  </a:lnTo>
                  <a:lnTo>
                    <a:pt x="2581655" y="123951"/>
                  </a:lnTo>
                  <a:lnTo>
                    <a:pt x="2258949" y="123951"/>
                  </a:lnTo>
                  <a:lnTo>
                    <a:pt x="2258949" y="30987"/>
                  </a:lnTo>
                  <a:lnTo>
                    <a:pt x="2252616" y="18913"/>
                  </a:lnTo>
                  <a:lnTo>
                    <a:pt x="2235342" y="9064"/>
                  </a:lnTo>
                  <a:lnTo>
                    <a:pt x="2209710" y="2430"/>
                  </a:lnTo>
                  <a:lnTo>
                    <a:pt x="2178304" y="0"/>
                  </a:lnTo>
                  <a:close/>
                </a:path>
              </a:pathLst>
            </a:custGeom>
            <a:grpFill/>
          </p:spPr>
          <p:txBody>
            <a:bodyPr wrap="square" lIns="0" tIns="0" rIns="0" bIns="0" rtlCol="0"/>
            <a:lstStyle/>
            <a:p>
              <a:endParaRPr/>
            </a:p>
          </p:txBody>
        </p:sp>
        <p:sp>
          <p:nvSpPr>
            <p:cNvPr id="98" name="object 38">
              <a:extLst>
                <a:ext uri="{FF2B5EF4-FFF2-40B4-BE49-F238E27FC236}">
                  <a16:creationId xmlns:a16="http://schemas.microsoft.com/office/drawing/2014/main" id="{6127633C-E411-E239-33C0-FB0B47D59696}"/>
                </a:ext>
              </a:extLst>
            </p:cNvPr>
            <p:cNvSpPr/>
            <p:nvPr/>
          </p:nvSpPr>
          <p:spPr>
            <a:xfrm>
              <a:off x="7220330" y="2771647"/>
              <a:ext cx="1936750" cy="93345"/>
            </a:xfrm>
            <a:custGeom>
              <a:avLst/>
              <a:gdLst/>
              <a:ahLst/>
              <a:cxnLst/>
              <a:rect l="l" t="t" r="r" b="b"/>
              <a:pathLst>
                <a:path w="1936750" h="93344">
                  <a:moveTo>
                    <a:pt x="322707" y="0"/>
                  </a:moveTo>
                  <a:lnTo>
                    <a:pt x="80645" y="0"/>
                  </a:lnTo>
                  <a:lnTo>
                    <a:pt x="49238" y="2430"/>
                  </a:lnTo>
                  <a:lnTo>
                    <a:pt x="23606" y="9064"/>
                  </a:lnTo>
                  <a:lnTo>
                    <a:pt x="6332" y="18913"/>
                  </a:lnTo>
                  <a:lnTo>
                    <a:pt x="0" y="30987"/>
                  </a:lnTo>
                  <a:lnTo>
                    <a:pt x="6332" y="43062"/>
                  </a:lnTo>
                  <a:lnTo>
                    <a:pt x="23606" y="52911"/>
                  </a:lnTo>
                  <a:lnTo>
                    <a:pt x="49238" y="59545"/>
                  </a:lnTo>
                  <a:lnTo>
                    <a:pt x="80645" y="61975"/>
                  </a:lnTo>
                  <a:lnTo>
                    <a:pt x="242062" y="61975"/>
                  </a:lnTo>
                  <a:lnTo>
                    <a:pt x="273468" y="64406"/>
                  </a:lnTo>
                  <a:lnTo>
                    <a:pt x="299100" y="71040"/>
                  </a:lnTo>
                  <a:lnTo>
                    <a:pt x="316374" y="80889"/>
                  </a:lnTo>
                  <a:lnTo>
                    <a:pt x="322707" y="92963"/>
                  </a:lnTo>
                  <a:lnTo>
                    <a:pt x="322707" y="0"/>
                  </a:lnTo>
                  <a:close/>
                </a:path>
                <a:path w="1936750" h="93344">
                  <a:moveTo>
                    <a:pt x="1855597" y="0"/>
                  </a:moveTo>
                  <a:lnTo>
                    <a:pt x="1613535" y="0"/>
                  </a:lnTo>
                  <a:lnTo>
                    <a:pt x="1613535" y="92963"/>
                  </a:lnTo>
                  <a:lnTo>
                    <a:pt x="1619867" y="80889"/>
                  </a:lnTo>
                  <a:lnTo>
                    <a:pt x="1637141" y="71040"/>
                  </a:lnTo>
                  <a:lnTo>
                    <a:pt x="1662773" y="64406"/>
                  </a:lnTo>
                  <a:lnTo>
                    <a:pt x="1694179" y="61975"/>
                  </a:lnTo>
                  <a:lnTo>
                    <a:pt x="1855597" y="61975"/>
                  </a:lnTo>
                  <a:lnTo>
                    <a:pt x="1887003" y="59545"/>
                  </a:lnTo>
                  <a:lnTo>
                    <a:pt x="1912635" y="52911"/>
                  </a:lnTo>
                  <a:lnTo>
                    <a:pt x="1929909" y="43062"/>
                  </a:lnTo>
                  <a:lnTo>
                    <a:pt x="1936242" y="30987"/>
                  </a:lnTo>
                  <a:lnTo>
                    <a:pt x="1929909" y="18913"/>
                  </a:lnTo>
                  <a:lnTo>
                    <a:pt x="1912635" y="9064"/>
                  </a:lnTo>
                  <a:lnTo>
                    <a:pt x="1887003" y="2430"/>
                  </a:lnTo>
                  <a:lnTo>
                    <a:pt x="1855597" y="0"/>
                  </a:lnTo>
                  <a:close/>
                </a:path>
              </a:pathLst>
            </a:custGeom>
            <a:grpFill/>
          </p:spPr>
          <p:txBody>
            <a:bodyPr wrap="square" lIns="0" tIns="0" rIns="0" bIns="0" rtlCol="0"/>
            <a:lstStyle/>
            <a:p>
              <a:endParaRPr/>
            </a:p>
          </p:txBody>
        </p:sp>
        <p:sp>
          <p:nvSpPr>
            <p:cNvPr id="99" name="object 39">
              <a:extLst>
                <a:ext uri="{FF2B5EF4-FFF2-40B4-BE49-F238E27FC236}">
                  <a16:creationId xmlns:a16="http://schemas.microsoft.com/office/drawing/2014/main" id="{6C068561-C728-B81A-F7DD-90013C9A9F8A}"/>
                </a:ext>
              </a:extLst>
            </p:cNvPr>
            <p:cNvSpPr/>
            <p:nvPr/>
          </p:nvSpPr>
          <p:spPr>
            <a:xfrm>
              <a:off x="7220330" y="2524252"/>
              <a:ext cx="1936750" cy="340360"/>
            </a:xfrm>
            <a:custGeom>
              <a:avLst/>
              <a:gdLst/>
              <a:ahLst/>
              <a:cxnLst/>
              <a:rect l="l" t="t" r="r" b="b"/>
              <a:pathLst>
                <a:path w="1936750" h="340360">
                  <a:moveTo>
                    <a:pt x="322707" y="247396"/>
                  </a:moveTo>
                  <a:lnTo>
                    <a:pt x="322707" y="340360"/>
                  </a:lnTo>
                </a:path>
                <a:path w="1936750" h="340360">
                  <a:moveTo>
                    <a:pt x="1613535" y="340360"/>
                  </a:moveTo>
                  <a:lnTo>
                    <a:pt x="1613535" y="247396"/>
                  </a:lnTo>
                </a:path>
                <a:path w="1936750" h="340360">
                  <a:moveTo>
                    <a:pt x="0" y="278384"/>
                  </a:moveTo>
                  <a:lnTo>
                    <a:pt x="0" y="0"/>
                  </a:lnTo>
                </a:path>
                <a:path w="1936750" h="340360">
                  <a:moveTo>
                    <a:pt x="1936242" y="0"/>
                  </a:moveTo>
                  <a:lnTo>
                    <a:pt x="1936242" y="278384"/>
                  </a:lnTo>
                </a:path>
              </a:pathLst>
            </a:custGeom>
            <a:grpFill/>
            <a:ln w="9525">
              <a:solidFill>
                <a:srgbClr val="FFFFFF"/>
              </a:solidFill>
            </a:ln>
          </p:spPr>
          <p:txBody>
            <a:bodyPr wrap="square" lIns="0" tIns="0" rIns="0" bIns="0" rtlCol="0"/>
            <a:lstStyle/>
            <a:p>
              <a:endParaRPr/>
            </a:p>
          </p:txBody>
        </p:sp>
      </p:grpSp>
      <p:sp>
        <p:nvSpPr>
          <p:cNvPr id="100" name="object 40">
            <a:extLst>
              <a:ext uri="{FF2B5EF4-FFF2-40B4-BE49-F238E27FC236}">
                <a16:creationId xmlns:a16="http://schemas.microsoft.com/office/drawing/2014/main" id="{284F1DDD-3742-802B-3B55-0C6FFF209B1F}"/>
              </a:ext>
            </a:extLst>
          </p:cNvPr>
          <p:cNvSpPr txBox="1"/>
          <p:nvPr/>
        </p:nvSpPr>
        <p:spPr>
          <a:xfrm>
            <a:off x="9832699" y="5882924"/>
            <a:ext cx="1434465"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FFFF"/>
                </a:solidFill>
                <a:latin typeface="Meiryo UI"/>
                <a:cs typeface="Meiryo UI"/>
              </a:rPr>
              <a:t>部品・素材メーカー</a:t>
            </a:r>
            <a:endParaRPr sz="1400">
              <a:latin typeface="Meiryo UI"/>
              <a:cs typeface="Meiryo U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楕円 20">
            <a:extLst>
              <a:ext uri="{FF2B5EF4-FFF2-40B4-BE49-F238E27FC236}">
                <a16:creationId xmlns:a16="http://schemas.microsoft.com/office/drawing/2014/main" id="{0BF03E5D-03F8-5F22-97F8-8D8A676BA157}"/>
              </a:ext>
            </a:extLst>
          </p:cNvPr>
          <p:cNvSpPr/>
          <p:nvPr/>
        </p:nvSpPr>
        <p:spPr>
          <a:xfrm>
            <a:off x="7117887" y="1917038"/>
            <a:ext cx="3481137" cy="36896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ハイパースケール</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データセンタ</a:t>
            </a:r>
            <a:endParaRPr kumimoji="1" lang="en-US" altLang="ja-JP" dirty="0">
              <a:latin typeface="BIZ UDPゴシック" panose="020B0400000000000000" pitchFamily="50" charset="-128"/>
              <a:ea typeface="BIZ UDPゴシック" panose="020B0400000000000000" pitchFamily="50" charset="-128"/>
            </a:endParaRPr>
          </a:p>
          <a:p>
            <a:pPr algn="ct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学術</a:t>
            </a:r>
            <a:r>
              <a:rPr lang="en-US" altLang="ja-JP" dirty="0">
                <a:latin typeface="BIZ UDPゴシック" panose="020B0400000000000000" pitchFamily="50" charset="-128"/>
                <a:ea typeface="BIZ UDPゴシック" panose="020B0400000000000000" pitchFamily="50" charset="-128"/>
              </a:rPr>
              <a:t>HPC</a:t>
            </a:r>
          </a:p>
          <a:p>
            <a:pPr algn="ctr"/>
            <a:r>
              <a:rPr kumimoji="1" lang="ja-JP" altLang="en-US" dirty="0">
                <a:latin typeface="BIZ UDPゴシック" panose="020B0400000000000000" pitchFamily="50" charset="-128"/>
                <a:ea typeface="BIZ UDPゴシック" panose="020B0400000000000000" pitchFamily="50" charset="-128"/>
              </a:rPr>
              <a:t>生成</a:t>
            </a:r>
            <a:r>
              <a:rPr kumimoji="1" lang="en-US" altLang="ja-JP" dirty="0">
                <a:latin typeface="BIZ UDPゴシック" panose="020B0400000000000000" pitchFamily="50" charset="-128"/>
                <a:ea typeface="BIZ UDPゴシック" panose="020B0400000000000000" pitchFamily="50" charset="-128"/>
              </a:rPr>
              <a:t>AI</a:t>
            </a:r>
            <a:r>
              <a:rPr kumimoji="1" lang="ja-JP" altLang="en-US" dirty="0">
                <a:latin typeface="BIZ UDPゴシック" panose="020B0400000000000000" pitchFamily="50" charset="-128"/>
                <a:ea typeface="BIZ UDPゴシック" panose="020B0400000000000000" pitchFamily="50" charset="-128"/>
              </a:rPr>
              <a:t>など先進研究</a:t>
            </a:r>
          </a:p>
        </p:txBody>
      </p:sp>
      <p:sp>
        <p:nvSpPr>
          <p:cNvPr id="28" name="四角形: 角を丸くする 27">
            <a:extLst>
              <a:ext uri="{FF2B5EF4-FFF2-40B4-BE49-F238E27FC236}">
                <a16:creationId xmlns:a16="http://schemas.microsoft.com/office/drawing/2014/main" id="{8E9A5B39-EF9C-CA02-93AF-5AF82E6A8501}"/>
              </a:ext>
            </a:extLst>
          </p:cNvPr>
          <p:cNvSpPr/>
          <p:nvPr/>
        </p:nvSpPr>
        <p:spPr>
          <a:xfrm>
            <a:off x="1373504" y="3372023"/>
            <a:ext cx="2286000" cy="897148"/>
          </a:xfrm>
          <a:custGeom>
            <a:avLst/>
            <a:gdLst>
              <a:gd name="connsiteX0" fmla="*/ 0 w 2286000"/>
              <a:gd name="connsiteY0" fmla="*/ 149528 h 897148"/>
              <a:gd name="connsiteX1" fmla="*/ 149528 w 2286000"/>
              <a:gd name="connsiteY1" fmla="*/ 0 h 897148"/>
              <a:gd name="connsiteX2" fmla="*/ 666133 w 2286000"/>
              <a:gd name="connsiteY2" fmla="*/ 0 h 897148"/>
              <a:gd name="connsiteX3" fmla="*/ 1123131 w 2286000"/>
              <a:gd name="connsiteY3" fmla="*/ 0 h 897148"/>
              <a:gd name="connsiteX4" fmla="*/ 1560258 w 2286000"/>
              <a:gd name="connsiteY4" fmla="*/ 0 h 897148"/>
              <a:gd name="connsiteX5" fmla="*/ 2136472 w 2286000"/>
              <a:gd name="connsiteY5" fmla="*/ 0 h 897148"/>
              <a:gd name="connsiteX6" fmla="*/ 2286000 w 2286000"/>
              <a:gd name="connsiteY6" fmla="*/ 149528 h 897148"/>
              <a:gd name="connsiteX7" fmla="*/ 2286000 w 2286000"/>
              <a:gd name="connsiteY7" fmla="*/ 747620 h 897148"/>
              <a:gd name="connsiteX8" fmla="*/ 2136472 w 2286000"/>
              <a:gd name="connsiteY8" fmla="*/ 897148 h 897148"/>
              <a:gd name="connsiteX9" fmla="*/ 1699344 w 2286000"/>
              <a:gd name="connsiteY9" fmla="*/ 897148 h 897148"/>
              <a:gd name="connsiteX10" fmla="*/ 1262217 w 2286000"/>
              <a:gd name="connsiteY10" fmla="*/ 897148 h 897148"/>
              <a:gd name="connsiteX11" fmla="*/ 765481 w 2286000"/>
              <a:gd name="connsiteY11" fmla="*/ 897148 h 897148"/>
              <a:gd name="connsiteX12" fmla="*/ 149528 w 2286000"/>
              <a:gd name="connsiteY12" fmla="*/ 897148 h 897148"/>
              <a:gd name="connsiteX13" fmla="*/ 0 w 2286000"/>
              <a:gd name="connsiteY13" fmla="*/ 747620 h 897148"/>
              <a:gd name="connsiteX14" fmla="*/ 0 w 2286000"/>
              <a:gd name="connsiteY14" fmla="*/ 149528 h 89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0" h="897148" extrusionOk="0">
                <a:moveTo>
                  <a:pt x="0" y="149528"/>
                </a:moveTo>
                <a:cubicBezTo>
                  <a:pt x="-8894" y="76092"/>
                  <a:pt x="53987" y="5857"/>
                  <a:pt x="149528" y="0"/>
                </a:cubicBezTo>
                <a:cubicBezTo>
                  <a:pt x="290005" y="-13893"/>
                  <a:pt x="436403" y="9699"/>
                  <a:pt x="666133" y="0"/>
                </a:cubicBezTo>
                <a:cubicBezTo>
                  <a:pt x="895863" y="-9699"/>
                  <a:pt x="934383" y="40201"/>
                  <a:pt x="1123131" y="0"/>
                </a:cubicBezTo>
                <a:cubicBezTo>
                  <a:pt x="1311879" y="-40201"/>
                  <a:pt x="1467632" y="25771"/>
                  <a:pt x="1560258" y="0"/>
                </a:cubicBezTo>
                <a:cubicBezTo>
                  <a:pt x="1652884" y="-25771"/>
                  <a:pt x="1933567" y="37807"/>
                  <a:pt x="2136472" y="0"/>
                </a:cubicBezTo>
                <a:cubicBezTo>
                  <a:pt x="2225377" y="-8702"/>
                  <a:pt x="2288911" y="61512"/>
                  <a:pt x="2286000" y="149528"/>
                </a:cubicBezTo>
                <a:cubicBezTo>
                  <a:pt x="2328908" y="410354"/>
                  <a:pt x="2253338" y="562566"/>
                  <a:pt x="2286000" y="747620"/>
                </a:cubicBezTo>
                <a:cubicBezTo>
                  <a:pt x="2289273" y="834747"/>
                  <a:pt x="2214930" y="878096"/>
                  <a:pt x="2136472" y="897148"/>
                </a:cubicBezTo>
                <a:cubicBezTo>
                  <a:pt x="1935858" y="921701"/>
                  <a:pt x="1855860" y="894248"/>
                  <a:pt x="1699344" y="897148"/>
                </a:cubicBezTo>
                <a:cubicBezTo>
                  <a:pt x="1542828" y="900048"/>
                  <a:pt x="1446295" y="868414"/>
                  <a:pt x="1262217" y="897148"/>
                </a:cubicBezTo>
                <a:cubicBezTo>
                  <a:pt x="1078139" y="925882"/>
                  <a:pt x="958834" y="841664"/>
                  <a:pt x="765481" y="897148"/>
                </a:cubicBezTo>
                <a:cubicBezTo>
                  <a:pt x="572128" y="952632"/>
                  <a:pt x="439022" y="830244"/>
                  <a:pt x="149528" y="897148"/>
                </a:cubicBezTo>
                <a:cubicBezTo>
                  <a:pt x="67598" y="903130"/>
                  <a:pt x="4101" y="817009"/>
                  <a:pt x="0" y="747620"/>
                </a:cubicBezTo>
                <a:cubicBezTo>
                  <a:pt x="-36116" y="492367"/>
                  <a:pt x="57941" y="288675"/>
                  <a:pt x="0" y="149528"/>
                </a:cubicBezTo>
                <a:close/>
              </a:path>
            </a:pathLst>
          </a:custGeom>
          <a:noFill/>
          <a:ln>
            <a:solidFill>
              <a:srgbClr val="FF0000"/>
            </a:solidFill>
            <a:extLst>
              <a:ext uri="{C807C97D-BFC1-408E-A445-0C87EB9F89A2}">
                <ask:lineSketchStyleProps xmlns:ask="http://schemas.microsoft.com/office/drawing/2018/sketchyshapes" sd="2397686141">
                  <a:prstGeom prst="roundRect">
                    <a:avLst/>
                  </a:prstGeom>
                  <ask:type>
                    <ask:lineSketchScribble/>
                  </ask:type>
                </ask:lineSketchStyleProps>
              </a:ext>
            </a:extLst>
          </a:ln>
          <a:effectLst>
            <a:glow rad="1397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浮体式</a:t>
            </a:r>
            <a:endParaRPr kumimoji="1" lang="en-US" altLang="ja-JP"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溶融塩炉</a:t>
            </a:r>
            <a:endParaRPr kumimoji="1" lang="ja-JP" altLang="en-US" sz="2800" dirty="0">
              <a:solidFill>
                <a:schemeClr val="tx1"/>
              </a:solidFill>
              <a:latin typeface="Amasis MT Pro Black" panose="02040A04050005020304" pitchFamily="18" charset="0"/>
              <a:ea typeface="BIZ UDPゴシック" panose="020B0400000000000000" pitchFamily="50" charset="-128"/>
            </a:endParaRPr>
          </a:p>
        </p:txBody>
      </p:sp>
      <p:sp>
        <p:nvSpPr>
          <p:cNvPr id="29" name="矢印: 右 28">
            <a:extLst>
              <a:ext uri="{FF2B5EF4-FFF2-40B4-BE49-F238E27FC236}">
                <a16:creationId xmlns:a16="http://schemas.microsoft.com/office/drawing/2014/main" id="{973B770B-2B2C-D074-EEBC-BA8004763633}"/>
              </a:ext>
            </a:extLst>
          </p:cNvPr>
          <p:cNvSpPr/>
          <p:nvPr/>
        </p:nvSpPr>
        <p:spPr>
          <a:xfrm>
            <a:off x="3898232" y="3569368"/>
            <a:ext cx="3120189" cy="553453"/>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95860BE0-1B20-B8D9-1319-2F5DE9E339E7}"/>
              </a:ext>
            </a:extLst>
          </p:cNvPr>
          <p:cNvCxnSpPr>
            <a:cxnSpLocks/>
          </p:cNvCxnSpPr>
          <p:nvPr/>
        </p:nvCxnSpPr>
        <p:spPr>
          <a:xfrm>
            <a:off x="5342021" y="232611"/>
            <a:ext cx="0" cy="6489031"/>
          </a:xfrm>
          <a:prstGeom prst="line">
            <a:avLst/>
          </a:prstGeom>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3E1F8D34-8092-6BDE-6770-FDD2CF9FED03}"/>
              </a:ext>
            </a:extLst>
          </p:cNvPr>
          <p:cNvSpPr txBox="1"/>
          <p:nvPr/>
        </p:nvSpPr>
        <p:spPr>
          <a:xfrm>
            <a:off x="1302839" y="881949"/>
            <a:ext cx="3041287" cy="369332"/>
          </a:xfrm>
          <a:prstGeom prst="rect">
            <a:avLst/>
          </a:prstGeom>
          <a:noFill/>
        </p:spPr>
        <p:txBody>
          <a:bodyPr wrap="square" rtlCol="0">
            <a:spAutoFit/>
          </a:bodyPr>
          <a:lstStyle/>
          <a:p>
            <a:pPr algn="ctr"/>
            <a:r>
              <a:rPr kumimoji="1" lang="ja-JP" altLang="en-US" dirty="0"/>
              <a:t>港湾＠海</a:t>
            </a:r>
          </a:p>
        </p:txBody>
      </p:sp>
      <p:sp>
        <p:nvSpPr>
          <p:cNvPr id="34" name="テキスト ボックス 33">
            <a:extLst>
              <a:ext uri="{FF2B5EF4-FFF2-40B4-BE49-F238E27FC236}">
                <a16:creationId xmlns:a16="http://schemas.microsoft.com/office/drawing/2014/main" id="{288C7356-DE23-C4DE-1019-9C4A13D386D6}"/>
              </a:ext>
            </a:extLst>
          </p:cNvPr>
          <p:cNvSpPr txBox="1"/>
          <p:nvPr/>
        </p:nvSpPr>
        <p:spPr>
          <a:xfrm>
            <a:off x="7337811" y="881949"/>
            <a:ext cx="3041287" cy="369332"/>
          </a:xfrm>
          <a:prstGeom prst="rect">
            <a:avLst/>
          </a:prstGeom>
          <a:noFill/>
        </p:spPr>
        <p:txBody>
          <a:bodyPr wrap="square" rtlCol="0">
            <a:spAutoFit/>
          </a:bodyPr>
          <a:lstStyle/>
          <a:p>
            <a:pPr algn="ctr"/>
            <a:r>
              <a:rPr kumimoji="1" lang="ja-JP" altLang="en-US" dirty="0"/>
              <a:t>港湾＠陸上</a:t>
            </a:r>
          </a:p>
        </p:txBody>
      </p:sp>
    </p:spTree>
    <p:extLst>
      <p:ext uri="{BB962C8B-B14F-4D97-AF65-F5344CB8AC3E}">
        <p14:creationId xmlns:p14="http://schemas.microsoft.com/office/powerpoint/2010/main" val="4279844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049F536-CC1D-7FDA-E384-5829DB18B38A}"/>
              </a:ext>
            </a:extLst>
          </p:cNvPr>
          <p:cNvSpPr/>
          <p:nvPr/>
        </p:nvSpPr>
        <p:spPr>
          <a:xfrm>
            <a:off x="771925" y="1406865"/>
            <a:ext cx="2286000" cy="897148"/>
          </a:xfrm>
          <a:custGeom>
            <a:avLst/>
            <a:gdLst>
              <a:gd name="connsiteX0" fmla="*/ 0 w 2286000"/>
              <a:gd name="connsiteY0" fmla="*/ 149528 h 897148"/>
              <a:gd name="connsiteX1" fmla="*/ 149528 w 2286000"/>
              <a:gd name="connsiteY1" fmla="*/ 0 h 897148"/>
              <a:gd name="connsiteX2" fmla="*/ 666133 w 2286000"/>
              <a:gd name="connsiteY2" fmla="*/ 0 h 897148"/>
              <a:gd name="connsiteX3" fmla="*/ 1123131 w 2286000"/>
              <a:gd name="connsiteY3" fmla="*/ 0 h 897148"/>
              <a:gd name="connsiteX4" fmla="*/ 1560258 w 2286000"/>
              <a:gd name="connsiteY4" fmla="*/ 0 h 897148"/>
              <a:gd name="connsiteX5" fmla="*/ 2136472 w 2286000"/>
              <a:gd name="connsiteY5" fmla="*/ 0 h 897148"/>
              <a:gd name="connsiteX6" fmla="*/ 2286000 w 2286000"/>
              <a:gd name="connsiteY6" fmla="*/ 149528 h 897148"/>
              <a:gd name="connsiteX7" fmla="*/ 2286000 w 2286000"/>
              <a:gd name="connsiteY7" fmla="*/ 747620 h 897148"/>
              <a:gd name="connsiteX8" fmla="*/ 2136472 w 2286000"/>
              <a:gd name="connsiteY8" fmla="*/ 897148 h 897148"/>
              <a:gd name="connsiteX9" fmla="*/ 1699344 w 2286000"/>
              <a:gd name="connsiteY9" fmla="*/ 897148 h 897148"/>
              <a:gd name="connsiteX10" fmla="*/ 1262217 w 2286000"/>
              <a:gd name="connsiteY10" fmla="*/ 897148 h 897148"/>
              <a:gd name="connsiteX11" fmla="*/ 765481 w 2286000"/>
              <a:gd name="connsiteY11" fmla="*/ 897148 h 897148"/>
              <a:gd name="connsiteX12" fmla="*/ 149528 w 2286000"/>
              <a:gd name="connsiteY12" fmla="*/ 897148 h 897148"/>
              <a:gd name="connsiteX13" fmla="*/ 0 w 2286000"/>
              <a:gd name="connsiteY13" fmla="*/ 747620 h 897148"/>
              <a:gd name="connsiteX14" fmla="*/ 0 w 2286000"/>
              <a:gd name="connsiteY14" fmla="*/ 149528 h 89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0" h="897148" extrusionOk="0">
                <a:moveTo>
                  <a:pt x="0" y="149528"/>
                </a:moveTo>
                <a:cubicBezTo>
                  <a:pt x="-8894" y="76092"/>
                  <a:pt x="53987" y="5857"/>
                  <a:pt x="149528" y="0"/>
                </a:cubicBezTo>
                <a:cubicBezTo>
                  <a:pt x="290005" y="-13893"/>
                  <a:pt x="436403" y="9699"/>
                  <a:pt x="666133" y="0"/>
                </a:cubicBezTo>
                <a:cubicBezTo>
                  <a:pt x="895863" y="-9699"/>
                  <a:pt x="934383" y="40201"/>
                  <a:pt x="1123131" y="0"/>
                </a:cubicBezTo>
                <a:cubicBezTo>
                  <a:pt x="1311879" y="-40201"/>
                  <a:pt x="1467632" y="25771"/>
                  <a:pt x="1560258" y="0"/>
                </a:cubicBezTo>
                <a:cubicBezTo>
                  <a:pt x="1652884" y="-25771"/>
                  <a:pt x="1933567" y="37807"/>
                  <a:pt x="2136472" y="0"/>
                </a:cubicBezTo>
                <a:cubicBezTo>
                  <a:pt x="2225377" y="-8702"/>
                  <a:pt x="2288911" y="61512"/>
                  <a:pt x="2286000" y="149528"/>
                </a:cubicBezTo>
                <a:cubicBezTo>
                  <a:pt x="2328908" y="410354"/>
                  <a:pt x="2253338" y="562566"/>
                  <a:pt x="2286000" y="747620"/>
                </a:cubicBezTo>
                <a:cubicBezTo>
                  <a:pt x="2289273" y="834747"/>
                  <a:pt x="2214930" y="878096"/>
                  <a:pt x="2136472" y="897148"/>
                </a:cubicBezTo>
                <a:cubicBezTo>
                  <a:pt x="1935858" y="921701"/>
                  <a:pt x="1855860" y="894248"/>
                  <a:pt x="1699344" y="897148"/>
                </a:cubicBezTo>
                <a:cubicBezTo>
                  <a:pt x="1542828" y="900048"/>
                  <a:pt x="1446295" y="868414"/>
                  <a:pt x="1262217" y="897148"/>
                </a:cubicBezTo>
                <a:cubicBezTo>
                  <a:pt x="1078139" y="925882"/>
                  <a:pt x="958834" y="841664"/>
                  <a:pt x="765481" y="897148"/>
                </a:cubicBezTo>
                <a:cubicBezTo>
                  <a:pt x="572128" y="952632"/>
                  <a:pt x="439022" y="830244"/>
                  <a:pt x="149528" y="897148"/>
                </a:cubicBezTo>
                <a:cubicBezTo>
                  <a:pt x="67598" y="903130"/>
                  <a:pt x="4101" y="817009"/>
                  <a:pt x="0" y="747620"/>
                </a:cubicBezTo>
                <a:cubicBezTo>
                  <a:pt x="-36116" y="492367"/>
                  <a:pt x="57941" y="288675"/>
                  <a:pt x="0" y="149528"/>
                </a:cubicBezTo>
                <a:close/>
              </a:path>
            </a:pathLst>
          </a:custGeom>
          <a:noFill/>
          <a:ln>
            <a:solidFill>
              <a:srgbClr val="FF0000"/>
            </a:solidFill>
            <a:extLst>
              <a:ext uri="{C807C97D-BFC1-408E-A445-0C87EB9F89A2}">
                <ask:lineSketchStyleProps xmlns:ask="http://schemas.microsoft.com/office/drawing/2018/sketchyshapes" sd="2397686141">
                  <a:prstGeom prst="roundRect">
                    <a:avLst/>
                  </a:prstGeom>
                  <ask:type>
                    <ask:lineSketchScribble/>
                  </ask:type>
                </ask:lineSketchStyleProps>
              </a:ext>
            </a:extLst>
          </a:ln>
          <a:effectLst>
            <a:glow rad="1397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軍事用小型原子炉</a:t>
            </a:r>
            <a:endParaRPr kumimoji="1" lang="en-US" altLang="ja-JP" dirty="0">
              <a:solidFill>
                <a:schemeClr val="tx1"/>
              </a:solidFill>
              <a:latin typeface="BIZ UDPゴシック" panose="020B0400000000000000" pitchFamily="50" charset="-128"/>
              <a:ea typeface="BIZ UDPゴシック" panose="020B0400000000000000" pitchFamily="50" charset="-128"/>
            </a:endParaRPr>
          </a:p>
          <a:p>
            <a:pPr algn="ctr"/>
            <a:r>
              <a:rPr kumimoji="1" lang="en-US" altLang="ja-JP" sz="2800" dirty="0">
                <a:solidFill>
                  <a:schemeClr val="tx1"/>
                </a:solidFill>
                <a:latin typeface="Amasis MT Pro Black" panose="02040A04050005020304" pitchFamily="18" charset="0"/>
                <a:ea typeface="BIZ UDPゴシック" panose="020B0400000000000000" pitchFamily="50" charset="-128"/>
              </a:rPr>
              <a:t>S9G</a:t>
            </a:r>
            <a:endParaRPr kumimoji="1" lang="ja-JP" altLang="en-US" sz="2800" dirty="0">
              <a:solidFill>
                <a:schemeClr val="tx1"/>
              </a:solidFill>
              <a:latin typeface="Amasis MT Pro Black" panose="02040A04050005020304" pitchFamily="18" charset="0"/>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4B5EEE93-2B19-6E5F-0D56-6DE01DFADE85}"/>
              </a:ext>
            </a:extLst>
          </p:cNvPr>
          <p:cNvSpPr/>
          <p:nvPr/>
        </p:nvSpPr>
        <p:spPr>
          <a:xfrm>
            <a:off x="8490022" y="1406865"/>
            <a:ext cx="2286000" cy="897148"/>
          </a:xfrm>
          <a:prstGeom prst="roundRect">
            <a:avLst/>
          </a:prstGeom>
          <a:solidFill>
            <a:srgbClr val="C00000"/>
          </a:solidFill>
          <a:ln>
            <a:solidFill>
              <a:srgbClr val="FF0000"/>
            </a:solidFill>
          </a:ln>
          <a:effectLst>
            <a:glow rad="1397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軍事用小型原子炉</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en-US" altLang="ja-JP" sz="2800" dirty="0">
                <a:latin typeface="Amasis MT Pro Black" panose="02040A04050005020304" pitchFamily="18" charset="0"/>
                <a:ea typeface="BIZ UDPゴシック" panose="020B0400000000000000" pitchFamily="50" charset="-128"/>
              </a:rPr>
              <a:t>S9G</a:t>
            </a:r>
            <a:endParaRPr kumimoji="1" lang="ja-JP" altLang="en-US" sz="2800" dirty="0">
              <a:latin typeface="Amasis MT Pro Black" panose="02040A04050005020304" pitchFamily="18" charset="0"/>
              <a:ea typeface="BIZ UDPゴシック" panose="020B0400000000000000" pitchFamily="50" charset="-128"/>
            </a:endParaRPr>
          </a:p>
        </p:txBody>
      </p:sp>
      <p:cxnSp>
        <p:nvCxnSpPr>
          <p:cNvPr id="8" name="直線矢印コネクタ 7">
            <a:extLst>
              <a:ext uri="{FF2B5EF4-FFF2-40B4-BE49-F238E27FC236}">
                <a16:creationId xmlns:a16="http://schemas.microsoft.com/office/drawing/2014/main" id="{545268AA-1170-FEF5-52F8-5CCF9422F392}"/>
              </a:ext>
            </a:extLst>
          </p:cNvPr>
          <p:cNvCxnSpPr>
            <a:cxnSpLocks/>
          </p:cNvCxnSpPr>
          <p:nvPr/>
        </p:nvCxnSpPr>
        <p:spPr>
          <a:xfrm>
            <a:off x="3057925" y="1712316"/>
            <a:ext cx="5432097"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AFD6E99A-05AF-9138-6A82-C9EBBC46A84A}"/>
              </a:ext>
            </a:extLst>
          </p:cNvPr>
          <p:cNvSpPr txBox="1"/>
          <p:nvPr/>
        </p:nvSpPr>
        <p:spPr>
          <a:xfrm>
            <a:off x="3568164" y="1354508"/>
            <a:ext cx="4667416" cy="307777"/>
          </a:xfrm>
          <a:prstGeom prst="rect">
            <a:avLst/>
          </a:prstGeom>
          <a:noFill/>
        </p:spPr>
        <p:txBody>
          <a:bodyPr wrap="square" rtlCol="0">
            <a:spAutoFit/>
          </a:bodyPr>
          <a:lstStyle/>
          <a:p>
            <a:r>
              <a:rPr lang="en-US" altLang="ja-JP" sz="1400" dirty="0">
                <a:latin typeface="BIZ UDPゴシック" panose="020B0400000000000000" pitchFamily="50" charset="-128"/>
                <a:ea typeface="BIZ UDPゴシック" panose="020B0400000000000000" pitchFamily="50" charset="-128"/>
              </a:rPr>
              <a:t>25</a:t>
            </a:r>
            <a:r>
              <a:rPr lang="ja-JP" altLang="en-US" sz="1400" dirty="0">
                <a:latin typeface="BIZ UDPゴシック" panose="020B0400000000000000" pitchFamily="50" charset="-128"/>
                <a:ea typeface="BIZ UDPゴシック" panose="020B0400000000000000" pitchFamily="50" charset="-128"/>
              </a:rPr>
              <a:t>年分の燃料搭載した軍用原子炉を米国からリース</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12" name="直線矢印コネクタ 11">
            <a:extLst>
              <a:ext uri="{FF2B5EF4-FFF2-40B4-BE49-F238E27FC236}">
                <a16:creationId xmlns:a16="http://schemas.microsoft.com/office/drawing/2014/main" id="{8EF1C801-82AF-E854-5151-890258058BCE}"/>
              </a:ext>
            </a:extLst>
          </p:cNvPr>
          <p:cNvCxnSpPr>
            <a:cxnSpLocks/>
          </p:cNvCxnSpPr>
          <p:nvPr/>
        </p:nvCxnSpPr>
        <p:spPr>
          <a:xfrm flipH="1">
            <a:off x="3057925" y="2070125"/>
            <a:ext cx="543209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3FF11D9-E019-8FF2-845F-D58499D1F008}"/>
              </a:ext>
            </a:extLst>
          </p:cNvPr>
          <p:cNvSpPr txBox="1"/>
          <p:nvPr/>
        </p:nvSpPr>
        <p:spPr>
          <a:xfrm>
            <a:off x="3553823" y="2085326"/>
            <a:ext cx="4667416" cy="307777"/>
          </a:xfrm>
          <a:prstGeom prst="rect">
            <a:avLst/>
          </a:prstGeom>
          <a:noFill/>
        </p:spPr>
        <p:txBody>
          <a:bodyPr wrap="square" rtlCol="0">
            <a:spAutoFit/>
          </a:bodyPr>
          <a:lstStyle/>
          <a:p>
            <a:r>
              <a:rPr lang="ja-JP" altLang="en-US" sz="1400" dirty="0">
                <a:latin typeface="BIZ UDPゴシック" panose="020B0400000000000000" pitchFamily="50" charset="-128"/>
                <a:ea typeface="BIZ UDPゴシック" panose="020B0400000000000000" pitchFamily="50" charset="-128"/>
              </a:rPr>
              <a:t>リース終了後は、使用済み燃料＆炉心本体とともに返却</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7A930523-211C-E19C-7A3D-5E22F3A2EF35}"/>
              </a:ext>
            </a:extLst>
          </p:cNvPr>
          <p:cNvSpPr txBox="1"/>
          <p:nvPr/>
        </p:nvSpPr>
        <p:spPr>
          <a:xfrm rot="20853207">
            <a:off x="8482395" y="688606"/>
            <a:ext cx="3471393"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軍事用原子炉には</a:t>
            </a:r>
            <a:r>
              <a:rPr kumimoji="1" lang="en-US" altLang="ja-JP" sz="1400" dirty="0">
                <a:latin typeface="BIZ UDPゴシック" panose="020B0400000000000000" pitchFamily="50" charset="-128"/>
                <a:ea typeface="BIZ UDPゴシック" panose="020B0400000000000000" pitchFamily="50" charset="-128"/>
              </a:rPr>
              <a:t>IAEA</a:t>
            </a:r>
            <a:r>
              <a:rPr kumimoji="1" lang="ja-JP" altLang="en-US" sz="1400" dirty="0">
                <a:latin typeface="BIZ UDPゴシック" panose="020B0400000000000000" pitchFamily="50" charset="-128"/>
                <a:ea typeface="BIZ UDPゴシック" panose="020B0400000000000000" pitchFamily="50" charset="-128"/>
              </a:rPr>
              <a:t>の査察は無い</a:t>
            </a:r>
          </a:p>
        </p:txBody>
      </p:sp>
      <p:sp>
        <p:nvSpPr>
          <p:cNvPr id="17" name="テキスト ボックス 16">
            <a:extLst>
              <a:ext uri="{FF2B5EF4-FFF2-40B4-BE49-F238E27FC236}">
                <a16:creationId xmlns:a16="http://schemas.microsoft.com/office/drawing/2014/main" id="{250A974B-87DB-82EF-2DDD-B4DA0D40235E}"/>
              </a:ext>
            </a:extLst>
          </p:cNvPr>
          <p:cNvSpPr txBox="1"/>
          <p:nvPr/>
        </p:nvSpPr>
        <p:spPr>
          <a:xfrm>
            <a:off x="8364772" y="2331380"/>
            <a:ext cx="2703443"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自衛隊演習場の地下に設置</a:t>
            </a:r>
          </a:p>
        </p:txBody>
      </p:sp>
      <p:sp>
        <p:nvSpPr>
          <p:cNvPr id="18" name="楕円 17">
            <a:extLst>
              <a:ext uri="{FF2B5EF4-FFF2-40B4-BE49-F238E27FC236}">
                <a16:creationId xmlns:a16="http://schemas.microsoft.com/office/drawing/2014/main" id="{6F7B4D4C-B495-6E04-A5AD-82B72B466559}"/>
              </a:ext>
            </a:extLst>
          </p:cNvPr>
          <p:cNvSpPr/>
          <p:nvPr/>
        </p:nvSpPr>
        <p:spPr>
          <a:xfrm>
            <a:off x="4961021" y="3810001"/>
            <a:ext cx="2574758" cy="233412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余剰電力は</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一般へ</a:t>
            </a:r>
            <a:r>
              <a:rPr kumimoji="1" lang="ja-JP" altLang="en-US" dirty="0">
                <a:latin typeface="BIZ UDPゴシック" panose="020B0400000000000000" pitchFamily="50" charset="-128"/>
                <a:ea typeface="BIZ UDPゴシック" panose="020B0400000000000000" pitchFamily="50" charset="-128"/>
              </a:rPr>
              <a:t>無償供与</a:t>
            </a:r>
          </a:p>
        </p:txBody>
      </p:sp>
      <p:sp>
        <p:nvSpPr>
          <p:cNvPr id="19" name="テキスト ボックス 18">
            <a:extLst>
              <a:ext uri="{FF2B5EF4-FFF2-40B4-BE49-F238E27FC236}">
                <a16:creationId xmlns:a16="http://schemas.microsoft.com/office/drawing/2014/main" id="{77613EDB-85BC-0C45-F3AF-5FC879BEA1CB}"/>
              </a:ext>
            </a:extLst>
          </p:cNvPr>
          <p:cNvSpPr txBox="1"/>
          <p:nvPr/>
        </p:nvSpPr>
        <p:spPr>
          <a:xfrm>
            <a:off x="3285039" y="1695007"/>
            <a:ext cx="4667416"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米国海軍の原子力エンジニアなど</a:t>
            </a:r>
            <a:r>
              <a:rPr kumimoji="1" lang="en-US" altLang="ja-JP" sz="1100" dirty="0">
                <a:latin typeface="BIZ UDPゴシック" panose="020B0400000000000000" pitchFamily="50" charset="-128"/>
                <a:ea typeface="BIZ UDPゴシック" panose="020B0400000000000000" pitchFamily="50" charset="-128"/>
              </a:rPr>
              <a:t>25</a:t>
            </a:r>
            <a:r>
              <a:rPr kumimoji="1" lang="ja-JP" altLang="en-US" sz="1100" dirty="0">
                <a:latin typeface="BIZ UDPゴシック" panose="020B0400000000000000" pitchFamily="50" charset="-128"/>
                <a:ea typeface="BIZ UDPゴシック" panose="020B0400000000000000" pitchFamily="50" charset="-128"/>
              </a:rPr>
              <a:t>年雇用するなど対米配慮</a:t>
            </a:r>
          </a:p>
        </p:txBody>
      </p:sp>
      <p:sp>
        <p:nvSpPr>
          <p:cNvPr id="20" name="楕円 19">
            <a:extLst>
              <a:ext uri="{FF2B5EF4-FFF2-40B4-BE49-F238E27FC236}">
                <a16:creationId xmlns:a16="http://schemas.microsoft.com/office/drawing/2014/main" id="{E5BFAC0F-D1B6-E19B-F4F2-E42BC7EA7531}"/>
              </a:ext>
            </a:extLst>
          </p:cNvPr>
          <p:cNvSpPr/>
          <p:nvPr/>
        </p:nvSpPr>
        <p:spPr>
          <a:xfrm>
            <a:off x="8163826" y="3810001"/>
            <a:ext cx="3105333" cy="2334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防衛用電力</a:t>
            </a:r>
            <a:endParaRPr kumimoji="1" lang="en-US" altLang="ja-JP" sz="2400" dirty="0">
              <a:latin typeface="BIZ UDPゴシック" panose="020B0400000000000000" pitchFamily="50" charset="-128"/>
              <a:ea typeface="BIZ UDPゴシック" panose="020B0400000000000000" pitchFamily="50" charset="-128"/>
            </a:endParaRPr>
          </a:p>
          <a:p>
            <a:pPr algn="ct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高出力兵器</a:t>
            </a: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政府用データセンタ</a:t>
            </a:r>
          </a:p>
        </p:txBody>
      </p:sp>
      <p:sp>
        <p:nvSpPr>
          <p:cNvPr id="21" name="楕円 20">
            <a:extLst>
              <a:ext uri="{FF2B5EF4-FFF2-40B4-BE49-F238E27FC236}">
                <a16:creationId xmlns:a16="http://schemas.microsoft.com/office/drawing/2014/main" id="{0BF03E5D-03F8-5F22-97F8-8D8A676BA157}"/>
              </a:ext>
            </a:extLst>
          </p:cNvPr>
          <p:cNvSpPr/>
          <p:nvPr/>
        </p:nvSpPr>
        <p:spPr>
          <a:xfrm>
            <a:off x="588750" y="2871543"/>
            <a:ext cx="3481137" cy="3689681"/>
          </a:xfrm>
          <a:prstGeom prst="ellipse">
            <a:avLst/>
          </a:prstGeom>
          <a:solidFill>
            <a:schemeClr val="accent2">
              <a:lumMod val="75000"/>
            </a:schemeClr>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ハイパースケール</a:t>
            </a:r>
            <a:endParaRPr kumimoji="1"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データセンタ</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地下</a:t>
            </a:r>
            <a:r>
              <a:rPr lang="en-US" altLang="ja-JP" dirty="0">
                <a:latin typeface="BIZ UDPゴシック" panose="020B0400000000000000" pitchFamily="50" charset="-128"/>
                <a:ea typeface="BIZ UDPゴシック" panose="020B0400000000000000" pitchFamily="50" charset="-128"/>
              </a:rPr>
              <a:t>300</a:t>
            </a:r>
            <a:r>
              <a:rPr lang="ja-JP" altLang="en-US" dirty="0">
                <a:latin typeface="BIZ UDPゴシック" panose="020B0400000000000000" pitchFamily="50" charset="-128"/>
                <a:ea typeface="BIZ UDPゴシック" panose="020B0400000000000000" pitchFamily="50" charset="-128"/>
              </a:rPr>
              <a:t>ｍ</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23" name="直線矢印コネクタ 22">
            <a:extLst>
              <a:ext uri="{FF2B5EF4-FFF2-40B4-BE49-F238E27FC236}">
                <a16:creationId xmlns:a16="http://schemas.microsoft.com/office/drawing/2014/main" id="{E7BDF6AD-EAA7-59E8-B8F2-203C4C90C159}"/>
              </a:ext>
            </a:extLst>
          </p:cNvPr>
          <p:cNvCxnSpPr>
            <a:stCxn id="17" idx="2"/>
            <a:endCxn id="20" idx="0"/>
          </p:cNvCxnSpPr>
          <p:nvPr/>
        </p:nvCxnSpPr>
        <p:spPr>
          <a:xfrm flipH="1">
            <a:off x="9716493" y="2669934"/>
            <a:ext cx="1" cy="1140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AE00E28-36A6-1990-0C1E-353D37B7CBD5}"/>
              </a:ext>
            </a:extLst>
          </p:cNvPr>
          <p:cNvCxnSpPr>
            <a:stCxn id="17" idx="2"/>
            <a:endCxn id="18" idx="7"/>
          </p:cNvCxnSpPr>
          <p:nvPr/>
        </p:nvCxnSpPr>
        <p:spPr>
          <a:xfrm flipH="1">
            <a:off x="7158714" y="2669934"/>
            <a:ext cx="2557780" cy="1481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FD2E43C-1C79-5C62-CA1C-0BBCCE5ED275}"/>
              </a:ext>
            </a:extLst>
          </p:cNvPr>
          <p:cNvCxnSpPr>
            <a:cxnSpLocks/>
            <a:stCxn id="17" idx="2"/>
          </p:cNvCxnSpPr>
          <p:nvPr/>
        </p:nvCxnSpPr>
        <p:spPr>
          <a:xfrm flipH="1">
            <a:off x="3906253" y="2669934"/>
            <a:ext cx="5810241" cy="1140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F110F0E6-354A-27B9-8CEA-3EE4D813E35B}"/>
              </a:ext>
            </a:extLst>
          </p:cNvPr>
          <p:cNvSpPr txBox="1"/>
          <p:nvPr/>
        </p:nvSpPr>
        <p:spPr>
          <a:xfrm>
            <a:off x="4322504" y="196163"/>
            <a:ext cx="3213275" cy="646331"/>
          </a:xfrm>
          <a:prstGeom prst="rect">
            <a:avLst/>
          </a:prstGeom>
          <a:noFill/>
        </p:spPr>
        <p:txBody>
          <a:bodyPr wrap="square" rtlCol="0">
            <a:spAutoFit/>
          </a:bodyPr>
          <a:lstStyle/>
          <a:p>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馬毛島基地（</a:t>
            </a:r>
            <a:r>
              <a:rPr kumimoji="1" lang="ja-JP" altLang="en-US" dirty="0">
                <a:solidFill>
                  <a:schemeClr val="accent6">
                    <a:lumMod val="75000"/>
                  </a:schemeClr>
                </a:solidFill>
                <a:latin typeface="UD デジタル 教科書体 NK-B" panose="02020700000000000000" pitchFamily="18" charset="-128"/>
                <a:ea typeface="UD デジタル 教科書体 NK-B" panose="02020700000000000000" pitchFamily="18" charset="-128"/>
              </a:rPr>
              <a:t>電力</a:t>
            </a:r>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a:t>
            </a:r>
            <a:r>
              <a:rPr kumimoji="1" lang="ja-JP" altLang="en-US" dirty="0">
                <a:solidFill>
                  <a:srgbClr val="FF0000"/>
                </a:solidFill>
                <a:latin typeface="UD デジタル 教科書体 NK-B" panose="02020700000000000000" pitchFamily="18" charset="-128"/>
                <a:ea typeface="UD デジタル 教科書体 NK-B" panose="02020700000000000000" pitchFamily="18" charset="-128"/>
              </a:rPr>
              <a:t>淡水</a:t>
            </a:r>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化）</a:t>
            </a:r>
            <a:endParaRPr kumimoji="1" lang="en-US" altLang="ja-JP" dirty="0">
              <a:solidFill>
                <a:srgbClr val="002060"/>
              </a:solidFill>
              <a:latin typeface="UD デジタル 教科書体 NK-B" panose="02020700000000000000" pitchFamily="18" charset="-128"/>
              <a:ea typeface="UD デジタル 教科書体 NK-B" panose="02020700000000000000" pitchFamily="18" charset="-128"/>
            </a:endParaRPr>
          </a:p>
          <a:p>
            <a:r>
              <a:rPr lang="ja-JP" altLang="en-US" dirty="0">
                <a:solidFill>
                  <a:srgbClr val="002060"/>
                </a:solidFill>
                <a:latin typeface="UD デジタル 教科書体 NK-B" panose="02020700000000000000" pitchFamily="18" charset="-128"/>
                <a:ea typeface="UD デジタル 教科書体 NK-B" panose="02020700000000000000" pitchFamily="18" charset="-128"/>
              </a:rPr>
              <a:t>東千歳駐屯地＆空自千歳基地</a:t>
            </a:r>
            <a:endPar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308953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049F536-CC1D-7FDA-E384-5829DB18B38A}"/>
              </a:ext>
            </a:extLst>
          </p:cNvPr>
          <p:cNvSpPr/>
          <p:nvPr/>
        </p:nvSpPr>
        <p:spPr>
          <a:xfrm>
            <a:off x="771925" y="1406865"/>
            <a:ext cx="2286000" cy="897148"/>
          </a:xfrm>
          <a:custGeom>
            <a:avLst/>
            <a:gdLst>
              <a:gd name="connsiteX0" fmla="*/ 0 w 2286000"/>
              <a:gd name="connsiteY0" fmla="*/ 149528 h 897148"/>
              <a:gd name="connsiteX1" fmla="*/ 149528 w 2286000"/>
              <a:gd name="connsiteY1" fmla="*/ 0 h 897148"/>
              <a:gd name="connsiteX2" fmla="*/ 666133 w 2286000"/>
              <a:gd name="connsiteY2" fmla="*/ 0 h 897148"/>
              <a:gd name="connsiteX3" fmla="*/ 1123131 w 2286000"/>
              <a:gd name="connsiteY3" fmla="*/ 0 h 897148"/>
              <a:gd name="connsiteX4" fmla="*/ 1560258 w 2286000"/>
              <a:gd name="connsiteY4" fmla="*/ 0 h 897148"/>
              <a:gd name="connsiteX5" fmla="*/ 2136472 w 2286000"/>
              <a:gd name="connsiteY5" fmla="*/ 0 h 897148"/>
              <a:gd name="connsiteX6" fmla="*/ 2286000 w 2286000"/>
              <a:gd name="connsiteY6" fmla="*/ 149528 h 897148"/>
              <a:gd name="connsiteX7" fmla="*/ 2286000 w 2286000"/>
              <a:gd name="connsiteY7" fmla="*/ 747620 h 897148"/>
              <a:gd name="connsiteX8" fmla="*/ 2136472 w 2286000"/>
              <a:gd name="connsiteY8" fmla="*/ 897148 h 897148"/>
              <a:gd name="connsiteX9" fmla="*/ 1699344 w 2286000"/>
              <a:gd name="connsiteY9" fmla="*/ 897148 h 897148"/>
              <a:gd name="connsiteX10" fmla="*/ 1262217 w 2286000"/>
              <a:gd name="connsiteY10" fmla="*/ 897148 h 897148"/>
              <a:gd name="connsiteX11" fmla="*/ 765481 w 2286000"/>
              <a:gd name="connsiteY11" fmla="*/ 897148 h 897148"/>
              <a:gd name="connsiteX12" fmla="*/ 149528 w 2286000"/>
              <a:gd name="connsiteY12" fmla="*/ 897148 h 897148"/>
              <a:gd name="connsiteX13" fmla="*/ 0 w 2286000"/>
              <a:gd name="connsiteY13" fmla="*/ 747620 h 897148"/>
              <a:gd name="connsiteX14" fmla="*/ 0 w 2286000"/>
              <a:gd name="connsiteY14" fmla="*/ 149528 h 89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0" h="897148" extrusionOk="0">
                <a:moveTo>
                  <a:pt x="0" y="149528"/>
                </a:moveTo>
                <a:cubicBezTo>
                  <a:pt x="-8894" y="76092"/>
                  <a:pt x="53987" y="5857"/>
                  <a:pt x="149528" y="0"/>
                </a:cubicBezTo>
                <a:cubicBezTo>
                  <a:pt x="290005" y="-13893"/>
                  <a:pt x="436403" y="9699"/>
                  <a:pt x="666133" y="0"/>
                </a:cubicBezTo>
                <a:cubicBezTo>
                  <a:pt x="895863" y="-9699"/>
                  <a:pt x="934383" y="40201"/>
                  <a:pt x="1123131" y="0"/>
                </a:cubicBezTo>
                <a:cubicBezTo>
                  <a:pt x="1311879" y="-40201"/>
                  <a:pt x="1467632" y="25771"/>
                  <a:pt x="1560258" y="0"/>
                </a:cubicBezTo>
                <a:cubicBezTo>
                  <a:pt x="1652884" y="-25771"/>
                  <a:pt x="1933567" y="37807"/>
                  <a:pt x="2136472" y="0"/>
                </a:cubicBezTo>
                <a:cubicBezTo>
                  <a:pt x="2225377" y="-8702"/>
                  <a:pt x="2288911" y="61512"/>
                  <a:pt x="2286000" y="149528"/>
                </a:cubicBezTo>
                <a:cubicBezTo>
                  <a:pt x="2328908" y="410354"/>
                  <a:pt x="2253338" y="562566"/>
                  <a:pt x="2286000" y="747620"/>
                </a:cubicBezTo>
                <a:cubicBezTo>
                  <a:pt x="2289273" y="834747"/>
                  <a:pt x="2214930" y="878096"/>
                  <a:pt x="2136472" y="897148"/>
                </a:cubicBezTo>
                <a:cubicBezTo>
                  <a:pt x="1935858" y="921701"/>
                  <a:pt x="1855860" y="894248"/>
                  <a:pt x="1699344" y="897148"/>
                </a:cubicBezTo>
                <a:cubicBezTo>
                  <a:pt x="1542828" y="900048"/>
                  <a:pt x="1446295" y="868414"/>
                  <a:pt x="1262217" y="897148"/>
                </a:cubicBezTo>
                <a:cubicBezTo>
                  <a:pt x="1078139" y="925882"/>
                  <a:pt x="958834" y="841664"/>
                  <a:pt x="765481" y="897148"/>
                </a:cubicBezTo>
                <a:cubicBezTo>
                  <a:pt x="572128" y="952632"/>
                  <a:pt x="439022" y="830244"/>
                  <a:pt x="149528" y="897148"/>
                </a:cubicBezTo>
                <a:cubicBezTo>
                  <a:pt x="67598" y="903130"/>
                  <a:pt x="4101" y="817009"/>
                  <a:pt x="0" y="747620"/>
                </a:cubicBezTo>
                <a:cubicBezTo>
                  <a:pt x="-36116" y="492367"/>
                  <a:pt x="57941" y="288675"/>
                  <a:pt x="0" y="149528"/>
                </a:cubicBezTo>
                <a:close/>
              </a:path>
            </a:pathLst>
          </a:custGeom>
          <a:noFill/>
          <a:ln>
            <a:solidFill>
              <a:srgbClr val="FF0000"/>
            </a:solidFill>
            <a:extLst>
              <a:ext uri="{C807C97D-BFC1-408E-A445-0C87EB9F89A2}">
                <ask:lineSketchStyleProps xmlns:ask="http://schemas.microsoft.com/office/drawing/2018/sketchyshapes" sd="2397686141">
                  <a:prstGeom prst="roundRect">
                    <a:avLst/>
                  </a:prstGeom>
                  <ask:type>
                    <ask:lineSketchScribble/>
                  </ask:type>
                </ask:lineSketchStyleProps>
              </a:ext>
            </a:extLst>
          </a:ln>
          <a:effectLst>
            <a:glow rad="1397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軍事用小型原子炉</a:t>
            </a:r>
            <a:endParaRPr kumimoji="1" lang="en-US" altLang="ja-JP" dirty="0">
              <a:solidFill>
                <a:schemeClr val="tx1"/>
              </a:solidFill>
              <a:latin typeface="BIZ UDPゴシック" panose="020B0400000000000000" pitchFamily="50" charset="-128"/>
              <a:ea typeface="BIZ UDPゴシック" panose="020B0400000000000000" pitchFamily="50" charset="-128"/>
            </a:endParaRPr>
          </a:p>
          <a:p>
            <a:pPr algn="ctr"/>
            <a:r>
              <a:rPr kumimoji="1" lang="en-US" altLang="ja-JP" sz="2800" dirty="0">
                <a:solidFill>
                  <a:schemeClr val="tx1"/>
                </a:solidFill>
                <a:latin typeface="Amasis MT Pro Black" panose="02040A04050005020304" pitchFamily="18" charset="0"/>
                <a:ea typeface="BIZ UDPゴシック" panose="020B0400000000000000" pitchFamily="50" charset="-128"/>
              </a:rPr>
              <a:t>S9G</a:t>
            </a:r>
            <a:endParaRPr kumimoji="1" lang="ja-JP" altLang="en-US" sz="2800" dirty="0">
              <a:solidFill>
                <a:schemeClr val="tx1"/>
              </a:solidFill>
              <a:latin typeface="Amasis MT Pro Black" panose="02040A04050005020304" pitchFamily="18" charset="0"/>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4B5EEE93-2B19-6E5F-0D56-6DE01DFADE85}"/>
              </a:ext>
            </a:extLst>
          </p:cNvPr>
          <p:cNvSpPr/>
          <p:nvPr/>
        </p:nvSpPr>
        <p:spPr>
          <a:xfrm>
            <a:off x="8490022" y="1406865"/>
            <a:ext cx="2286000" cy="897148"/>
          </a:xfrm>
          <a:prstGeom prst="roundRect">
            <a:avLst/>
          </a:prstGeom>
          <a:solidFill>
            <a:srgbClr val="C00000"/>
          </a:solidFill>
          <a:ln>
            <a:solidFill>
              <a:srgbClr val="FF0000"/>
            </a:solidFill>
          </a:ln>
          <a:effectLst>
            <a:glow rad="1397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軍事用小型原子炉</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en-US" altLang="ja-JP" sz="2800" dirty="0">
                <a:latin typeface="Amasis MT Pro Black" panose="02040A04050005020304" pitchFamily="18" charset="0"/>
                <a:ea typeface="BIZ UDPゴシック" panose="020B0400000000000000" pitchFamily="50" charset="-128"/>
              </a:rPr>
              <a:t>S9G</a:t>
            </a:r>
            <a:endParaRPr kumimoji="1" lang="ja-JP" altLang="en-US" sz="2800" dirty="0">
              <a:latin typeface="Amasis MT Pro Black" panose="02040A04050005020304" pitchFamily="18" charset="0"/>
              <a:ea typeface="BIZ UDPゴシック" panose="020B0400000000000000" pitchFamily="50" charset="-128"/>
            </a:endParaRPr>
          </a:p>
        </p:txBody>
      </p:sp>
      <p:cxnSp>
        <p:nvCxnSpPr>
          <p:cNvPr id="8" name="直線矢印コネクタ 7">
            <a:extLst>
              <a:ext uri="{FF2B5EF4-FFF2-40B4-BE49-F238E27FC236}">
                <a16:creationId xmlns:a16="http://schemas.microsoft.com/office/drawing/2014/main" id="{545268AA-1170-FEF5-52F8-5CCF9422F392}"/>
              </a:ext>
            </a:extLst>
          </p:cNvPr>
          <p:cNvCxnSpPr>
            <a:cxnSpLocks/>
          </p:cNvCxnSpPr>
          <p:nvPr/>
        </p:nvCxnSpPr>
        <p:spPr>
          <a:xfrm>
            <a:off x="3057925" y="1712316"/>
            <a:ext cx="5432097"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AFD6E99A-05AF-9138-6A82-C9EBBC46A84A}"/>
              </a:ext>
            </a:extLst>
          </p:cNvPr>
          <p:cNvSpPr txBox="1"/>
          <p:nvPr/>
        </p:nvSpPr>
        <p:spPr>
          <a:xfrm>
            <a:off x="3568164" y="1354508"/>
            <a:ext cx="4667416" cy="307777"/>
          </a:xfrm>
          <a:prstGeom prst="rect">
            <a:avLst/>
          </a:prstGeom>
          <a:noFill/>
        </p:spPr>
        <p:txBody>
          <a:bodyPr wrap="square" rtlCol="0">
            <a:spAutoFit/>
          </a:bodyPr>
          <a:lstStyle/>
          <a:p>
            <a:r>
              <a:rPr lang="en-US" altLang="ja-JP" sz="1400" dirty="0">
                <a:latin typeface="BIZ UDPゴシック" panose="020B0400000000000000" pitchFamily="50" charset="-128"/>
                <a:ea typeface="BIZ UDPゴシック" panose="020B0400000000000000" pitchFamily="50" charset="-128"/>
              </a:rPr>
              <a:t>25</a:t>
            </a:r>
            <a:r>
              <a:rPr lang="ja-JP" altLang="en-US" sz="1400" dirty="0">
                <a:latin typeface="BIZ UDPゴシック" panose="020B0400000000000000" pitchFamily="50" charset="-128"/>
                <a:ea typeface="BIZ UDPゴシック" panose="020B0400000000000000" pitchFamily="50" charset="-128"/>
              </a:rPr>
              <a:t>年分の燃料搭載した軍用原子炉を米国からリース</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12" name="直線矢印コネクタ 11">
            <a:extLst>
              <a:ext uri="{FF2B5EF4-FFF2-40B4-BE49-F238E27FC236}">
                <a16:creationId xmlns:a16="http://schemas.microsoft.com/office/drawing/2014/main" id="{8EF1C801-82AF-E854-5151-890258058BCE}"/>
              </a:ext>
            </a:extLst>
          </p:cNvPr>
          <p:cNvCxnSpPr>
            <a:cxnSpLocks/>
          </p:cNvCxnSpPr>
          <p:nvPr/>
        </p:nvCxnSpPr>
        <p:spPr>
          <a:xfrm flipH="1">
            <a:off x="3057925" y="2070125"/>
            <a:ext cx="543209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3FF11D9-E019-8FF2-845F-D58499D1F008}"/>
              </a:ext>
            </a:extLst>
          </p:cNvPr>
          <p:cNvSpPr txBox="1"/>
          <p:nvPr/>
        </p:nvSpPr>
        <p:spPr>
          <a:xfrm>
            <a:off x="3553823" y="2085326"/>
            <a:ext cx="4667416" cy="307777"/>
          </a:xfrm>
          <a:prstGeom prst="rect">
            <a:avLst/>
          </a:prstGeom>
          <a:noFill/>
        </p:spPr>
        <p:txBody>
          <a:bodyPr wrap="square" rtlCol="0">
            <a:spAutoFit/>
          </a:bodyPr>
          <a:lstStyle/>
          <a:p>
            <a:r>
              <a:rPr lang="ja-JP" altLang="en-US" sz="1400" dirty="0">
                <a:latin typeface="BIZ UDPゴシック" panose="020B0400000000000000" pitchFamily="50" charset="-128"/>
                <a:ea typeface="BIZ UDPゴシック" panose="020B0400000000000000" pitchFamily="50" charset="-128"/>
              </a:rPr>
              <a:t>リース終了後は、使用済み燃料＆炉心本体とともに返却</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7A930523-211C-E19C-7A3D-5E22F3A2EF35}"/>
              </a:ext>
            </a:extLst>
          </p:cNvPr>
          <p:cNvSpPr txBox="1"/>
          <p:nvPr/>
        </p:nvSpPr>
        <p:spPr>
          <a:xfrm rot="20853207">
            <a:off x="8482395" y="688606"/>
            <a:ext cx="3471393"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軍事用原子炉には</a:t>
            </a:r>
            <a:r>
              <a:rPr kumimoji="1" lang="en-US" altLang="ja-JP" sz="1400" dirty="0">
                <a:latin typeface="BIZ UDPゴシック" panose="020B0400000000000000" pitchFamily="50" charset="-128"/>
                <a:ea typeface="BIZ UDPゴシック" panose="020B0400000000000000" pitchFamily="50" charset="-128"/>
              </a:rPr>
              <a:t>IAEA</a:t>
            </a:r>
            <a:r>
              <a:rPr kumimoji="1" lang="ja-JP" altLang="en-US" sz="1400" dirty="0">
                <a:latin typeface="BIZ UDPゴシック" panose="020B0400000000000000" pitchFamily="50" charset="-128"/>
                <a:ea typeface="BIZ UDPゴシック" panose="020B0400000000000000" pitchFamily="50" charset="-128"/>
              </a:rPr>
              <a:t>の査察は無い</a:t>
            </a:r>
          </a:p>
        </p:txBody>
      </p:sp>
      <p:sp>
        <p:nvSpPr>
          <p:cNvPr id="19" name="テキスト ボックス 18">
            <a:extLst>
              <a:ext uri="{FF2B5EF4-FFF2-40B4-BE49-F238E27FC236}">
                <a16:creationId xmlns:a16="http://schemas.microsoft.com/office/drawing/2014/main" id="{77613EDB-85BC-0C45-F3AF-5FC879BEA1CB}"/>
              </a:ext>
            </a:extLst>
          </p:cNvPr>
          <p:cNvSpPr txBox="1"/>
          <p:nvPr/>
        </p:nvSpPr>
        <p:spPr>
          <a:xfrm>
            <a:off x="3285039" y="1695007"/>
            <a:ext cx="4667416"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米国海軍の原子力エンジニアなど</a:t>
            </a:r>
            <a:r>
              <a:rPr kumimoji="1" lang="en-US" altLang="ja-JP" sz="1100" dirty="0">
                <a:latin typeface="BIZ UDPゴシック" panose="020B0400000000000000" pitchFamily="50" charset="-128"/>
                <a:ea typeface="BIZ UDPゴシック" panose="020B0400000000000000" pitchFamily="50" charset="-128"/>
              </a:rPr>
              <a:t>25</a:t>
            </a:r>
            <a:r>
              <a:rPr kumimoji="1" lang="ja-JP" altLang="en-US" sz="1100" dirty="0">
                <a:latin typeface="BIZ UDPゴシック" panose="020B0400000000000000" pitchFamily="50" charset="-128"/>
                <a:ea typeface="BIZ UDPゴシック" panose="020B0400000000000000" pitchFamily="50" charset="-128"/>
              </a:rPr>
              <a:t>年雇用するなど対米配慮</a:t>
            </a:r>
          </a:p>
        </p:txBody>
      </p:sp>
      <p:sp>
        <p:nvSpPr>
          <p:cNvPr id="2" name="テキスト ボックス 1">
            <a:extLst>
              <a:ext uri="{FF2B5EF4-FFF2-40B4-BE49-F238E27FC236}">
                <a16:creationId xmlns:a16="http://schemas.microsoft.com/office/drawing/2014/main" id="{F110F0E6-354A-27B9-8CEA-3EE4D813E35B}"/>
              </a:ext>
            </a:extLst>
          </p:cNvPr>
          <p:cNvSpPr txBox="1"/>
          <p:nvPr/>
        </p:nvSpPr>
        <p:spPr>
          <a:xfrm>
            <a:off x="4322504" y="196163"/>
            <a:ext cx="3213275" cy="646331"/>
          </a:xfrm>
          <a:prstGeom prst="rect">
            <a:avLst/>
          </a:prstGeom>
          <a:noFill/>
        </p:spPr>
        <p:txBody>
          <a:bodyPr wrap="square" rtlCol="0">
            <a:spAutoFit/>
          </a:bodyPr>
          <a:lstStyle/>
          <a:p>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馬毛島基地（</a:t>
            </a:r>
            <a:r>
              <a:rPr kumimoji="1" lang="ja-JP" altLang="en-US" dirty="0">
                <a:solidFill>
                  <a:schemeClr val="accent6">
                    <a:lumMod val="75000"/>
                  </a:schemeClr>
                </a:solidFill>
                <a:latin typeface="UD デジタル 教科書体 NK-B" panose="02020700000000000000" pitchFamily="18" charset="-128"/>
                <a:ea typeface="UD デジタル 教科書体 NK-B" panose="02020700000000000000" pitchFamily="18" charset="-128"/>
              </a:rPr>
              <a:t>電力</a:t>
            </a:r>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a:t>
            </a:r>
            <a:r>
              <a:rPr kumimoji="1" lang="ja-JP" altLang="en-US" dirty="0">
                <a:solidFill>
                  <a:srgbClr val="FF0000"/>
                </a:solidFill>
                <a:latin typeface="UD デジタル 教科書体 NK-B" panose="02020700000000000000" pitchFamily="18" charset="-128"/>
                <a:ea typeface="UD デジタル 教科書体 NK-B" panose="02020700000000000000" pitchFamily="18" charset="-128"/>
              </a:rPr>
              <a:t>淡水</a:t>
            </a:r>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化）</a:t>
            </a:r>
            <a:endParaRPr kumimoji="1" lang="en-US" altLang="ja-JP" dirty="0">
              <a:solidFill>
                <a:srgbClr val="002060"/>
              </a:solidFill>
              <a:latin typeface="UD デジタル 教科書体 NK-B" panose="02020700000000000000" pitchFamily="18" charset="-128"/>
              <a:ea typeface="UD デジタル 教科書体 NK-B" panose="02020700000000000000" pitchFamily="18" charset="-128"/>
            </a:endParaRPr>
          </a:p>
          <a:p>
            <a:r>
              <a:rPr lang="ja-JP" altLang="en-US" dirty="0">
                <a:solidFill>
                  <a:srgbClr val="002060"/>
                </a:solidFill>
                <a:latin typeface="UD デジタル 教科書体 NK-B" panose="02020700000000000000" pitchFamily="18" charset="-128"/>
                <a:ea typeface="UD デジタル 教科書体 NK-B" panose="02020700000000000000" pitchFamily="18" charset="-128"/>
              </a:rPr>
              <a:t>東千歳駐屯地＆空自千歳基地</a:t>
            </a:r>
            <a:endPar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143806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CAF26D-17A2-7614-6846-D85F99C072F0}"/>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ロシアの浮体式原子力発電</a:t>
            </a:r>
          </a:p>
        </p:txBody>
      </p:sp>
      <p:pic>
        <p:nvPicPr>
          <p:cNvPr id="5" name="図 4">
            <a:extLst>
              <a:ext uri="{FF2B5EF4-FFF2-40B4-BE49-F238E27FC236}">
                <a16:creationId xmlns:a16="http://schemas.microsoft.com/office/drawing/2014/main" id="{CF1C47D1-309E-4E4E-46EC-51F60AFBF159}"/>
              </a:ext>
            </a:extLst>
          </p:cNvPr>
          <p:cNvPicPr>
            <a:picLocks noChangeAspect="1"/>
          </p:cNvPicPr>
          <p:nvPr/>
        </p:nvPicPr>
        <p:blipFill>
          <a:blip r:embed="rId2"/>
          <a:stretch>
            <a:fillRect/>
          </a:stretch>
        </p:blipFill>
        <p:spPr>
          <a:xfrm>
            <a:off x="2047875" y="1152525"/>
            <a:ext cx="8096250" cy="4552950"/>
          </a:xfrm>
          <a:prstGeom prst="rect">
            <a:avLst/>
          </a:prstGeom>
        </p:spPr>
      </p:pic>
      <p:sp>
        <p:nvSpPr>
          <p:cNvPr id="6" name="四角形: 角を丸くする 5">
            <a:extLst>
              <a:ext uri="{FF2B5EF4-FFF2-40B4-BE49-F238E27FC236}">
                <a16:creationId xmlns:a16="http://schemas.microsoft.com/office/drawing/2014/main" id="{54768F11-D6A6-6C94-403D-285FFC9928B5}"/>
              </a:ext>
            </a:extLst>
          </p:cNvPr>
          <p:cNvSpPr/>
          <p:nvPr/>
        </p:nvSpPr>
        <p:spPr>
          <a:xfrm>
            <a:off x="106135" y="1155019"/>
            <a:ext cx="1655989" cy="467859"/>
          </a:xfrm>
          <a:prstGeom prst="roundRect">
            <a:avLst>
              <a:gd name="adj" fmla="val 393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rPr>
              <a:t>低濃縮ウラン</a:t>
            </a:r>
          </a:p>
        </p:txBody>
      </p:sp>
      <p:sp>
        <p:nvSpPr>
          <p:cNvPr id="7" name="四角形: 角を丸くする 6">
            <a:extLst>
              <a:ext uri="{FF2B5EF4-FFF2-40B4-BE49-F238E27FC236}">
                <a16:creationId xmlns:a16="http://schemas.microsoft.com/office/drawing/2014/main" id="{20CA9AC1-CE08-E195-2698-C7E9F7AEF1DF}"/>
              </a:ext>
            </a:extLst>
          </p:cNvPr>
          <p:cNvSpPr/>
          <p:nvPr/>
        </p:nvSpPr>
        <p:spPr>
          <a:xfrm>
            <a:off x="106134" y="3285897"/>
            <a:ext cx="1655989" cy="467859"/>
          </a:xfrm>
          <a:prstGeom prst="roundRect">
            <a:avLst>
              <a:gd name="adj" fmla="val 393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rPr>
              <a:t>台船のみ</a:t>
            </a:r>
          </a:p>
        </p:txBody>
      </p:sp>
      <p:sp>
        <p:nvSpPr>
          <p:cNvPr id="9" name="四角形: 角を丸くする 8">
            <a:extLst>
              <a:ext uri="{FF2B5EF4-FFF2-40B4-BE49-F238E27FC236}">
                <a16:creationId xmlns:a16="http://schemas.microsoft.com/office/drawing/2014/main" id="{0CD992E5-28D4-8CB8-C997-CF5F7362F3EA}"/>
              </a:ext>
            </a:extLst>
          </p:cNvPr>
          <p:cNvSpPr/>
          <p:nvPr/>
        </p:nvSpPr>
        <p:spPr>
          <a:xfrm>
            <a:off x="2130877" y="5916590"/>
            <a:ext cx="1894116" cy="655660"/>
          </a:xfrm>
          <a:prstGeom prst="roundRect">
            <a:avLst>
              <a:gd name="adj" fmla="val 393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accent2">
                    <a:lumMod val="75000"/>
                  </a:schemeClr>
                </a:solidFill>
                <a:latin typeface="BIZ UDPゴシック" panose="020B0400000000000000" pitchFamily="50" charset="-128"/>
                <a:ea typeface="BIZ UDPゴシック" panose="020B0400000000000000" pitchFamily="50" charset="-128"/>
              </a:rPr>
              <a:t>砕氷船原子炉</a:t>
            </a:r>
            <a:endParaRPr lang="en-US" altLang="ja-JP" dirty="0">
              <a:solidFill>
                <a:schemeClr val="accent2">
                  <a:lumMod val="75000"/>
                </a:schemeClr>
              </a:solidFill>
              <a:latin typeface="BIZ UDPゴシック" panose="020B0400000000000000" pitchFamily="50" charset="-128"/>
              <a:ea typeface="BIZ UDPゴシック" panose="020B0400000000000000" pitchFamily="50" charset="-128"/>
            </a:endParaRPr>
          </a:p>
          <a:p>
            <a:pPr algn="ctr"/>
            <a:r>
              <a:rPr lang="en-US" altLang="ja-JP" dirty="0">
                <a:solidFill>
                  <a:schemeClr val="accent2">
                    <a:lumMod val="75000"/>
                  </a:schemeClr>
                </a:solidFill>
                <a:latin typeface="BIZ UDPゴシック" panose="020B0400000000000000" pitchFamily="50" charset="-128"/>
                <a:ea typeface="BIZ UDPゴシック" panose="020B0400000000000000" pitchFamily="50" charset="-128"/>
              </a:rPr>
              <a:t>KLT40</a:t>
            </a:r>
            <a:r>
              <a:rPr lang="ja-JP" altLang="en-US" dirty="0">
                <a:solidFill>
                  <a:schemeClr val="accent2">
                    <a:lumMod val="75000"/>
                  </a:schemeClr>
                </a:solidFill>
                <a:latin typeface="BIZ UDPゴシック" panose="020B0400000000000000" pitchFamily="50" charset="-128"/>
                <a:ea typeface="BIZ UDPゴシック" panose="020B0400000000000000" pitchFamily="50" charset="-128"/>
              </a:rPr>
              <a:t>転用</a:t>
            </a:r>
            <a:endPar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FC2284BD-F44E-676E-125E-59A332D46492}"/>
              </a:ext>
            </a:extLst>
          </p:cNvPr>
          <p:cNvSpPr/>
          <p:nvPr/>
        </p:nvSpPr>
        <p:spPr>
          <a:xfrm>
            <a:off x="106134" y="5235122"/>
            <a:ext cx="1655989" cy="467859"/>
          </a:xfrm>
          <a:prstGeom prst="roundRect">
            <a:avLst>
              <a:gd name="adj" fmla="val 393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rPr>
              <a:t>リース</a:t>
            </a:r>
          </a:p>
        </p:txBody>
      </p:sp>
      <p:sp>
        <p:nvSpPr>
          <p:cNvPr id="11" name="四角形: 角を丸くする 10">
            <a:extLst>
              <a:ext uri="{FF2B5EF4-FFF2-40B4-BE49-F238E27FC236}">
                <a16:creationId xmlns:a16="http://schemas.microsoft.com/office/drawing/2014/main" id="{E303CAB3-2C6A-8B1F-CBF2-2B96058A3DE9}"/>
              </a:ext>
            </a:extLst>
          </p:cNvPr>
          <p:cNvSpPr/>
          <p:nvPr/>
        </p:nvSpPr>
        <p:spPr>
          <a:xfrm>
            <a:off x="10311491" y="1152525"/>
            <a:ext cx="1655989" cy="467859"/>
          </a:xfrm>
          <a:prstGeom prst="roundRect">
            <a:avLst>
              <a:gd name="adj" fmla="val 393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rPr>
              <a:t>全長１４４ｍ</a:t>
            </a:r>
          </a:p>
        </p:txBody>
      </p:sp>
      <p:sp>
        <p:nvSpPr>
          <p:cNvPr id="12" name="四角形: 角を丸くする 11">
            <a:extLst>
              <a:ext uri="{FF2B5EF4-FFF2-40B4-BE49-F238E27FC236}">
                <a16:creationId xmlns:a16="http://schemas.microsoft.com/office/drawing/2014/main" id="{59414957-929A-0F18-88EA-A6D38866E984}"/>
              </a:ext>
            </a:extLst>
          </p:cNvPr>
          <p:cNvSpPr/>
          <p:nvPr/>
        </p:nvSpPr>
        <p:spPr>
          <a:xfrm>
            <a:off x="10311491" y="2386477"/>
            <a:ext cx="1655989" cy="467859"/>
          </a:xfrm>
          <a:prstGeom prst="roundRect">
            <a:avLst>
              <a:gd name="adj" fmla="val 393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rPr>
              <a:t>全幅</a:t>
            </a:r>
            <a:r>
              <a:rPr kumimoji="1" lang="en-US" altLang="ja-JP" dirty="0">
                <a:solidFill>
                  <a:schemeClr val="accent2">
                    <a:lumMod val="75000"/>
                  </a:schemeClr>
                </a:solidFill>
                <a:latin typeface="BIZ UDPゴシック" panose="020B0400000000000000" pitchFamily="50" charset="-128"/>
                <a:ea typeface="BIZ UDPゴシック" panose="020B0400000000000000" pitchFamily="50" charset="-128"/>
              </a:rPr>
              <a:t>33</a:t>
            </a:r>
            <a:r>
              <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rPr>
              <a:t>ｍ</a:t>
            </a:r>
          </a:p>
        </p:txBody>
      </p:sp>
      <p:sp>
        <p:nvSpPr>
          <p:cNvPr id="13" name="四角形: 角を丸くする 12">
            <a:extLst>
              <a:ext uri="{FF2B5EF4-FFF2-40B4-BE49-F238E27FC236}">
                <a16:creationId xmlns:a16="http://schemas.microsoft.com/office/drawing/2014/main" id="{7965D7D7-3E45-8A16-BC40-8121C7CEF5A2}"/>
              </a:ext>
            </a:extLst>
          </p:cNvPr>
          <p:cNvSpPr/>
          <p:nvPr/>
        </p:nvSpPr>
        <p:spPr>
          <a:xfrm>
            <a:off x="10311491" y="5176827"/>
            <a:ext cx="1655989" cy="467859"/>
          </a:xfrm>
          <a:prstGeom prst="roundRect">
            <a:avLst>
              <a:gd name="adj" fmla="val 393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accent2">
                    <a:lumMod val="75000"/>
                  </a:schemeClr>
                </a:solidFill>
                <a:latin typeface="BIZ UDPゴシック" panose="020B0400000000000000" pitchFamily="50" charset="-128"/>
                <a:ea typeface="BIZ UDPゴシック" panose="020B0400000000000000" pitchFamily="50" charset="-128"/>
              </a:rPr>
              <a:t>運用</a:t>
            </a:r>
            <a:r>
              <a:rPr lang="en-US" altLang="ja-JP" dirty="0">
                <a:solidFill>
                  <a:schemeClr val="accent2">
                    <a:lumMod val="75000"/>
                  </a:schemeClr>
                </a:solidFill>
                <a:latin typeface="BIZ UDPゴシック" panose="020B0400000000000000" pitchFamily="50" charset="-128"/>
                <a:ea typeface="BIZ UDPゴシック" panose="020B0400000000000000" pitchFamily="50" charset="-128"/>
              </a:rPr>
              <a:t>40</a:t>
            </a:r>
            <a:r>
              <a:rPr lang="ja-JP" altLang="en-US" dirty="0">
                <a:solidFill>
                  <a:schemeClr val="accent2">
                    <a:lumMod val="75000"/>
                  </a:schemeClr>
                </a:solidFill>
                <a:latin typeface="BIZ UDPゴシック" panose="020B0400000000000000" pitchFamily="50" charset="-128"/>
                <a:ea typeface="BIZ UDPゴシック" panose="020B0400000000000000" pitchFamily="50" charset="-128"/>
              </a:rPr>
              <a:t>年</a:t>
            </a:r>
            <a:endPar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0D2086E2-3970-8D83-D729-61596759DCE8}"/>
              </a:ext>
            </a:extLst>
          </p:cNvPr>
          <p:cNvSpPr/>
          <p:nvPr/>
        </p:nvSpPr>
        <p:spPr>
          <a:xfrm>
            <a:off x="107496" y="1832178"/>
            <a:ext cx="1655989" cy="467859"/>
          </a:xfrm>
          <a:prstGeom prst="roundRect">
            <a:avLst>
              <a:gd name="adj" fmla="val 393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rPr>
              <a:t>燃料交換</a:t>
            </a:r>
            <a:r>
              <a:rPr kumimoji="1" lang="en-US" altLang="ja-JP" dirty="0">
                <a:solidFill>
                  <a:schemeClr val="accent2">
                    <a:lumMod val="75000"/>
                  </a:schemeClr>
                </a:solidFill>
                <a:latin typeface="BIZ UDPゴシック" panose="020B0400000000000000" pitchFamily="50" charset="-128"/>
                <a:ea typeface="BIZ UDPゴシック" panose="020B0400000000000000" pitchFamily="50" charset="-128"/>
              </a:rPr>
              <a:t>4</a:t>
            </a:r>
            <a:r>
              <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rPr>
              <a:t>年</a:t>
            </a:r>
          </a:p>
        </p:txBody>
      </p:sp>
      <p:sp>
        <p:nvSpPr>
          <p:cNvPr id="15" name="四角形: 角を丸くする 14">
            <a:extLst>
              <a:ext uri="{FF2B5EF4-FFF2-40B4-BE49-F238E27FC236}">
                <a16:creationId xmlns:a16="http://schemas.microsoft.com/office/drawing/2014/main" id="{C2F60E1C-68FA-74D7-E225-B62EC294EC68}"/>
              </a:ext>
            </a:extLst>
          </p:cNvPr>
          <p:cNvSpPr/>
          <p:nvPr/>
        </p:nvSpPr>
        <p:spPr>
          <a:xfrm>
            <a:off x="8369749" y="5916590"/>
            <a:ext cx="1774376" cy="467859"/>
          </a:xfrm>
          <a:prstGeom prst="roundRect">
            <a:avLst>
              <a:gd name="adj" fmla="val 393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accent2">
                    <a:lumMod val="75000"/>
                  </a:schemeClr>
                </a:solidFill>
                <a:latin typeface="BIZ UDPゴシック" panose="020B0400000000000000" pitchFamily="50" charset="-128"/>
                <a:ea typeface="BIZ UDPゴシック" panose="020B0400000000000000" pitchFamily="50" charset="-128"/>
              </a:rPr>
              <a:t>建造</a:t>
            </a:r>
            <a:r>
              <a:rPr lang="en-US" altLang="ja-JP" dirty="0">
                <a:solidFill>
                  <a:schemeClr val="accent2">
                    <a:lumMod val="75000"/>
                  </a:schemeClr>
                </a:solidFill>
                <a:latin typeface="BIZ UDPゴシック" panose="020B0400000000000000" pitchFamily="50" charset="-128"/>
                <a:ea typeface="BIZ UDPゴシック" panose="020B0400000000000000" pitchFamily="50" charset="-128"/>
              </a:rPr>
              <a:t>450</a:t>
            </a:r>
            <a:r>
              <a:rPr lang="ja-JP" altLang="en-US" dirty="0">
                <a:solidFill>
                  <a:schemeClr val="accent2">
                    <a:lumMod val="75000"/>
                  </a:schemeClr>
                </a:solidFill>
                <a:latin typeface="BIZ UDPゴシック" panose="020B0400000000000000" pitchFamily="50" charset="-128"/>
                <a:ea typeface="BIZ UDPゴシック" panose="020B0400000000000000" pitchFamily="50" charset="-128"/>
              </a:rPr>
              <a:t>億円</a:t>
            </a:r>
            <a:endPar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18459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F5726B7A-71F7-9393-DF5D-63B1320BB7B2}"/>
              </a:ext>
            </a:extLst>
          </p:cNvPr>
          <p:cNvGrpSpPr/>
          <p:nvPr/>
        </p:nvGrpSpPr>
        <p:grpSpPr>
          <a:xfrm>
            <a:off x="478772" y="502450"/>
            <a:ext cx="11176322" cy="6296892"/>
            <a:chOff x="290993" y="502450"/>
            <a:chExt cx="11176322" cy="6296892"/>
          </a:xfrm>
        </p:grpSpPr>
        <p:pic>
          <p:nvPicPr>
            <p:cNvPr id="7" name="図 6">
              <a:extLst>
                <a:ext uri="{FF2B5EF4-FFF2-40B4-BE49-F238E27FC236}">
                  <a16:creationId xmlns:a16="http://schemas.microsoft.com/office/drawing/2014/main" id="{592FC6D8-9583-AB7D-0B07-4DFFB053A7DE}"/>
                </a:ext>
              </a:extLst>
            </p:cNvPr>
            <p:cNvPicPr>
              <a:picLocks noChangeAspect="1"/>
            </p:cNvPicPr>
            <p:nvPr/>
          </p:nvPicPr>
          <p:blipFill>
            <a:blip r:embed="rId2"/>
            <a:stretch>
              <a:fillRect/>
            </a:stretch>
          </p:blipFill>
          <p:spPr>
            <a:xfrm>
              <a:off x="6600284" y="502450"/>
              <a:ext cx="4867031" cy="6296892"/>
            </a:xfrm>
            <a:prstGeom prst="rect">
              <a:avLst/>
            </a:prstGeom>
          </p:spPr>
        </p:pic>
        <p:pic>
          <p:nvPicPr>
            <p:cNvPr id="3" name="図 2">
              <a:extLst>
                <a:ext uri="{FF2B5EF4-FFF2-40B4-BE49-F238E27FC236}">
                  <a16:creationId xmlns:a16="http://schemas.microsoft.com/office/drawing/2014/main" id="{559123F1-C99A-D29A-E744-6BF2408E8FA6}"/>
                </a:ext>
              </a:extLst>
            </p:cNvPr>
            <p:cNvPicPr>
              <a:picLocks noChangeAspect="1"/>
            </p:cNvPicPr>
            <p:nvPr/>
          </p:nvPicPr>
          <p:blipFill>
            <a:blip r:embed="rId3"/>
            <a:stretch>
              <a:fillRect/>
            </a:stretch>
          </p:blipFill>
          <p:spPr>
            <a:xfrm>
              <a:off x="290993" y="502450"/>
              <a:ext cx="6311938" cy="6296892"/>
            </a:xfrm>
            <a:prstGeom prst="rect">
              <a:avLst/>
            </a:prstGeom>
          </p:spPr>
        </p:pic>
      </p:grpSp>
      <p:sp>
        <p:nvSpPr>
          <p:cNvPr id="4" name="正方形/長方形 3">
            <a:extLst>
              <a:ext uri="{FF2B5EF4-FFF2-40B4-BE49-F238E27FC236}">
                <a16:creationId xmlns:a16="http://schemas.microsoft.com/office/drawing/2014/main" id="{5ACAF26D-17A2-7614-6846-D85F99C072F0}"/>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Seaborg</a:t>
            </a:r>
            <a:r>
              <a:rPr kumimoji="1" lang="ja-JP" altLang="en-US" sz="2400" b="1" dirty="0">
                <a:latin typeface="BIZ UDPゴシック" panose="020B0400000000000000" pitchFamily="50" charset="-128"/>
                <a:ea typeface="BIZ UDPゴシック" panose="020B0400000000000000" pitchFamily="50" charset="-128"/>
              </a:rPr>
              <a:t>＠デンマーク</a:t>
            </a:r>
          </a:p>
        </p:txBody>
      </p:sp>
      <p:sp>
        <p:nvSpPr>
          <p:cNvPr id="9" name="テキスト ボックス 8">
            <a:extLst>
              <a:ext uri="{FF2B5EF4-FFF2-40B4-BE49-F238E27FC236}">
                <a16:creationId xmlns:a16="http://schemas.microsoft.com/office/drawing/2014/main" id="{D36B6B22-BF40-75DC-A633-A16C2BF98A0E}"/>
              </a:ext>
            </a:extLst>
          </p:cNvPr>
          <p:cNvSpPr txBox="1"/>
          <p:nvPr/>
        </p:nvSpPr>
        <p:spPr>
          <a:xfrm>
            <a:off x="865414" y="3543300"/>
            <a:ext cx="6311939" cy="461665"/>
          </a:xfrm>
          <a:prstGeom prst="rect">
            <a:avLst/>
          </a:prstGeom>
          <a:solidFill>
            <a:schemeClr val="bg1"/>
          </a:solidFill>
        </p:spPr>
        <p:txBody>
          <a:bodyPr wrap="square" rtlCol="0" anchor="ctr">
            <a:spAutoFit/>
          </a:bodyPr>
          <a:lstStyle/>
          <a:p>
            <a:pPr algn="ctr"/>
            <a:r>
              <a:rPr kumimoji="1" lang="ja-JP" altLang="en-US" sz="2400" dirty="0">
                <a:solidFill>
                  <a:schemeClr val="accent2">
                    <a:lumMod val="75000"/>
                  </a:schemeClr>
                </a:solidFill>
                <a:latin typeface="BIZ UDPゴシック" panose="020B0400000000000000" pitchFamily="50" charset="-128"/>
                <a:ea typeface="BIZ UDPゴシック" panose="020B0400000000000000" pitchFamily="50" charset="-128"/>
              </a:rPr>
              <a:t>溶融塩炉を搭載した船舶型原子力発電を量産</a:t>
            </a:r>
          </a:p>
        </p:txBody>
      </p:sp>
      <p:sp>
        <p:nvSpPr>
          <p:cNvPr id="10" name="テキスト ボックス 9">
            <a:extLst>
              <a:ext uri="{FF2B5EF4-FFF2-40B4-BE49-F238E27FC236}">
                <a16:creationId xmlns:a16="http://schemas.microsoft.com/office/drawing/2014/main" id="{E1657965-52BB-7451-0558-794BDD7CEB02}"/>
              </a:ext>
            </a:extLst>
          </p:cNvPr>
          <p:cNvSpPr txBox="1"/>
          <p:nvPr/>
        </p:nvSpPr>
        <p:spPr>
          <a:xfrm rot="1493355">
            <a:off x="9680664" y="5269028"/>
            <a:ext cx="2503172" cy="307777"/>
          </a:xfrm>
          <a:prstGeom prst="rect">
            <a:avLst/>
          </a:prstGeom>
          <a:solidFill>
            <a:schemeClr val="bg1"/>
          </a:solidFill>
        </p:spPr>
        <p:txBody>
          <a:bodyPr wrap="square" rtlCol="0" anchor="ctr">
            <a:spAutoFit/>
          </a:bodyPr>
          <a:lstStyle/>
          <a:p>
            <a:pPr algn="ctr"/>
            <a:r>
              <a:rPr kumimoji="1" lang="ja-JP" altLang="en-US" sz="1400" dirty="0">
                <a:solidFill>
                  <a:schemeClr val="accent2">
                    <a:lumMod val="75000"/>
                  </a:schemeClr>
                </a:solidFill>
                <a:latin typeface="BIZ UDPゴシック" panose="020B0400000000000000" pitchFamily="50" charset="-128"/>
                <a:ea typeface="BIZ UDPゴシック" panose="020B0400000000000000" pitchFamily="50" charset="-128"/>
              </a:rPr>
              <a:t>台船はサムスン重工業が製造</a:t>
            </a:r>
          </a:p>
        </p:txBody>
      </p:sp>
    </p:spTree>
    <p:extLst>
      <p:ext uri="{BB962C8B-B14F-4D97-AF65-F5344CB8AC3E}">
        <p14:creationId xmlns:p14="http://schemas.microsoft.com/office/powerpoint/2010/main" val="830199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p:cNvSpPr/>
          <p:nvPr/>
        </p:nvSpPr>
        <p:spPr>
          <a:xfrm>
            <a:off x="882493" y="329608"/>
            <a:ext cx="3985784" cy="6310879"/>
          </a:xfrm>
          <a:prstGeom prst="roundRect">
            <a:avLst>
              <a:gd name="adj" fmla="val 7064"/>
            </a:avLst>
          </a:prstGeom>
          <a:solidFill>
            <a:schemeClr val="accent4">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7701" y="3575208"/>
            <a:ext cx="3540641" cy="2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 name="テキスト ボックス 14"/>
          <p:cNvSpPr txBox="1"/>
          <p:nvPr/>
        </p:nvSpPr>
        <p:spPr>
          <a:xfrm>
            <a:off x="5024020" y="321317"/>
            <a:ext cx="615553" cy="2772403"/>
          </a:xfrm>
          <a:prstGeom prst="rect">
            <a:avLst/>
          </a:prstGeom>
          <a:noFill/>
        </p:spPr>
        <p:txBody>
          <a:bodyPr vert="eaVert" wrap="square" rtlCol="0">
            <a:spAutoFit/>
          </a:bodyPr>
          <a:lstStyle/>
          <a:p>
            <a:pPr algn="ctr"/>
            <a:r>
              <a:rPr kumimoji="1" lang="ja-JP" altLang="en-US" sz="2800" dirty="0">
                <a:latin typeface="Meiryo UI" panose="020B0604030504040204" pitchFamily="50" charset="-128"/>
                <a:ea typeface="Meiryo UI" panose="020B0604030504040204" pitchFamily="50" charset="-128"/>
              </a:rPr>
              <a:t>軽水炉</a:t>
            </a:r>
          </a:p>
        </p:txBody>
      </p:sp>
      <p:sp>
        <p:nvSpPr>
          <p:cNvPr id="16" name="テキスト ボックス 15"/>
          <p:cNvSpPr txBox="1"/>
          <p:nvPr/>
        </p:nvSpPr>
        <p:spPr>
          <a:xfrm>
            <a:off x="4993540" y="3815350"/>
            <a:ext cx="615553" cy="2307265"/>
          </a:xfrm>
          <a:prstGeom prst="rect">
            <a:avLst/>
          </a:prstGeom>
          <a:noFill/>
        </p:spPr>
        <p:txBody>
          <a:bodyPr vert="eaVert" wrap="square" rtlCol="0">
            <a:spAutoFit/>
          </a:bodyPr>
          <a:lstStyle/>
          <a:p>
            <a:pPr algn="ctr"/>
            <a:r>
              <a:rPr lang="ja-JP" altLang="en-US" sz="2800" dirty="0">
                <a:latin typeface="Meiryo UI" panose="020B0604030504040204" pitchFamily="50" charset="-128"/>
                <a:ea typeface="Meiryo UI" panose="020B0604030504040204" pitchFamily="50" charset="-128"/>
              </a:rPr>
              <a:t>溶融塩炉</a:t>
            </a:r>
            <a:endParaRPr kumimoji="1" lang="ja-JP" altLang="en-US" sz="28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6917483" y="343318"/>
            <a:ext cx="4922875" cy="461665"/>
          </a:xfrm>
          <a:prstGeom prst="rect">
            <a:avLst/>
          </a:prstGeom>
          <a:noFill/>
        </p:spPr>
        <p:txBody>
          <a:bodyPr wrap="square" rtlCol="0">
            <a:spAutoFit/>
          </a:bodyPr>
          <a:lstStyle/>
          <a:p>
            <a:r>
              <a:rPr kumimoji="1" lang="ja-JP" altLang="en-US" sz="2400" b="1" u="sng" dirty="0">
                <a:latin typeface="Meiryo UI" panose="020B0604030504040204" pitchFamily="50" charset="-128"/>
                <a:ea typeface="Meiryo UI" panose="020B0604030504040204" pitchFamily="50" charset="-128"/>
              </a:rPr>
              <a:t>大型炉</a:t>
            </a:r>
            <a:r>
              <a:rPr kumimoji="1" lang="ja-JP" altLang="en-US" sz="2400" dirty="0">
                <a:latin typeface="Meiryo UI" panose="020B0604030504040204" pitchFamily="50" charset="-128"/>
                <a:ea typeface="Meiryo UI" panose="020B0604030504040204" pitchFamily="50" charset="-128"/>
              </a:rPr>
              <a:t>　高圧容器</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70</a:t>
            </a:r>
            <a:r>
              <a:rPr kumimoji="1" lang="ja-JP" altLang="en-US" sz="1600" dirty="0">
                <a:latin typeface="Meiryo UI" panose="020B0604030504040204" pitchFamily="50" charset="-128"/>
                <a:ea typeface="Meiryo UI" panose="020B0604030504040204" pitchFamily="50" charset="-128"/>
              </a:rPr>
              <a:t>気圧から</a:t>
            </a:r>
            <a:r>
              <a:rPr kumimoji="1" lang="en-US" altLang="ja-JP" sz="1600" dirty="0">
                <a:latin typeface="Meiryo UI" panose="020B0604030504040204" pitchFamily="50" charset="-128"/>
                <a:ea typeface="Meiryo UI" panose="020B0604030504040204" pitchFamily="50" charset="-128"/>
              </a:rPr>
              <a:t>160</a:t>
            </a:r>
            <a:r>
              <a:rPr kumimoji="1" lang="ja-JP" altLang="en-US" sz="1600" dirty="0">
                <a:latin typeface="Meiryo UI" panose="020B0604030504040204" pitchFamily="50" charset="-128"/>
                <a:ea typeface="Meiryo UI" panose="020B0604030504040204" pitchFamily="50" charset="-128"/>
              </a:rPr>
              <a:t>気圧）</a:t>
            </a:r>
            <a:endParaRPr kumimoji="1" lang="ja-JP" altLang="en-US" sz="24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6917483" y="1178527"/>
            <a:ext cx="4922875" cy="461665"/>
          </a:xfrm>
          <a:prstGeom prst="rect">
            <a:avLst/>
          </a:prstGeom>
          <a:noFill/>
        </p:spPr>
        <p:txBody>
          <a:bodyPr wrap="square" rtlCol="0">
            <a:spAutoFit/>
          </a:bodyPr>
          <a:lstStyle/>
          <a:p>
            <a:r>
              <a:rPr kumimoji="1" lang="ja-JP" altLang="en-US" sz="2400" b="1" u="sng" dirty="0">
                <a:solidFill>
                  <a:schemeClr val="accent2">
                    <a:lumMod val="75000"/>
                  </a:schemeClr>
                </a:solidFill>
                <a:latin typeface="Meiryo UI" panose="020B0604030504040204" pitchFamily="50" charset="-128"/>
                <a:ea typeface="Meiryo UI" panose="020B0604030504040204" pitchFamily="50" charset="-128"/>
              </a:rPr>
              <a:t>固体</a:t>
            </a:r>
            <a:r>
              <a:rPr kumimoji="1" lang="ja-JP" altLang="en-US" sz="2400" b="1" u="sng" dirty="0">
                <a:latin typeface="Meiryo UI" panose="020B0604030504040204" pitchFamily="50" charset="-128"/>
                <a:ea typeface="Meiryo UI" panose="020B0604030504040204" pitchFamily="50" charset="-128"/>
              </a:rPr>
              <a:t>燃料</a:t>
            </a:r>
            <a:r>
              <a:rPr kumimoji="1" lang="ja-JP" altLang="en-US" sz="2400" dirty="0">
                <a:latin typeface="Meiryo UI" panose="020B0604030504040204" pitchFamily="50" charset="-128"/>
                <a:ea typeface="Meiryo UI" panose="020B0604030504040204" pitchFamily="50" charset="-128"/>
              </a:rPr>
              <a:t>（燃料棒あり）</a:t>
            </a:r>
          </a:p>
        </p:txBody>
      </p:sp>
      <p:sp>
        <p:nvSpPr>
          <p:cNvPr id="26" name="テキスト ボックス 25"/>
          <p:cNvSpPr txBox="1"/>
          <p:nvPr/>
        </p:nvSpPr>
        <p:spPr>
          <a:xfrm>
            <a:off x="6917481" y="3713372"/>
            <a:ext cx="4922875" cy="461665"/>
          </a:xfrm>
          <a:prstGeom prst="rect">
            <a:avLst/>
          </a:prstGeom>
          <a:noFill/>
        </p:spPr>
        <p:txBody>
          <a:bodyPr wrap="square" rtlCol="0">
            <a:spAutoFit/>
          </a:bodyPr>
          <a:lstStyle/>
          <a:p>
            <a:r>
              <a:rPr kumimoji="1" lang="ja-JP" altLang="en-US" sz="2400" b="1" u="sng" dirty="0">
                <a:latin typeface="Meiryo UI" panose="020B0604030504040204" pitchFamily="50" charset="-128"/>
                <a:ea typeface="Meiryo UI" panose="020B0604030504040204" pitchFamily="50" charset="-128"/>
              </a:rPr>
              <a:t>小型炉</a:t>
            </a:r>
            <a:r>
              <a:rPr kumimoji="1" lang="ja-JP" altLang="en-US" sz="2400" dirty="0">
                <a:latin typeface="Meiryo UI" panose="020B0604030504040204" pitchFamily="50" charset="-128"/>
                <a:ea typeface="Meiryo UI" panose="020B0604030504040204" pitchFamily="50" charset="-128"/>
              </a:rPr>
              <a:t>　常圧容器</a:t>
            </a:r>
            <a:r>
              <a:rPr kumimoji="1" lang="ja-JP" altLang="en-US" sz="1600" dirty="0">
                <a:latin typeface="Meiryo UI" panose="020B0604030504040204" pitchFamily="50" charset="-128"/>
                <a:ea typeface="Meiryo UI" panose="020B0604030504040204" pitchFamily="50" charset="-128"/>
              </a:rPr>
              <a:t>（１気圧）</a:t>
            </a:r>
          </a:p>
        </p:txBody>
      </p:sp>
      <p:sp>
        <p:nvSpPr>
          <p:cNvPr id="27" name="テキスト ボックス 26"/>
          <p:cNvSpPr txBox="1"/>
          <p:nvPr/>
        </p:nvSpPr>
        <p:spPr>
          <a:xfrm>
            <a:off x="6917481" y="4529031"/>
            <a:ext cx="4922875" cy="461665"/>
          </a:xfrm>
          <a:prstGeom prst="rect">
            <a:avLst/>
          </a:prstGeom>
          <a:noFill/>
        </p:spPr>
        <p:txBody>
          <a:bodyPr wrap="square" rtlCol="0">
            <a:spAutoFit/>
          </a:bodyPr>
          <a:lstStyle/>
          <a:p>
            <a:r>
              <a:rPr kumimoji="1" lang="ja-JP" altLang="en-US" sz="2400" b="1" u="sng" dirty="0">
                <a:solidFill>
                  <a:srgbClr val="FF0000"/>
                </a:solidFill>
                <a:latin typeface="Meiryo UI" panose="020B0604030504040204" pitchFamily="50" charset="-128"/>
                <a:ea typeface="Meiryo UI" panose="020B0604030504040204" pitchFamily="50" charset="-128"/>
              </a:rPr>
              <a:t>液体</a:t>
            </a:r>
            <a:r>
              <a:rPr kumimoji="1" lang="ja-JP" altLang="en-US" sz="2400" b="1" u="sng" dirty="0">
                <a:latin typeface="Meiryo UI" panose="020B0604030504040204" pitchFamily="50" charset="-128"/>
                <a:ea typeface="Meiryo UI" panose="020B0604030504040204" pitchFamily="50" charset="-128"/>
              </a:rPr>
              <a:t>燃料</a:t>
            </a:r>
            <a:r>
              <a:rPr kumimoji="1" lang="ja-JP" altLang="en-US" sz="2400" dirty="0">
                <a:latin typeface="Meiryo UI" panose="020B0604030504040204" pitchFamily="50" charset="-128"/>
                <a:ea typeface="Meiryo UI" panose="020B0604030504040204" pitchFamily="50" charset="-128"/>
              </a:rPr>
              <a:t>（燃料棒なし）</a:t>
            </a:r>
          </a:p>
        </p:txBody>
      </p:sp>
      <p:sp>
        <p:nvSpPr>
          <p:cNvPr id="28" name="星 7 27"/>
          <p:cNvSpPr/>
          <p:nvPr/>
        </p:nvSpPr>
        <p:spPr>
          <a:xfrm>
            <a:off x="6066037" y="252936"/>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7 28"/>
          <p:cNvSpPr/>
          <p:nvPr/>
        </p:nvSpPr>
        <p:spPr>
          <a:xfrm>
            <a:off x="6066037" y="1056246"/>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星 7 29"/>
          <p:cNvSpPr/>
          <p:nvPr/>
        </p:nvSpPr>
        <p:spPr>
          <a:xfrm>
            <a:off x="6066037" y="1876054"/>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7 31"/>
          <p:cNvSpPr/>
          <p:nvPr/>
        </p:nvSpPr>
        <p:spPr>
          <a:xfrm>
            <a:off x="6066037" y="3583831"/>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星 7 32"/>
          <p:cNvSpPr/>
          <p:nvPr/>
        </p:nvSpPr>
        <p:spPr>
          <a:xfrm>
            <a:off x="6066037" y="4438651"/>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6949380" y="1966434"/>
            <a:ext cx="4922875" cy="461665"/>
          </a:xfrm>
          <a:prstGeom prst="rect">
            <a:avLst/>
          </a:prstGeom>
          <a:noFill/>
        </p:spPr>
        <p:txBody>
          <a:bodyPr wrap="square" rtlCol="0">
            <a:spAutoFit/>
          </a:bodyPr>
          <a:lstStyle/>
          <a:p>
            <a:r>
              <a:rPr kumimoji="1" lang="ja-JP" altLang="en-US" sz="2400" b="1" u="sng" dirty="0">
                <a:solidFill>
                  <a:schemeClr val="accent6">
                    <a:lumMod val="50000"/>
                  </a:schemeClr>
                </a:solidFill>
                <a:latin typeface="Meiryo UI" panose="020B0604030504040204" pitchFamily="50" charset="-128"/>
                <a:ea typeface="Meiryo UI" panose="020B0604030504040204" pitchFamily="50" charset="-128"/>
              </a:rPr>
              <a:t>プルトニウム</a:t>
            </a:r>
            <a:r>
              <a:rPr kumimoji="1" lang="ja-JP" altLang="en-US" sz="2400" dirty="0">
                <a:latin typeface="Meiryo UI" panose="020B0604030504040204" pitchFamily="50" charset="-128"/>
                <a:ea typeface="Meiryo UI" panose="020B0604030504040204" pitchFamily="50" charset="-128"/>
              </a:rPr>
              <a:t>（軍事転用可）</a:t>
            </a:r>
          </a:p>
        </p:txBody>
      </p:sp>
      <p:sp>
        <p:nvSpPr>
          <p:cNvPr id="35" name="星 7 34"/>
          <p:cNvSpPr/>
          <p:nvPr/>
        </p:nvSpPr>
        <p:spPr>
          <a:xfrm>
            <a:off x="6066037" y="5293471"/>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6949379" y="5389164"/>
            <a:ext cx="4922875" cy="461665"/>
          </a:xfrm>
          <a:prstGeom prst="rect">
            <a:avLst/>
          </a:prstGeom>
          <a:noFill/>
        </p:spPr>
        <p:txBody>
          <a:bodyPr wrap="square" rtlCol="0">
            <a:spAutoFit/>
          </a:bodyPr>
          <a:lstStyle/>
          <a:p>
            <a:r>
              <a:rPr lang="ja-JP" altLang="en-US" sz="2400" b="1" u="sng" dirty="0">
                <a:solidFill>
                  <a:schemeClr val="accent5">
                    <a:lumMod val="50000"/>
                  </a:schemeClr>
                </a:solidFill>
                <a:latin typeface="Meiryo UI" panose="020B0604030504040204" pitchFamily="50" charset="-128"/>
                <a:ea typeface="Meiryo UI" panose="020B0604030504040204" pitchFamily="50" charset="-128"/>
              </a:rPr>
              <a:t>トリウム</a:t>
            </a:r>
            <a:r>
              <a:rPr lang="ja-JP" altLang="en-US" sz="2400" dirty="0">
                <a:latin typeface="Meiryo UI" panose="020B0604030504040204" pitchFamily="50" charset="-128"/>
                <a:ea typeface="Meiryo UI" panose="020B0604030504040204" pitchFamily="50" charset="-128"/>
              </a:rPr>
              <a:t>（レアアースの残渣から抽出）</a:t>
            </a:r>
            <a:endParaRPr kumimoji="1" lang="ja-JP" altLang="en-US" sz="3600" dirty="0">
              <a:latin typeface="Meiryo UI" panose="020B0604030504040204" pitchFamily="50" charset="-128"/>
              <a:ea typeface="Meiryo UI" panose="020B0604030504040204" pitchFamily="50" charset="-128"/>
            </a:endParaRPr>
          </a:p>
        </p:txBody>
      </p:sp>
      <p:sp>
        <p:nvSpPr>
          <p:cNvPr id="37" name="星 7 36"/>
          <p:cNvSpPr/>
          <p:nvPr/>
        </p:nvSpPr>
        <p:spPr>
          <a:xfrm>
            <a:off x="6066037" y="2695862"/>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6949379" y="2817666"/>
            <a:ext cx="5242621" cy="461665"/>
          </a:xfrm>
          <a:prstGeom prst="rect">
            <a:avLst/>
          </a:prstGeom>
          <a:noFill/>
        </p:spPr>
        <p:txBody>
          <a:bodyPr wrap="square" rtlCol="0">
            <a:spAutoFit/>
          </a:bodyPr>
          <a:lstStyle/>
          <a:p>
            <a:r>
              <a:rPr kumimoji="1" lang="ja-JP" altLang="en-US" sz="2400" b="1" u="sng" dirty="0">
                <a:latin typeface="Meiryo UI" panose="020B0604030504040204" pitchFamily="50" charset="-128"/>
                <a:ea typeface="Meiryo UI" panose="020B0604030504040204" pitchFamily="50" charset="-128"/>
              </a:rPr>
              <a:t>核燃料サイクル</a:t>
            </a:r>
            <a:r>
              <a:rPr kumimoji="1" lang="ja-JP" altLang="en-US" sz="2400" b="1" dirty="0">
                <a:latin typeface="Meiryo UI" panose="020B0604030504040204" pitchFamily="50" charset="-128"/>
                <a:ea typeface="Meiryo UI" panose="020B0604030504040204" pitchFamily="50" charset="-128"/>
              </a:rPr>
              <a:t>（</a:t>
            </a:r>
            <a:r>
              <a:rPr kumimoji="1" lang="ja-JP" altLang="en-US" sz="2400" b="1" u="sng" dirty="0">
                <a:latin typeface="Meiryo UI" panose="020B0604030504040204" pitchFamily="50" charset="-128"/>
                <a:ea typeface="Meiryo UI" panose="020B0604030504040204" pitchFamily="50" charset="-128"/>
              </a:rPr>
              <a:t>再処理工場が必要</a:t>
            </a:r>
            <a:r>
              <a:rPr kumimoji="1" lang="ja-JP" altLang="en-US" sz="2400" b="1" dirty="0">
                <a:latin typeface="Meiryo UI" panose="020B0604030504040204" pitchFamily="50" charset="-128"/>
                <a:ea typeface="Meiryo UI" panose="020B0604030504040204" pitchFamily="50" charset="-128"/>
              </a:rPr>
              <a:t>）</a:t>
            </a:r>
          </a:p>
        </p:txBody>
      </p:sp>
      <p:sp>
        <p:nvSpPr>
          <p:cNvPr id="39" name="星 7 38"/>
          <p:cNvSpPr/>
          <p:nvPr/>
        </p:nvSpPr>
        <p:spPr>
          <a:xfrm>
            <a:off x="6066037" y="6004628"/>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6938746" y="6091815"/>
            <a:ext cx="4922875" cy="461665"/>
          </a:xfrm>
          <a:prstGeom prst="rect">
            <a:avLst/>
          </a:prstGeom>
          <a:noFill/>
        </p:spPr>
        <p:txBody>
          <a:bodyPr wrap="square" rtlCol="0">
            <a:spAutoFit/>
          </a:bodyPr>
          <a:lstStyle/>
          <a:p>
            <a:r>
              <a:rPr lang="ja-JP" altLang="en-US" sz="2400" b="1" dirty="0">
                <a:latin typeface="Meiryo UI" panose="020B0604030504040204" pitchFamily="50" charset="-128"/>
                <a:ea typeface="Meiryo UI" panose="020B0604030504040204" pitchFamily="50" charset="-128"/>
              </a:rPr>
              <a:t>「</a:t>
            </a:r>
            <a:r>
              <a:rPr lang="ja-JP" altLang="en-US" sz="2400" b="1" u="sng" dirty="0">
                <a:latin typeface="Meiryo UI" panose="020B0604030504040204" pitchFamily="50" charset="-128"/>
                <a:ea typeface="Meiryo UI" panose="020B0604030504040204" pitchFamily="50" charset="-128"/>
              </a:rPr>
              <a:t>使用済み核燃料」も燃料として使用</a:t>
            </a:r>
            <a:endParaRPr kumimoji="1" lang="ja-JP" altLang="en-US" sz="2400" b="1" u="sng"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2072418" y="338814"/>
            <a:ext cx="1392873"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軽水炉</a:t>
            </a:r>
          </a:p>
        </p:txBody>
      </p:sp>
      <p:sp>
        <p:nvSpPr>
          <p:cNvPr id="43" name="テキスト ボックス 42"/>
          <p:cNvSpPr txBox="1"/>
          <p:nvPr/>
        </p:nvSpPr>
        <p:spPr>
          <a:xfrm>
            <a:off x="1964643" y="3513317"/>
            <a:ext cx="1786270"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溶融塩炉</a:t>
            </a:r>
          </a:p>
        </p:txBody>
      </p:sp>
      <p:sp>
        <p:nvSpPr>
          <p:cNvPr id="2" name="左中かっこ 1"/>
          <p:cNvSpPr/>
          <p:nvPr/>
        </p:nvSpPr>
        <p:spPr>
          <a:xfrm>
            <a:off x="5555931" y="391229"/>
            <a:ext cx="456944" cy="2969649"/>
          </a:xfrm>
          <a:prstGeom prst="leftBrace">
            <a:avLst>
              <a:gd name="adj1" fmla="val 50416"/>
              <a:gd name="adj2" fmla="val 4462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左中かっこ 44"/>
          <p:cNvSpPr/>
          <p:nvPr/>
        </p:nvSpPr>
        <p:spPr>
          <a:xfrm>
            <a:off x="5540403" y="3634511"/>
            <a:ext cx="456944" cy="2969649"/>
          </a:xfrm>
          <a:prstGeom prst="leftBrace">
            <a:avLst>
              <a:gd name="adj1" fmla="val 50416"/>
              <a:gd name="adj2" fmla="val 4462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9" name="図 18"/>
          <p:cNvPicPr>
            <a:picLocks noChangeAspect="1"/>
          </p:cNvPicPr>
          <p:nvPr/>
        </p:nvPicPr>
        <p:blipFill>
          <a:blip r:embed="rId3"/>
          <a:stretch>
            <a:fillRect/>
          </a:stretch>
        </p:blipFill>
        <p:spPr>
          <a:xfrm>
            <a:off x="1409530" y="730121"/>
            <a:ext cx="3055465" cy="2725145"/>
          </a:xfrm>
          <a:prstGeom prst="rect">
            <a:avLst/>
          </a:prstGeom>
        </p:spPr>
      </p:pic>
    </p:spTree>
    <p:extLst>
      <p:ext uri="{BB962C8B-B14F-4D97-AF65-F5344CB8AC3E}">
        <p14:creationId xmlns:p14="http://schemas.microsoft.com/office/powerpoint/2010/main" val="2907542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nvGraphicFramePr>
        <p:xfrm>
          <a:off x="804142" y="1028192"/>
          <a:ext cx="10586360" cy="4841966"/>
        </p:xfrm>
        <a:graphic>
          <a:graphicData uri="http://schemas.openxmlformats.org/drawingml/2006/table">
            <a:tbl>
              <a:tblPr firstRow="1" bandRow="1">
                <a:tableStyleId>{5940675A-B579-460E-94D1-54222C63F5DA}</a:tableStyleId>
              </a:tblPr>
              <a:tblGrid>
                <a:gridCol w="1785408">
                  <a:extLst>
                    <a:ext uri="{9D8B030D-6E8A-4147-A177-3AD203B41FA5}">
                      <a16:colId xmlns:a16="http://schemas.microsoft.com/office/drawing/2014/main" val="20000"/>
                    </a:ext>
                  </a:extLst>
                </a:gridCol>
                <a:gridCol w="3460376">
                  <a:extLst>
                    <a:ext uri="{9D8B030D-6E8A-4147-A177-3AD203B41FA5}">
                      <a16:colId xmlns:a16="http://schemas.microsoft.com/office/drawing/2014/main" val="20001"/>
                    </a:ext>
                  </a:extLst>
                </a:gridCol>
                <a:gridCol w="2693986">
                  <a:extLst>
                    <a:ext uri="{9D8B030D-6E8A-4147-A177-3AD203B41FA5}">
                      <a16:colId xmlns:a16="http://schemas.microsoft.com/office/drawing/2014/main" val="20002"/>
                    </a:ext>
                  </a:extLst>
                </a:gridCol>
                <a:gridCol w="2646590">
                  <a:extLst>
                    <a:ext uri="{9D8B030D-6E8A-4147-A177-3AD203B41FA5}">
                      <a16:colId xmlns:a16="http://schemas.microsoft.com/office/drawing/2014/main" val="20003"/>
                    </a:ext>
                  </a:extLst>
                </a:gridCol>
              </a:tblGrid>
              <a:tr h="968829">
                <a:tc>
                  <a:txBody>
                    <a:bodyPr/>
                    <a:lstStyle/>
                    <a:p>
                      <a:endParaRPr kumimoji="1" lang="ja-JP" altLang="en-US" dirty="0">
                        <a:latin typeface="Meiryo UI" panose="020B0604030504040204" pitchFamily="50" charset="-128"/>
                        <a:ea typeface="Meiryo UI" panose="020B0604030504040204" pitchFamily="50" charset="-128"/>
                      </a:endParaRPr>
                    </a:p>
                  </a:txBody>
                  <a:tcPr/>
                </a:tc>
                <a:tc>
                  <a:txBody>
                    <a:bodyPr/>
                    <a:lstStyle/>
                    <a:p>
                      <a:pPr algn="ctr"/>
                      <a:r>
                        <a:rPr kumimoji="1" lang="ja-JP" altLang="en-US" sz="2000" dirty="0">
                          <a:latin typeface="Meiryo UI" panose="020B0604030504040204" pitchFamily="50" charset="-128"/>
                          <a:ea typeface="Meiryo UI" panose="020B0604030504040204" pitchFamily="50" charset="-128"/>
                        </a:rPr>
                        <a:t>世界</a:t>
                      </a:r>
                    </a:p>
                  </a:txBody>
                  <a:tcPr anchor="ctr"/>
                </a:tc>
                <a:tc>
                  <a:txBody>
                    <a:bodyPr/>
                    <a:lstStyle/>
                    <a:p>
                      <a:pPr algn="ctr"/>
                      <a:r>
                        <a:rPr kumimoji="1" lang="ja-JP" altLang="en-US" sz="2000" dirty="0">
                          <a:latin typeface="Meiryo UI" panose="020B0604030504040204" pitchFamily="50" charset="-128"/>
                          <a:ea typeface="Meiryo UI" panose="020B0604030504040204" pitchFamily="50" charset="-128"/>
                        </a:rPr>
                        <a:t>日本</a:t>
                      </a:r>
                    </a:p>
                  </a:txBody>
                  <a:tcPr anchor="ctr"/>
                </a:tc>
                <a:tc>
                  <a:txBody>
                    <a:bodyPr/>
                    <a:lstStyle/>
                    <a:p>
                      <a:pPr algn="ctr"/>
                      <a:r>
                        <a:rPr kumimoji="1" lang="ja-JP" altLang="en-US" sz="2000" dirty="0">
                          <a:latin typeface="Meiryo UI" panose="020B0604030504040204" pitchFamily="50" charset="-128"/>
                          <a:ea typeface="Meiryo UI" panose="020B0604030504040204" pitchFamily="50" charset="-128"/>
                        </a:rPr>
                        <a:t>当社</a:t>
                      </a:r>
                    </a:p>
                  </a:txBody>
                  <a:tcPr anchor="ctr"/>
                </a:tc>
                <a:extLst>
                  <a:ext uri="{0D108BD9-81ED-4DB2-BD59-A6C34878D82A}">
                    <a16:rowId xmlns:a16="http://schemas.microsoft.com/office/drawing/2014/main" val="10000"/>
                  </a:ext>
                </a:extLst>
              </a:tr>
              <a:tr h="1861457">
                <a:tc>
                  <a:txBody>
                    <a:bodyPr/>
                    <a:lstStyle/>
                    <a:p>
                      <a:pPr algn="dist"/>
                      <a:r>
                        <a:rPr kumimoji="1" lang="ja-JP" altLang="en-US" dirty="0">
                          <a:latin typeface="Meiryo UI" panose="020B0604030504040204" pitchFamily="50" charset="-128"/>
                          <a:ea typeface="Meiryo UI" panose="020B0604030504040204" pitchFamily="50" charset="-128"/>
                        </a:rPr>
                        <a:t>軽水炉</a:t>
                      </a:r>
                      <a:endParaRPr kumimoji="1" lang="en-US" altLang="ja-JP" dirty="0">
                        <a:latin typeface="Meiryo UI" panose="020B0604030504040204" pitchFamily="50" charset="-128"/>
                        <a:ea typeface="Meiryo UI" panose="020B0604030504040204" pitchFamily="50" charset="-128"/>
                      </a:endParaRPr>
                    </a:p>
                    <a:p>
                      <a:pPr algn="dist"/>
                      <a:r>
                        <a:rPr kumimoji="1" lang="ja-JP" altLang="en-US" dirty="0">
                          <a:latin typeface="Meiryo UI" panose="020B0604030504040204" pitchFamily="50" charset="-128"/>
                          <a:ea typeface="Meiryo UI" panose="020B0604030504040204" pitchFamily="50" charset="-128"/>
                        </a:rPr>
                        <a:t>高速炉</a:t>
                      </a:r>
                    </a:p>
                  </a:txBody>
                  <a:tcPr anchor="ctr"/>
                </a:tc>
                <a:tc>
                  <a:txBody>
                    <a:bodyPr/>
                    <a:lstStyle/>
                    <a:p>
                      <a:r>
                        <a:rPr kumimoji="1" lang="ja-JP" altLang="en-US" sz="1400" dirty="0">
                          <a:latin typeface="Meiryo UI" panose="020B0604030504040204" pitchFamily="50" charset="-128"/>
                          <a:ea typeface="Meiryo UI" panose="020B0604030504040204" pitchFamily="50" charset="-128"/>
                        </a:rPr>
                        <a:t>①</a:t>
                      </a:r>
                      <a:r>
                        <a:rPr kumimoji="1" lang="en-US" altLang="ja-JP" sz="1400" dirty="0">
                          <a:latin typeface="Meiryo UI" panose="020B0604030504040204" pitchFamily="50" charset="-128"/>
                          <a:ea typeface="Meiryo UI" panose="020B0604030504040204" pitchFamily="50" charset="-128"/>
                        </a:rPr>
                        <a:t>3.11</a:t>
                      </a:r>
                      <a:r>
                        <a:rPr kumimoji="1" lang="ja-JP" altLang="en-US" sz="1400" dirty="0">
                          <a:latin typeface="Meiryo UI" panose="020B0604030504040204" pitchFamily="50" charset="-128"/>
                          <a:ea typeface="Meiryo UI" panose="020B0604030504040204" pitchFamily="50" charset="-128"/>
                        </a:rPr>
                        <a:t>以降、既存の大型原子力発電所の</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安全審査対応等でコストがかさみ、原子力</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企業（アレバ国有化、東芝経営危機）の事業破綻／撤退が相次ぐ。</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②ドイツ、台湾、韓国など脱原発政策に移行。</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③既存の大型原子力発電所の廃炉が進み</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つつあり、使用済み核燃料問題が、世界的課題となっており、解決策が模索されている。</a:t>
                      </a:r>
                    </a:p>
                  </a:txBody>
                  <a:tcPr/>
                </a:tc>
                <a:tc>
                  <a:txBody>
                    <a:bodyPr/>
                    <a:lstStyle/>
                    <a:p>
                      <a:r>
                        <a:rPr kumimoji="1" lang="ja-JP" altLang="en-US" sz="1400" dirty="0">
                          <a:latin typeface="Meiryo UI" panose="020B0604030504040204" pitchFamily="50" charset="-128"/>
                          <a:ea typeface="Meiryo UI" panose="020B0604030504040204" pitchFamily="50" charset="-128"/>
                        </a:rPr>
                        <a:t>①原発再稼働をしたいが、社会的環境もあり、出来ず電力会社の</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財政が逼迫しつつある。</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②もんじゅ廃炉が決定。後継として高速炉を三菱重工が開発。</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③古い軽水炉の廃炉を進める。</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④核燃料サイクルは維持したい。</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⑤国際的には、準核武装国。</a:t>
                      </a:r>
                      <a:endParaRPr kumimoji="1" lang="en-US" altLang="ja-JP"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①</a:t>
                      </a:r>
                      <a:r>
                        <a:rPr kumimoji="1" lang="en-US" altLang="ja-JP" sz="1400" dirty="0">
                          <a:latin typeface="Meiryo UI" panose="020B0604030504040204" pitchFamily="50" charset="-128"/>
                          <a:ea typeface="Meiryo UI" panose="020B0604030504040204" pitchFamily="50" charset="-128"/>
                        </a:rPr>
                        <a:t>3.11</a:t>
                      </a:r>
                      <a:r>
                        <a:rPr kumimoji="1" lang="ja-JP" altLang="en-US" sz="1400" dirty="0">
                          <a:latin typeface="Meiryo UI" panose="020B0604030504040204" pitchFamily="50" charset="-128"/>
                          <a:ea typeface="Meiryo UI" panose="020B0604030504040204" pitchFamily="50" charset="-128"/>
                        </a:rPr>
                        <a:t>以後、東京電力向けの</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回生ウランビジネスが縮小。現在は燃料部原子・新燃料営業室として活動中。</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②東芝からの</a:t>
                      </a:r>
                      <a:r>
                        <a:rPr kumimoji="1" lang="en-US" altLang="ja-JP" sz="1400" dirty="0">
                          <a:latin typeface="Meiryo UI" panose="020B0604030504040204" pitchFamily="50" charset="-128"/>
                          <a:ea typeface="Meiryo UI" panose="020B0604030504040204" pitchFamily="50" charset="-128"/>
                        </a:rPr>
                        <a:t>WH</a:t>
                      </a:r>
                      <a:r>
                        <a:rPr kumimoji="1" lang="ja-JP" altLang="en-US" sz="1400" dirty="0">
                          <a:latin typeface="Meiryo UI" panose="020B0604030504040204" pitchFamily="50" charset="-128"/>
                          <a:ea typeface="Meiryo UI" panose="020B0604030504040204" pitchFamily="50" charset="-128"/>
                        </a:rPr>
                        <a:t>買収の際、</a:t>
                      </a:r>
                      <a:r>
                        <a:rPr kumimoji="1" lang="en-US" altLang="ja-JP" sz="1400" dirty="0">
                          <a:latin typeface="Meiryo UI" panose="020B0604030504040204" pitchFamily="50" charset="-128"/>
                          <a:ea typeface="Meiryo UI" panose="020B0604030504040204" pitchFamily="50" charset="-128"/>
                        </a:rPr>
                        <a:t>MBK</a:t>
                      </a:r>
                      <a:r>
                        <a:rPr kumimoji="1" lang="ja-JP" altLang="en-US" sz="1400" dirty="0">
                          <a:latin typeface="Meiryo UI" panose="020B0604030504040204" pitchFamily="50" charset="-128"/>
                          <a:ea typeface="Meiryo UI" panose="020B0604030504040204" pitchFamily="50" charset="-128"/>
                        </a:rPr>
                        <a:t>としては原子力発電事業には取り</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組まない旨表明、槍田会長より</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表明済。</a:t>
                      </a:r>
                    </a:p>
                  </a:txBody>
                  <a:tcPr/>
                </a:tc>
                <a:extLst>
                  <a:ext uri="{0D108BD9-81ED-4DB2-BD59-A6C34878D82A}">
                    <a16:rowId xmlns:a16="http://schemas.microsoft.com/office/drawing/2014/main" val="10001"/>
                  </a:ext>
                </a:extLst>
              </a:tr>
              <a:tr h="1861457">
                <a:tc>
                  <a:txBody>
                    <a:bodyPr/>
                    <a:lstStyle/>
                    <a:p>
                      <a:pPr algn="dist"/>
                      <a:r>
                        <a:rPr kumimoji="1" lang="ja-JP" altLang="en-US" dirty="0">
                          <a:latin typeface="Meiryo UI" panose="020B0604030504040204" pitchFamily="50" charset="-128"/>
                          <a:ea typeface="Meiryo UI" panose="020B0604030504040204" pitchFamily="50" charset="-128"/>
                        </a:rPr>
                        <a:t>次世代</a:t>
                      </a:r>
                      <a:endParaRPr kumimoji="1" lang="en-US" altLang="ja-JP" dirty="0">
                        <a:latin typeface="Meiryo UI" panose="020B0604030504040204" pitchFamily="50" charset="-128"/>
                        <a:ea typeface="Meiryo UI" panose="020B0604030504040204" pitchFamily="50" charset="-128"/>
                      </a:endParaRPr>
                    </a:p>
                    <a:p>
                      <a:pPr algn="dist"/>
                      <a:r>
                        <a:rPr kumimoji="1" lang="ja-JP" altLang="en-US" dirty="0">
                          <a:latin typeface="Meiryo UI" panose="020B0604030504040204" pitchFamily="50" charset="-128"/>
                          <a:ea typeface="Meiryo UI" panose="020B0604030504040204" pitchFamily="50" charset="-128"/>
                        </a:rPr>
                        <a:t>小型原子炉</a:t>
                      </a:r>
                      <a:endParaRPr kumimoji="1" lang="en-US" altLang="ja-JP" dirty="0">
                        <a:latin typeface="Meiryo UI" panose="020B0604030504040204" pitchFamily="50" charset="-128"/>
                        <a:ea typeface="Meiryo UI" panose="020B0604030504040204" pitchFamily="50" charset="-128"/>
                      </a:endParaRPr>
                    </a:p>
                    <a:p>
                      <a:pPr algn="dist"/>
                      <a:r>
                        <a:rPr kumimoji="1" lang="ja-JP" altLang="en-US" dirty="0">
                          <a:latin typeface="Meiryo UI" panose="020B0604030504040204" pitchFamily="50" charset="-128"/>
                          <a:ea typeface="Meiryo UI" panose="020B0604030504040204" pitchFamily="50" charset="-128"/>
                        </a:rPr>
                        <a:t>（溶融塩炉）</a:t>
                      </a:r>
                    </a:p>
                  </a:txBody>
                  <a:tcPr anchor="ctr"/>
                </a:tc>
                <a:tc>
                  <a:txBody>
                    <a:bodyPr/>
                    <a:lstStyle/>
                    <a:p>
                      <a:r>
                        <a:rPr kumimoji="1" lang="ja-JP" altLang="en-US" sz="1400" dirty="0">
                          <a:latin typeface="Meiryo UI" panose="020B0604030504040204" pitchFamily="50" charset="-128"/>
                          <a:ea typeface="Meiryo UI" panose="020B0604030504040204" pitchFamily="50" charset="-128"/>
                        </a:rPr>
                        <a:t>①福島事故後においても、途上国においては</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安定した大電力を必要としており、原子力のニーズは確実に存在。</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②小型炉は、フィリピンがロシアの小型炉の導入。インドネシアは</a:t>
                      </a:r>
                      <a:r>
                        <a:rPr kumimoji="1" lang="en-US" altLang="ja-JP" sz="1400" dirty="0" err="1">
                          <a:latin typeface="Meiryo UI" panose="020B0604030504040204" pitchFamily="50" charset="-128"/>
                          <a:ea typeface="Meiryo UI" panose="020B0604030504040204" pitchFamily="50" charset="-128"/>
                        </a:rPr>
                        <a:t>ThorCon</a:t>
                      </a:r>
                      <a:r>
                        <a:rPr kumimoji="1" lang="ja-JP" altLang="en-US" sz="1400" dirty="0">
                          <a:latin typeface="Meiryo UI" panose="020B0604030504040204" pitchFamily="50" charset="-128"/>
                          <a:ea typeface="Meiryo UI" panose="020B0604030504040204" pitchFamily="50" charset="-128"/>
                        </a:rPr>
                        <a:t>社（米国）の溶融塩炉の導入を検討中。</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③大型炉は原子力規制が厳しく、新設は困難。欧米中は、一斉に小型原子炉の開発プロジェクトを立ち上げ開発を推進。</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Meiryo UI" panose="020B0604030504040204" pitchFamily="50" charset="-128"/>
                          <a:ea typeface="Meiryo UI" panose="020B0604030504040204" pitchFamily="50" charset="-128"/>
                        </a:rPr>
                        <a:t>①第五次エネルギー基本計画が</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策定中で、使用済み核燃料の</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減容化が可能な溶融塩炉に</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言及する可能性。</a:t>
                      </a:r>
                      <a:endParaRPr kumimoji="1" lang="en-US" altLang="ja-JP" sz="1400" dirty="0">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Meiryo UI" panose="020B0604030504040204" pitchFamily="50" charset="-128"/>
                          <a:ea typeface="Meiryo UI" panose="020B0604030504040204" pitchFamily="50" charset="-128"/>
                        </a:rPr>
                        <a:t>②自民党本部で溶融塩炉の</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勉強会が開催。</a:t>
                      </a:r>
                      <a:endParaRPr kumimoji="1" lang="en-US" altLang="ja-JP" sz="1400" dirty="0">
                        <a:latin typeface="Meiryo UI" panose="020B0604030504040204" pitchFamily="50" charset="-128"/>
                        <a:ea typeface="Meiryo UI"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Meiryo UI" panose="020B0604030504040204" pitchFamily="50" charset="-128"/>
                          <a:ea typeface="Meiryo UI" panose="020B0604030504040204" pitchFamily="50" charset="-128"/>
                        </a:rPr>
                        <a:t>③使用済み核燃料問題と福島</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事故デブリの処理の為にも、</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溶融塩炉開発が重要との認識。</a:t>
                      </a:r>
                    </a:p>
                  </a:txBody>
                  <a:tcPr/>
                </a:tc>
                <a:tc>
                  <a:txBody>
                    <a:bodyPr/>
                    <a:lstStyle/>
                    <a:p>
                      <a:r>
                        <a:rPr kumimoji="1" lang="ja-JP" altLang="en-US" sz="1400" dirty="0">
                          <a:latin typeface="Meiryo UI" panose="020B0604030504040204" pitchFamily="50" charset="-128"/>
                          <a:ea typeface="Meiryo UI" panose="020B0604030504040204" pitchFamily="50" charset="-128"/>
                        </a:rPr>
                        <a:t>①戦略研にて技術フォーサイトの技術領域として調査。</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②エネルギー本部・新エネルギー事業開発室は原子力発電の動向</a:t>
                      </a:r>
                      <a:br>
                        <a:rPr kumimoji="1" lang="en-US" altLang="ja-JP" sz="1400" dirty="0">
                          <a:latin typeface="Meiryo UI" panose="020B0604030504040204" pitchFamily="50" charset="-128"/>
                          <a:ea typeface="Meiryo UI" panose="020B0604030504040204" pitchFamily="50" charset="-128"/>
                        </a:rPr>
                      </a:br>
                      <a:r>
                        <a:rPr kumimoji="1" lang="ja-JP" altLang="en-US" sz="1400" dirty="0">
                          <a:latin typeface="Meiryo UI" panose="020B0604030504040204" pitchFamily="50" charset="-128"/>
                          <a:ea typeface="Meiryo UI" panose="020B0604030504040204" pitchFamily="50" charset="-128"/>
                        </a:rPr>
                        <a:t>調査として情報収集を実施。</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③昨年、</a:t>
                      </a:r>
                      <a:r>
                        <a:rPr kumimoji="1" lang="en-US" altLang="ja-JP" sz="1400" dirty="0">
                          <a:latin typeface="Meiryo UI" panose="020B0604030504040204" pitchFamily="50" charset="-128"/>
                          <a:ea typeface="Meiryo UI" panose="020B0604030504040204" pitchFamily="50" charset="-128"/>
                        </a:rPr>
                        <a:t>KPMG</a:t>
                      </a:r>
                      <a:r>
                        <a:rPr kumimoji="1" lang="ja-JP" altLang="en-US" sz="1400" dirty="0">
                          <a:latin typeface="Meiryo UI" panose="020B0604030504040204" pitchFamily="50" charset="-128"/>
                          <a:ea typeface="Meiryo UI" panose="020B0604030504040204" pitchFamily="50" charset="-128"/>
                        </a:rPr>
                        <a:t>からの紹介で米</a:t>
                      </a:r>
                      <a:r>
                        <a:rPr kumimoji="1" lang="en-US" altLang="ja-JP" sz="1400" dirty="0">
                          <a:latin typeface="Meiryo UI" panose="020B0604030504040204" pitchFamily="50" charset="-128"/>
                          <a:ea typeface="Meiryo UI" panose="020B0604030504040204" pitchFamily="50" charset="-128"/>
                        </a:rPr>
                        <a:t>Elysium</a:t>
                      </a:r>
                      <a:r>
                        <a:rPr kumimoji="1" lang="ja-JP" altLang="en-US" sz="1400" dirty="0">
                          <a:latin typeface="Meiryo UI" panose="020B0604030504040204" pitchFamily="50" charset="-128"/>
                          <a:ea typeface="Meiryo UI" panose="020B0604030504040204" pitchFamily="50" charset="-128"/>
                        </a:rPr>
                        <a:t>社（次世代小型原子炉開発ﾍﾞﾝﾁｬｰ）来社し出資要請有るも</a:t>
                      </a:r>
                      <a:r>
                        <a:rPr kumimoji="1" lang="en-US" altLang="ja-JP" sz="1400" dirty="0">
                          <a:latin typeface="Meiryo UI" panose="020B0604030504040204" pitchFamily="50" charset="-128"/>
                          <a:ea typeface="Meiryo UI" panose="020B0604030504040204" pitchFamily="50" charset="-128"/>
                        </a:rPr>
                        <a:t>Decline</a:t>
                      </a:r>
                      <a:r>
                        <a:rPr kumimoji="1" lang="ja-JP" altLang="en-US" sz="1400" dirty="0" err="1">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91795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9" name="Group 9"/>
          <p:cNvGrpSpPr>
            <a:grpSpLocks/>
          </p:cNvGrpSpPr>
          <p:nvPr/>
        </p:nvGrpSpPr>
        <p:grpSpPr bwMode="auto">
          <a:xfrm>
            <a:off x="1371600" y="3030279"/>
            <a:ext cx="4114799" cy="3759343"/>
            <a:chOff x="564" y="2499"/>
            <a:chExt cx="1932" cy="1433"/>
          </a:xfrm>
        </p:grpSpPr>
        <p:pic>
          <p:nvPicPr>
            <p:cNvPr id="21535"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 y="2499"/>
              <a:ext cx="1932"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1536" name="Text Box 11"/>
            <p:cNvSpPr txBox="1">
              <a:spLocks noChangeArrowheads="1"/>
            </p:cNvSpPr>
            <p:nvPr/>
          </p:nvSpPr>
          <p:spPr bwMode="auto">
            <a:xfrm>
              <a:off x="1303" y="3849"/>
              <a:ext cx="454" cy="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320" tIns="19660" rIns="39320" bIns="19660">
              <a:spAutoFit/>
            </a:bodyPr>
            <a:lstStyle>
              <a:lvl1pPr defTabSz="9667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482600" indent="-303213" defTabSz="9667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966788" indent="-241300" defTabSz="9667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450975" indent="-241300"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1935163" indent="-242888"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3923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8495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3067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7639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fr-FR" altLang="ja-JP" sz="1333" b="1" i="1" dirty="0" err="1">
                  <a:solidFill>
                    <a:schemeClr val="accent2"/>
                  </a:solidFill>
                  <a:latin typeface="Times" panose="02020603050405020304" pitchFamily="18" charset="0"/>
                </a:rPr>
                <a:t>Fast</a:t>
              </a:r>
              <a:r>
                <a:rPr lang="fr-FR" altLang="ja-JP" sz="1333" b="1" i="1" dirty="0">
                  <a:solidFill>
                    <a:schemeClr val="accent2"/>
                  </a:solidFill>
                  <a:latin typeface="Times" panose="02020603050405020304" pitchFamily="18" charset="0"/>
                </a:rPr>
                <a:t> </a:t>
              </a:r>
              <a:r>
                <a:rPr lang="fr-FR" altLang="ja-JP" sz="1333" b="1" i="1" dirty="0" err="1">
                  <a:solidFill>
                    <a:schemeClr val="accent2"/>
                  </a:solidFill>
                  <a:latin typeface="Times" panose="02020603050405020304" pitchFamily="18" charset="0"/>
                </a:rPr>
                <a:t>Reactor</a:t>
              </a:r>
              <a:endParaRPr lang="fr-FR" altLang="ja-JP" sz="1333" b="1" i="1" dirty="0">
                <a:solidFill>
                  <a:schemeClr val="accent2"/>
                </a:solidFill>
                <a:latin typeface="Times" panose="02020603050405020304" pitchFamily="18" charset="0"/>
              </a:endParaRPr>
            </a:p>
          </p:txBody>
        </p:sp>
      </p:grpSp>
      <p:grpSp>
        <p:nvGrpSpPr>
          <p:cNvPr id="21512" name="Group 14"/>
          <p:cNvGrpSpPr>
            <a:grpSpLocks/>
          </p:cNvGrpSpPr>
          <p:nvPr/>
        </p:nvGrpSpPr>
        <p:grpSpPr bwMode="auto">
          <a:xfrm>
            <a:off x="6147045" y="2892955"/>
            <a:ext cx="4999531" cy="4102408"/>
            <a:chOff x="4875" y="818"/>
            <a:chExt cx="1932" cy="1487"/>
          </a:xfrm>
        </p:grpSpPr>
        <p:pic>
          <p:nvPicPr>
            <p:cNvPr id="21533"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5" y="818"/>
              <a:ext cx="1932" cy="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34" name="Text Box 16"/>
            <p:cNvSpPr txBox="1">
              <a:spLocks noChangeArrowheads="1"/>
            </p:cNvSpPr>
            <p:nvPr/>
          </p:nvSpPr>
          <p:spPr bwMode="auto">
            <a:xfrm>
              <a:off x="5438" y="2151"/>
              <a:ext cx="93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320" tIns="19660" rIns="39320" bIns="19660">
              <a:spAutoFit/>
            </a:bodyPr>
            <a:lstStyle>
              <a:lvl1pPr defTabSz="9667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482600" indent="-303213" defTabSz="9667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966788" indent="-241300" defTabSz="9667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450975" indent="-241300"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1935163" indent="-242888"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3923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8495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3067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7639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fr-FR" altLang="ja-JP" sz="1333" b="1" i="1">
                  <a:solidFill>
                    <a:schemeClr val="accent2"/>
                  </a:solidFill>
                  <a:latin typeface="Times" panose="02020603050405020304" pitchFamily="18" charset="0"/>
                </a:rPr>
                <a:t>Molten Salt Reactor</a:t>
              </a:r>
            </a:p>
          </p:txBody>
        </p:sp>
      </p:grpSp>
      <p:graphicFrame>
        <p:nvGraphicFramePr>
          <p:cNvPr id="31" name="表 30"/>
          <p:cNvGraphicFramePr>
            <a:graphicFrameLocks noGrp="1"/>
          </p:cNvGraphicFramePr>
          <p:nvPr/>
        </p:nvGraphicFramePr>
        <p:xfrm>
          <a:off x="972400" y="89726"/>
          <a:ext cx="10174176" cy="2601740"/>
        </p:xfrm>
        <a:graphic>
          <a:graphicData uri="http://schemas.openxmlformats.org/drawingml/2006/table">
            <a:tbl>
              <a:tblPr firstRow="1" bandRow="1">
                <a:tableStyleId>{5940675A-B579-460E-94D1-54222C63F5DA}</a:tableStyleId>
              </a:tblPr>
              <a:tblGrid>
                <a:gridCol w="2221023">
                  <a:extLst>
                    <a:ext uri="{9D8B030D-6E8A-4147-A177-3AD203B41FA5}">
                      <a16:colId xmlns:a16="http://schemas.microsoft.com/office/drawing/2014/main" val="20000"/>
                    </a:ext>
                  </a:extLst>
                </a:gridCol>
                <a:gridCol w="3749637">
                  <a:extLst>
                    <a:ext uri="{9D8B030D-6E8A-4147-A177-3AD203B41FA5}">
                      <a16:colId xmlns:a16="http://schemas.microsoft.com/office/drawing/2014/main" val="20001"/>
                    </a:ext>
                  </a:extLst>
                </a:gridCol>
                <a:gridCol w="4203516">
                  <a:extLst>
                    <a:ext uri="{9D8B030D-6E8A-4147-A177-3AD203B41FA5}">
                      <a16:colId xmlns:a16="http://schemas.microsoft.com/office/drawing/2014/main" val="20002"/>
                    </a:ext>
                  </a:extLst>
                </a:gridCol>
              </a:tblGrid>
              <a:tr h="442924">
                <a:tc>
                  <a:txBody>
                    <a:bodyPr/>
                    <a:lstStyle/>
                    <a:p>
                      <a:pPr algn="ct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600" b="1" dirty="0">
                          <a:latin typeface="Meiryo UI" panose="020B0604030504040204" pitchFamily="50" charset="-128"/>
                          <a:ea typeface="Meiryo UI" panose="020B0604030504040204" pitchFamily="50" charset="-128"/>
                        </a:rPr>
                        <a:t>高速炉</a:t>
                      </a:r>
                    </a:p>
                  </a:txBody>
                  <a:tcPr anchor="ctr"/>
                </a:tc>
                <a:tc>
                  <a:txBody>
                    <a:bodyPr/>
                    <a:lstStyle/>
                    <a:p>
                      <a:pPr algn="ctr"/>
                      <a:r>
                        <a:rPr kumimoji="1" lang="ja-JP" altLang="en-US" sz="1600" b="1" dirty="0">
                          <a:latin typeface="Meiryo UI" panose="020B0604030504040204" pitchFamily="50" charset="-128"/>
                          <a:ea typeface="Meiryo UI" panose="020B0604030504040204" pitchFamily="50" charset="-128"/>
                        </a:rPr>
                        <a:t>溶融塩炉</a:t>
                      </a:r>
                    </a:p>
                  </a:txBody>
                  <a:tcPr anchor="ctr"/>
                </a:tc>
                <a:extLst>
                  <a:ext uri="{0D108BD9-81ED-4DB2-BD59-A6C34878D82A}">
                    <a16:rowId xmlns:a16="http://schemas.microsoft.com/office/drawing/2014/main" val="10000"/>
                  </a:ext>
                </a:extLst>
              </a:tr>
              <a:tr h="1000576">
                <a:tc>
                  <a:txBody>
                    <a:bodyPr/>
                    <a:lstStyle/>
                    <a:p>
                      <a:pPr algn="ctr"/>
                      <a:r>
                        <a:rPr kumimoji="1" lang="ja-JP" altLang="en-US" sz="1600" b="1" dirty="0">
                          <a:latin typeface="Meiryo UI" panose="020B0604030504040204" pitchFamily="50" charset="-128"/>
                          <a:ea typeface="Meiryo UI" panose="020B0604030504040204" pitchFamily="50" charset="-128"/>
                        </a:rPr>
                        <a:t>高速炉</a:t>
                      </a:r>
                      <a:endParaRPr kumimoji="1" lang="en-US" altLang="ja-JP" sz="1600" b="1" dirty="0">
                        <a:latin typeface="Meiryo UI" panose="020B0604030504040204" pitchFamily="50" charset="-128"/>
                        <a:ea typeface="Meiryo UI" panose="020B0604030504040204" pitchFamily="50" charset="-128"/>
                      </a:endParaRPr>
                    </a:p>
                    <a:p>
                      <a:pPr algn="ctr"/>
                      <a:r>
                        <a:rPr kumimoji="1" lang="ja-JP" altLang="en-US" sz="1600" b="1" dirty="0">
                          <a:latin typeface="Meiryo UI" panose="020B0604030504040204" pitchFamily="50" charset="-128"/>
                          <a:ea typeface="Meiryo UI" panose="020B0604030504040204" pitchFamily="50" charset="-128"/>
                        </a:rPr>
                        <a:t>と</a:t>
                      </a:r>
                      <a:endParaRPr kumimoji="1" lang="en-US" altLang="ja-JP" sz="1600" b="1" dirty="0">
                        <a:latin typeface="Meiryo UI" panose="020B0604030504040204" pitchFamily="50" charset="-128"/>
                        <a:ea typeface="Meiryo UI" panose="020B0604030504040204" pitchFamily="50" charset="-128"/>
                      </a:endParaRPr>
                    </a:p>
                    <a:p>
                      <a:pPr algn="ctr"/>
                      <a:r>
                        <a:rPr kumimoji="1" lang="ja-JP" altLang="en-US" sz="1600" b="1" dirty="0">
                          <a:latin typeface="Meiryo UI" panose="020B0604030504040204" pitchFamily="50" charset="-128"/>
                          <a:ea typeface="Meiryo UI" panose="020B0604030504040204" pitchFamily="50" charset="-128"/>
                        </a:rPr>
                        <a:t>溶融塩炉の違い</a:t>
                      </a:r>
                    </a:p>
                  </a:txBody>
                  <a:tcPr anchor="ctr"/>
                </a:tc>
                <a:tc>
                  <a:txBody>
                    <a:bodyPr/>
                    <a:lstStyle/>
                    <a:p>
                      <a:pPr algn="l"/>
                      <a:r>
                        <a:rPr kumimoji="1" lang="ja-JP" altLang="en-US" sz="1400" b="1" dirty="0">
                          <a:latin typeface="Meiryo UI" panose="020B0604030504040204" pitchFamily="50" charset="-128"/>
                          <a:ea typeface="Meiryo UI" panose="020B0604030504040204" pitchFamily="50" charset="-128"/>
                        </a:rPr>
                        <a:t>①大型原子炉。</a:t>
                      </a:r>
                      <a:endParaRPr kumimoji="1" lang="en-US" altLang="ja-JP" sz="1400" b="1" dirty="0">
                        <a:latin typeface="Meiryo UI" panose="020B0604030504040204" pitchFamily="50" charset="-128"/>
                        <a:ea typeface="Meiryo UI" panose="020B0604030504040204" pitchFamily="50" charset="-128"/>
                      </a:endParaRPr>
                    </a:p>
                    <a:p>
                      <a:pPr algn="l"/>
                      <a:r>
                        <a:rPr kumimoji="1" lang="ja-JP" altLang="en-US" sz="1400" b="1" dirty="0">
                          <a:latin typeface="Meiryo UI" panose="020B0604030504040204" pitchFamily="50" charset="-128"/>
                          <a:ea typeface="Meiryo UI" panose="020B0604030504040204" pitchFamily="50" charset="-128"/>
                        </a:rPr>
                        <a:t>②固体核燃を使用。（従来と同じ燃料棒使用）</a:t>
                      </a:r>
                      <a:endParaRPr kumimoji="1" lang="en-US" altLang="ja-JP" sz="1400" b="1" dirty="0">
                        <a:latin typeface="Meiryo UI" panose="020B0604030504040204" pitchFamily="50" charset="-128"/>
                        <a:ea typeface="Meiryo UI" panose="020B0604030504040204" pitchFamily="50" charset="-128"/>
                      </a:endParaRPr>
                    </a:p>
                    <a:p>
                      <a:pPr algn="l"/>
                      <a:r>
                        <a:rPr kumimoji="1" lang="ja-JP" altLang="en-US" sz="1400" b="1" dirty="0">
                          <a:latin typeface="Meiryo UI" panose="020B0604030504040204" pitchFamily="50" charset="-128"/>
                          <a:ea typeface="Meiryo UI" panose="020B0604030504040204" pitchFamily="50" charset="-128"/>
                        </a:rPr>
                        <a:t>③現在の技術の延長で開発が可能。</a:t>
                      </a:r>
                      <a:endParaRPr kumimoji="1" lang="en-US" altLang="ja-JP" sz="1400" b="1" dirty="0">
                        <a:latin typeface="Meiryo UI" panose="020B0604030504040204" pitchFamily="50" charset="-128"/>
                        <a:ea typeface="Meiryo UI" panose="020B0604030504040204" pitchFamily="50" charset="-128"/>
                      </a:endParaRPr>
                    </a:p>
                    <a:p>
                      <a:pPr algn="l"/>
                      <a:r>
                        <a:rPr kumimoji="1" lang="ja-JP" altLang="en-US" sz="1400" b="1" dirty="0">
                          <a:latin typeface="Meiryo UI" panose="020B0604030504040204" pitchFamily="50" charset="-128"/>
                          <a:ea typeface="Meiryo UI" panose="020B0604030504040204" pitchFamily="50" charset="-128"/>
                        </a:rPr>
                        <a:t>④設計・開発人材とノウハウを有する。</a:t>
                      </a:r>
                      <a:endParaRPr kumimoji="1" lang="en-US" altLang="ja-JP" sz="1400" b="1" dirty="0">
                        <a:latin typeface="Meiryo UI" panose="020B0604030504040204" pitchFamily="50" charset="-128"/>
                        <a:ea typeface="Meiryo UI" panose="020B0604030504040204" pitchFamily="50" charset="-128"/>
                      </a:endParaRPr>
                    </a:p>
                    <a:p>
                      <a:pPr algn="l"/>
                      <a:r>
                        <a:rPr kumimoji="1" lang="ja-JP" altLang="en-US" sz="1400" b="1" dirty="0">
                          <a:latin typeface="Meiryo UI" panose="020B0604030504040204" pitchFamily="50" charset="-128"/>
                          <a:ea typeface="Meiryo UI" panose="020B0604030504040204" pitchFamily="50" charset="-128"/>
                        </a:rPr>
                        <a:t>⑤再処理工場など核燃料サイクルが必須。</a:t>
                      </a:r>
                    </a:p>
                  </a:txBody>
                  <a:tcPr/>
                </a:tc>
                <a:tc>
                  <a:txBody>
                    <a:bodyPr/>
                    <a:lstStyle/>
                    <a:p>
                      <a:pPr algn="l"/>
                      <a:r>
                        <a:rPr kumimoji="1" lang="ja-JP" altLang="en-US" sz="1400" b="1" dirty="0">
                          <a:latin typeface="Meiryo UI" panose="020B0604030504040204" pitchFamily="50" charset="-128"/>
                          <a:ea typeface="Meiryo UI" panose="020B0604030504040204" pitchFamily="50" charset="-128"/>
                        </a:rPr>
                        <a:t>①小型原子炉。</a:t>
                      </a:r>
                      <a:endParaRPr kumimoji="1" lang="en-US" altLang="ja-JP" sz="1400" b="1" dirty="0">
                        <a:latin typeface="Meiryo UI" panose="020B0604030504040204" pitchFamily="50" charset="-128"/>
                        <a:ea typeface="Meiryo UI" panose="020B0604030504040204" pitchFamily="50" charset="-128"/>
                      </a:endParaRPr>
                    </a:p>
                    <a:p>
                      <a:pPr algn="l"/>
                      <a:r>
                        <a:rPr kumimoji="1" lang="ja-JP" altLang="en-US" sz="1400" b="1" dirty="0">
                          <a:latin typeface="Meiryo UI" panose="020B0604030504040204" pitchFamily="50" charset="-128"/>
                          <a:ea typeface="Meiryo UI" panose="020B0604030504040204" pitchFamily="50" charset="-128"/>
                        </a:rPr>
                        <a:t>②液体核燃料。（燃料は溶融塩に溶かす）</a:t>
                      </a:r>
                      <a:endParaRPr kumimoji="1" lang="en-US" altLang="ja-JP" sz="1400" b="1" dirty="0">
                        <a:latin typeface="Meiryo UI" panose="020B0604030504040204" pitchFamily="50" charset="-128"/>
                        <a:ea typeface="Meiryo UI" panose="020B0604030504040204" pitchFamily="50" charset="-128"/>
                      </a:endParaRPr>
                    </a:p>
                    <a:p>
                      <a:pPr algn="l"/>
                      <a:r>
                        <a:rPr kumimoji="1" lang="ja-JP" altLang="en-US" sz="1400" b="1" dirty="0">
                          <a:latin typeface="Meiryo UI" panose="020B0604030504040204" pitchFamily="50" charset="-128"/>
                          <a:ea typeface="Meiryo UI" panose="020B0604030504040204" pitchFamily="50" charset="-128"/>
                        </a:rPr>
                        <a:t>③現在の技術の延長では開発困難。</a:t>
                      </a:r>
                      <a:endParaRPr kumimoji="1" lang="en-US" altLang="ja-JP" sz="1400" b="1" dirty="0">
                        <a:latin typeface="Meiryo UI" panose="020B0604030504040204" pitchFamily="50" charset="-128"/>
                        <a:ea typeface="Meiryo UI" panose="020B0604030504040204" pitchFamily="50" charset="-128"/>
                      </a:endParaRPr>
                    </a:p>
                    <a:p>
                      <a:pPr algn="l"/>
                      <a:r>
                        <a:rPr kumimoji="1" lang="ja-JP" altLang="en-US" sz="1400" b="1" dirty="0">
                          <a:latin typeface="Meiryo UI" panose="020B0604030504040204" pitchFamily="50" charset="-128"/>
                          <a:ea typeface="Meiryo UI" panose="020B0604030504040204" pitchFamily="50" charset="-128"/>
                        </a:rPr>
                        <a:t>④化学プラントの側面が強く開発ノウハウは限定。</a:t>
                      </a:r>
                      <a:endParaRPr kumimoji="1" lang="en-US" altLang="ja-JP" sz="1400" b="1" dirty="0">
                        <a:latin typeface="Meiryo UI" panose="020B0604030504040204" pitchFamily="50" charset="-128"/>
                        <a:ea typeface="Meiryo UI" panose="020B0604030504040204" pitchFamily="50" charset="-128"/>
                      </a:endParaRPr>
                    </a:p>
                    <a:p>
                      <a:pPr algn="l"/>
                      <a:r>
                        <a:rPr kumimoji="1" lang="ja-JP" altLang="en-US" sz="1400" b="1" dirty="0">
                          <a:latin typeface="Meiryo UI" panose="020B0604030504040204" pitchFamily="50" charset="-128"/>
                          <a:ea typeface="Meiryo UI" panose="020B0604030504040204" pitchFamily="50" charset="-128"/>
                        </a:rPr>
                        <a:t>⑤使用済み燃料の短寿命・減容化の可能性。</a:t>
                      </a:r>
                      <a:endParaRPr kumimoji="1" lang="ja-JP" altLang="en-US" sz="1400"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1"/>
                  </a:ext>
                </a:extLst>
              </a:tr>
              <a:tr h="1000576">
                <a:tc>
                  <a:txBody>
                    <a:bodyPr/>
                    <a:lstStyle/>
                    <a:p>
                      <a:pPr algn="ctr"/>
                      <a:r>
                        <a:rPr kumimoji="1" lang="ja-JP" altLang="en-US" sz="1600" b="1" dirty="0">
                          <a:latin typeface="Meiryo UI" panose="020B0604030504040204" pitchFamily="50" charset="-128"/>
                          <a:ea typeface="Meiryo UI" panose="020B0604030504040204" pitchFamily="50" charset="-128"/>
                        </a:rPr>
                        <a:t>特徴</a:t>
                      </a:r>
                    </a:p>
                  </a:txBody>
                  <a:tcPr anchor="ctr"/>
                </a:tc>
                <a:tc>
                  <a:txBody>
                    <a:bodyPr/>
                    <a:lstStyle/>
                    <a:p>
                      <a:pPr algn="l"/>
                      <a:r>
                        <a:rPr kumimoji="1" lang="ja-JP" altLang="en-US" sz="1400" b="1" dirty="0">
                          <a:latin typeface="Meiryo UI" panose="020B0604030504040204" pitchFamily="50" charset="-128"/>
                          <a:ea typeface="Meiryo UI" panose="020B0604030504040204" pitchFamily="50" charset="-128"/>
                        </a:rPr>
                        <a:t>●燃料は、プルトニウムで軍事転用可能。</a:t>
                      </a:r>
                      <a:endParaRPr kumimoji="1" lang="en-US" altLang="ja-JP" sz="1400" b="1" dirty="0">
                        <a:latin typeface="Meiryo UI" panose="020B0604030504040204" pitchFamily="50" charset="-128"/>
                        <a:ea typeface="Meiryo UI" panose="020B0604030504040204" pitchFamily="50" charset="-128"/>
                      </a:endParaRPr>
                    </a:p>
                    <a:p>
                      <a:pPr algn="l"/>
                      <a:endParaRPr kumimoji="1" lang="en-US" altLang="ja-JP" sz="1400" b="1" dirty="0">
                        <a:latin typeface="Meiryo UI" panose="020B0604030504040204" pitchFamily="50" charset="-128"/>
                        <a:ea typeface="Meiryo UI" panose="020B0604030504040204" pitchFamily="50" charset="-128"/>
                      </a:endParaRPr>
                    </a:p>
                    <a:p>
                      <a:pPr algn="l"/>
                      <a:r>
                        <a:rPr kumimoji="1" lang="ja-JP" altLang="en-US" sz="1400" b="1" dirty="0">
                          <a:latin typeface="Meiryo UI" panose="020B0604030504040204" pitchFamily="50" charset="-128"/>
                          <a:ea typeface="Meiryo UI" panose="020B0604030504040204" pitchFamily="50" charset="-128"/>
                        </a:rPr>
                        <a:t>●既存炉と同様に大量の冷却材（水やナトリウムなど）が必要。</a:t>
                      </a:r>
                    </a:p>
                  </a:txBody>
                  <a:tcPr anchor="ctr"/>
                </a:tc>
                <a:tc>
                  <a:txBody>
                    <a:bodyPr/>
                    <a:lstStyle/>
                    <a:p>
                      <a:pPr algn="l"/>
                      <a:r>
                        <a:rPr kumimoji="1" lang="ja-JP" altLang="en-US" sz="1400" b="1" dirty="0">
                          <a:latin typeface="Meiryo UI" panose="020B0604030504040204" pitchFamily="50" charset="-128"/>
                          <a:ea typeface="Meiryo UI" panose="020B0604030504040204" pitchFamily="50" charset="-128"/>
                        </a:rPr>
                        <a:t>○固体燃料を使用しないので、福島原発のような炉心溶融の危険性なし。</a:t>
                      </a:r>
                      <a:endParaRPr kumimoji="1" lang="en-US" altLang="ja-JP" sz="1400" b="1" dirty="0">
                        <a:latin typeface="Meiryo UI" panose="020B0604030504040204" pitchFamily="50" charset="-128"/>
                        <a:ea typeface="Meiryo UI" panose="020B0604030504040204" pitchFamily="50" charset="-128"/>
                      </a:endParaRPr>
                    </a:p>
                    <a:p>
                      <a:pPr algn="l"/>
                      <a:endParaRPr kumimoji="1" lang="en-US" altLang="ja-JP" sz="1400" b="1" dirty="0">
                        <a:latin typeface="Meiryo UI" panose="020B0604030504040204" pitchFamily="50" charset="-128"/>
                        <a:ea typeface="Meiryo UI" panose="020B0604030504040204" pitchFamily="50" charset="-128"/>
                      </a:endParaRPr>
                    </a:p>
                    <a:p>
                      <a:pPr algn="l"/>
                      <a:r>
                        <a:rPr kumimoji="1" lang="ja-JP" altLang="en-US" sz="1400" b="1" dirty="0">
                          <a:latin typeface="Meiryo UI" panose="020B0604030504040204" pitchFamily="50" charset="-128"/>
                          <a:ea typeface="Meiryo UI" panose="020B0604030504040204" pitchFamily="50" charset="-128"/>
                        </a:rPr>
                        <a:t>○「使用済み燃料」も燃料として利用可能。</a:t>
                      </a:r>
                    </a:p>
                  </a:txBody>
                  <a:tcPr anchor="ctr"/>
                </a:tc>
                <a:extLst>
                  <a:ext uri="{0D108BD9-81ED-4DB2-BD59-A6C34878D82A}">
                    <a16:rowId xmlns:a16="http://schemas.microsoft.com/office/drawing/2014/main" val="10002"/>
                  </a:ext>
                </a:extLst>
              </a:tr>
            </a:tbl>
          </a:graphicData>
        </a:graphic>
      </p:graphicFrame>
      <p:sp>
        <p:nvSpPr>
          <p:cNvPr id="2" name="テキスト ボックス 1"/>
          <p:cNvSpPr txBox="1"/>
          <p:nvPr/>
        </p:nvSpPr>
        <p:spPr>
          <a:xfrm>
            <a:off x="3997842" y="3059668"/>
            <a:ext cx="1307805" cy="369332"/>
          </a:xfrm>
          <a:prstGeom prst="rect">
            <a:avLst/>
          </a:prstGeom>
          <a:noFill/>
        </p:spPr>
        <p:txBody>
          <a:bodyPr wrap="square" rtlCol="0">
            <a:spAutoFit/>
          </a:bodyPr>
          <a:lstStyle/>
          <a:p>
            <a:r>
              <a:rPr kumimoji="1" lang="ja-JP" altLang="en-US" dirty="0"/>
              <a:t>高速炉</a:t>
            </a:r>
          </a:p>
        </p:txBody>
      </p:sp>
      <p:sp>
        <p:nvSpPr>
          <p:cNvPr id="33" name="テキスト ボックス 32"/>
          <p:cNvSpPr txBox="1"/>
          <p:nvPr/>
        </p:nvSpPr>
        <p:spPr>
          <a:xfrm>
            <a:off x="9356652" y="3059668"/>
            <a:ext cx="1584250" cy="369332"/>
          </a:xfrm>
          <a:prstGeom prst="rect">
            <a:avLst/>
          </a:prstGeom>
          <a:noFill/>
        </p:spPr>
        <p:txBody>
          <a:bodyPr wrap="square" rtlCol="0">
            <a:spAutoFit/>
          </a:bodyPr>
          <a:lstStyle/>
          <a:p>
            <a:r>
              <a:rPr kumimoji="1" lang="ja-JP" altLang="en-US" dirty="0"/>
              <a:t>溶融塩炉炉</a:t>
            </a:r>
          </a:p>
        </p:txBody>
      </p:sp>
    </p:spTree>
    <p:extLst>
      <p:ext uri="{BB962C8B-B14F-4D97-AF65-F5344CB8AC3E}">
        <p14:creationId xmlns:p14="http://schemas.microsoft.com/office/powerpoint/2010/main" val="52859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プレースホルダ 4"/>
          <p:cNvGraphicFramePr>
            <a:graphicFrameLocks/>
          </p:cNvGraphicFramePr>
          <p:nvPr/>
        </p:nvGraphicFramePr>
        <p:xfrm>
          <a:off x="342899" y="733879"/>
          <a:ext cx="11506201" cy="5879178"/>
        </p:xfrm>
        <a:graphic>
          <a:graphicData uri="http://schemas.openxmlformats.org/drawingml/2006/table">
            <a:tbl>
              <a:tblPr firstRow="1" bandRow="1">
                <a:tableStyleId>{5C22544A-7EE6-4342-B048-85BDC9FD1C3A}</a:tableStyleId>
              </a:tblPr>
              <a:tblGrid>
                <a:gridCol w="1811925">
                  <a:extLst>
                    <a:ext uri="{9D8B030D-6E8A-4147-A177-3AD203B41FA5}">
                      <a16:colId xmlns:a16="http://schemas.microsoft.com/office/drawing/2014/main" val="20000"/>
                    </a:ext>
                  </a:extLst>
                </a:gridCol>
                <a:gridCol w="4228470">
                  <a:extLst>
                    <a:ext uri="{9D8B030D-6E8A-4147-A177-3AD203B41FA5}">
                      <a16:colId xmlns:a16="http://schemas.microsoft.com/office/drawing/2014/main" val="20001"/>
                    </a:ext>
                  </a:extLst>
                </a:gridCol>
                <a:gridCol w="805424">
                  <a:extLst>
                    <a:ext uri="{9D8B030D-6E8A-4147-A177-3AD203B41FA5}">
                      <a16:colId xmlns:a16="http://schemas.microsoft.com/office/drawing/2014/main" val="20002"/>
                    </a:ext>
                  </a:extLst>
                </a:gridCol>
                <a:gridCol w="3926435">
                  <a:extLst>
                    <a:ext uri="{9D8B030D-6E8A-4147-A177-3AD203B41FA5}">
                      <a16:colId xmlns:a16="http://schemas.microsoft.com/office/drawing/2014/main" val="20003"/>
                    </a:ext>
                  </a:extLst>
                </a:gridCol>
                <a:gridCol w="733947">
                  <a:extLst>
                    <a:ext uri="{9D8B030D-6E8A-4147-A177-3AD203B41FA5}">
                      <a16:colId xmlns:a16="http://schemas.microsoft.com/office/drawing/2014/main" val="20004"/>
                    </a:ext>
                  </a:extLst>
                </a:gridCol>
              </a:tblGrid>
              <a:tr h="370784">
                <a:tc rowSpan="2">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txBody>
                  <a:tcPr marL="90000" marR="90000" marT="35995" marB="35995" anchor="ctr" horzOverflow="overflow"/>
                </a:tc>
                <a:tc gridSpan="2">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4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熔融塩炉（液体燃料炉） </a:t>
                      </a:r>
                    </a:p>
                  </a:txBody>
                  <a:tcPr marL="90000" marR="90000" marT="35995" marB="35995" anchor="ctr" horzOverflow="overflow"/>
                </a:tc>
                <a:tc hMerge="1">
                  <a:txBody>
                    <a:bodyPr/>
                    <a:lstStyle/>
                    <a:p>
                      <a:endParaRPr kumimoji="1" lang="ja-JP" altLang="en-US"/>
                    </a:p>
                  </a:txBody>
                  <a:tcPr/>
                </a:tc>
                <a:tc gridSpan="2">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400" b="1" i="0" u="none" strike="noStrike" cap="none" normalizeH="0" baseline="0" dirty="0">
                          <a:ln>
                            <a:noFill/>
                          </a:ln>
                          <a:solidFill>
                            <a:schemeClr val="bg1"/>
                          </a:solidFill>
                          <a:effectLst/>
                          <a:latin typeface="Meiryo UI" panose="020B0604030504040204" pitchFamily="50" charset="-128"/>
                          <a:ea typeface="Meiryo UI" panose="020B0604030504040204" pitchFamily="50" charset="-128"/>
                        </a:rPr>
                        <a:t>高速炉／軽水炉（固体燃料炉） </a:t>
                      </a:r>
                    </a:p>
                  </a:txBody>
                  <a:tcPr marL="90000" marR="90000" marT="35995" marB="35995" anchor="ctr" horzOverflow="overflow"/>
                </a:tc>
                <a:tc hMerge="1">
                  <a:txBody>
                    <a:bodyPr/>
                    <a:lstStyle/>
                    <a:p>
                      <a:endParaRPr kumimoji="1" lang="ja-JP" altLang="en-US"/>
                    </a:p>
                  </a:txBody>
                  <a:tcPr/>
                </a:tc>
                <a:extLst>
                  <a:ext uri="{0D108BD9-81ED-4DB2-BD59-A6C34878D82A}">
                    <a16:rowId xmlns:a16="http://schemas.microsoft.com/office/drawing/2014/main" val="10000"/>
                  </a:ext>
                </a:extLst>
              </a:tr>
              <a:tr h="370784">
                <a:tc vMerge="1">
                  <a:txBody>
                    <a:bodyPr/>
                    <a:lstStyle/>
                    <a:p>
                      <a:endParaRPr kumimoji="1" lang="ja-JP" altLang="en-US"/>
                    </a:p>
                  </a:txBody>
                  <a:tcPr/>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トリウムフッ化物</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（熔融塩に溶解） </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原子力</a:t>
                      </a:r>
                      <a:endParaRPr kumimoji="1" lang="en-US" altLang="ja-JP"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学会の</a:t>
                      </a:r>
                      <a:endParaRPr kumimoji="1" lang="en-US" altLang="ja-JP"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評価</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ウラン酸化物</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固体燃料</a:t>
                      </a: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原子力</a:t>
                      </a:r>
                      <a:endParaRPr kumimoji="1" lang="en-US" altLang="ja-JP"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学会の</a:t>
                      </a:r>
                      <a:endParaRPr kumimoji="1" lang="en-US" altLang="ja-JP"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評価</a:t>
                      </a:r>
                    </a:p>
                  </a:txBody>
                  <a:tcPr marL="90000" marR="90000" marT="35995" marB="35995" anchor="ctr" horzOverflow="overflow"/>
                </a:tc>
                <a:extLst>
                  <a:ext uri="{0D108BD9-81ED-4DB2-BD59-A6C34878D82A}">
                    <a16:rowId xmlns:a16="http://schemas.microsoft.com/office/drawing/2014/main" val="10001"/>
                  </a:ext>
                </a:extLst>
              </a:tr>
              <a:tr h="376773">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核拡散の可能性</a:t>
                      </a:r>
                      <a:endPar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（プルトニウム生成） </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核拡散の可能性</a:t>
                      </a:r>
                      <a:r>
                        <a:rPr kumimoji="1" lang="ja-JP" altLang="en-US" sz="1100" b="1" i="0" u="sng"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無し</a:t>
                      </a: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r>
                        <a:rPr kumimoji="1" lang="ja-JP" altLang="en-US" sz="1100" b="1" i="0" u="none"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プルトニウムを生成しない）</a:t>
                      </a: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核拡散の可能性</a:t>
                      </a:r>
                      <a:r>
                        <a:rPr kumimoji="1" lang="ja-JP" altLang="en-US" sz="1100" b="1" i="0" u="sng"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あり</a:t>
                      </a: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1" i="0" u="none"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プルトニウムを大量に生成する</a:t>
                      </a: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extLst>
                  <a:ext uri="{0D108BD9-81ED-4DB2-BD59-A6C34878D82A}">
                    <a16:rowId xmlns:a16="http://schemas.microsoft.com/office/drawing/2014/main" val="10002"/>
                  </a:ext>
                </a:extLst>
              </a:tr>
              <a:tr h="376773">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高レベル核廃棄物</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1" i="0" u="sng"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殆ど生成しない</a:t>
                      </a: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ごくわずか生成したものも炉内で消滅 </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1" i="0" u="sng"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大量に生成する</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extLst>
                  <a:ext uri="{0D108BD9-81ED-4DB2-BD59-A6C34878D82A}">
                    <a16:rowId xmlns:a16="http://schemas.microsoft.com/office/drawing/2014/main" val="10003"/>
                  </a:ext>
                </a:extLst>
              </a:tr>
              <a:tr h="529165">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安全性</a:t>
                      </a:r>
                      <a:r>
                        <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Ⅰ</a:t>
                      </a:r>
                    </a:p>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暴走の可能性</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txBody>
                  <a:tcPr marL="90000" marR="90000" marT="35995" marB="35995" anchor="ctr" horzOverflow="overflow"/>
                </a:tc>
                <a:tc>
                  <a:txBody>
                    <a:bodyPr/>
                    <a:lstStyle/>
                    <a:p>
                      <a:pPr marL="0" marR="0" lvl="0" indent="0" algn="l" defTabSz="8128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暴走は</a:t>
                      </a:r>
                      <a:r>
                        <a:rPr kumimoji="1" lang="ja-JP" altLang="en-US" sz="1050" b="1" i="0" u="none"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原理的に起こりえない</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8128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1" i="0" u="none"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液体燃料を使用するため、メルトダウンする核燃料棒が存在しない。</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暴走の</a:t>
                      </a:r>
                      <a:r>
                        <a:rPr kumimoji="1" lang="ja-JP" altLang="en-US" sz="1050" b="1" i="0" u="none"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可能性あり</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核燃料棒があるため制御を誤るとチェルノブイリ事故再現の可能性あり。</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extLst>
                  <a:ext uri="{0D108BD9-81ED-4DB2-BD59-A6C34878D82A}">
                    <a16:rowId xmlns:a16="http://schemas.microsoft.com/office/drawing/2014/main" val="10004"/>
                  </a:ext>
                </a:extLst>
              </a:tr>
              <a:tr h="529165">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安全性</a:t>
                      </a:r>
                      <a:r>
                        <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Ⅱ</a:t>
                      </a:r>
                      <a:endParaRPr kumimoji="1" lang="en-US" altLang="ja-JP"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耐震性</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1" i="0" u="sng"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安全</a:t>
                      </a:r>
                      <a:endPar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大地震発生時、液体燃料は自動的に地下の冷却プール内の容器に移行。炉は空になり自動停止。</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1" i="0" u="sng"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危険性あり</a:t>
                      </a:r>
                      <a:r>
                        <a:rPr kumimoji="1" lang="ja-JP" altLang="en-US" sz="105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05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1" i="0" u="none"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高圧容器</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使用、地震による放射性ガス漏れ発生の危険性あり。冷却不全によるメルトダウン事故発生（福島原発）。</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extLst>
                  <a:ext uri="{0D108BD9-81ED-4DB2-BD59-A6C34878D82A}">
                    <a16:rowId xmlns:a16="http://schemas.microsoft.com/office/drawing/2014/main" val="10005"/>
                  </a:ext>
                </a:extLst>
              </a:tr>
              <a:tr h="529165">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使用済み核燃料の</a:t>
                      </a:r>
                    </a:p>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再処理</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1" i="0" u="sng"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容易</a:t>
                      </a:r>
                      <a:r>
                        <a:rPr kumimoji="1" lang="ja-JP" altLang="en-US" sz="1050" b="1" i="0" u="sng"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endParaRPr kumimoji="1" lang="en-US" altLang="ja-JP" sz="1050" b="1" i="0" u="sng"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熔融塩にフッ素ガスを吹き込むと再使用必要成分のみ揮発性になり、純粋な形で分離再使用できる。</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1" i="0" u="sng"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困難</a:t>
                      </a:r>
                      <a:r>
                        <a:rPr kumimoji="1" lang="ja-JP" altLang="en-US" sz="1100" b="1" i="0" u="sng"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固体燃料再処理は高度技術必要（六ヶ所村の難航）</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extLst>
                  <a:ext uri="{0D108BD9-81ED-4DB2-BD59-A6C34878D82A}">
                    <a16:rowId xmlns:a16="http://schemas.microsoft.com/office/drawing/2014/main" val="10006"/>
                  </a:ext>
                </a:extLst>
              </a:tr>
              <a:tr h="370784">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核資源</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埋蔵量 </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1" i="0" u="sng"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広く分布</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、トリウムは、ウラン埋蔵量の</a:t>
                      </a: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4</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5</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倍。偏在性無し。 </a:t>
                      </a:r>
                      <a:endPar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レアアースの残渣から抽出。</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1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資源</a:t>
                      </a:r>
                      <a:r>
                        <a:rPr kumimoji="1" lang="ja-JP" altLang="en-US" sz="1100" b="1" i="0" u="none"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偏在。</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extLst>
                  <a:ext uri="{0D108BD9-81ED-4DB2-BD59-A6C34878D82A}">
                    <a16:rowId xmlns:a16="http://schemas.microsoft.com/office/drawing/2014/main" val="10007"/>
                  </a:ext>
                </a:extLst>
              </a:tr>
              <a:tr h="370784">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小型化の容易さ </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小型化</a:t>
                      </a:r>
                      <a:r>
                        <a:rPr kumimoji="1" lang="ja-JP" altLang="en-US" sz="1050" b="1" i="0" u="none"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容易</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（核燃料棒無し、構造簡単）</a:t>
                      </a: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万</a:t>
                      </a: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kW</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小型化</a:t>
                      </a:r>
                      <a:r>
                        <a:rPr kumimoji="1" lang="ja-JP" altLang="en-US" sz="1200" b="1" i="0" u="none"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困難</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（構造複雑）</a:t>
                      </a:r>
                      <a:r>
                        <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100</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万</a:t>
                      </a:r>
                      <a:r>
                        <a:rPr kumimoji="1" lang="en-US" altLang="ja-JP"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kW</a:t>
                      </a: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が標準</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extLst>
                  <a:ext uri="{0D108BD9-81ED-4DB2-BD59-A6C34878D82A}">
                    <a16:rowId xmlns:a16="http://schemas.microsoft.com/office/drawing/2014/main" val="10008"/>
                  </a:ext>
                </a:extLst>
              </a:tr>
              <a:tr h="370784">
                <a:tc>
                  <a:txBody>
                    <a:bodyPr/>
                    <a:lstStyle/>
                    <a:p>
                      <a:pPr algn="ctr"/>
                      <a:r>
                        <a:rPr kumimoji="1" lang="ja-JP" altLang="en-US" sz="1200" b="1" dirty="0">
                          <a:latin typeface="Meiryo UI" panose="020B0604030504040204" pitchFamily="50" charset="-128"/>
                          <a:ea typeface="Meiryo UI" panose="020B0604030504040204" pitchFamily="50" charset="-128"/>
                        </a:rPr>
                        <a:t>出力コントロール</a:t>
                      </a:r>
                    </a:p>
                  </a:txBody>
                  <a:tcPr marT="45713" marB="45713" anchor="ctr"/>
                </a:tc>
                <a:tc>
                  <a:txBody>
                    <a:bodyPr/>
                    <a:lstStyle/>
                    <a:p>
                      <a:r>
                        <a:rPr kumimoji="1" lang="ja-JP" altLang="en-US" sz="1200" dirty="0">
                          <a:latin typeface="Meiryo UI" panose="020B0604030504040204" pitchFamily="50" charset="-128"/>
                          <a:ea typeface="Meiryo UI" panose="020B0604030504040204" pitchFamily="50" charset="-128"/>
                        </a:rPr>
                        <a:t>可能　　　燃料塩循環ポンプの流量調節により可能</a:t>
                      </a:r>
                    </a:p>
                  </a:txBody>
                  <a:tcPr marT="45713" marB="45713" anchor="ctr"/>
                </a:tc>
                <a:tc>
                  <a:txBody>
                    <a:bodyPr/>
                    <a:lstStyle/>
                    <a:p>
                      <a:r>
                        <a:rPr kumimoji="1" lang="ja-JP" altLang="en-US" sz="1400" dirty="0">
                          <a:latin typeface="Meiryo UI" panose="020B0604030504040204" pitchFamily="50" charset="-128"/>
                          <a:ea typeface="Meiryo UI" panose="020B0604030504040204" pitchFamily="50" charset="-128"/>
                        </a:rPr>
                        <a:t>　　○</a:t>
                      </a:r>
                    </a:p>
                  </a:txBody>
                  <a:tcPr marT="45713" marB="45713" anchor="ctr"/>
                </a:tc>
                <a:tc>
                  <a:txBody>
                    <a:bodyPr/>
                    <a:lstStyle/>
                    <a:p>
                      <a:r>
                        <a:rPr kumimoji="1" lang="ja-JP" altLang="en-US" sz="1200" dirty="0">
                          <a:latin typeface="Meiryo UI" panose="020B0604030504040204" pitchFamily="50" charset="-128"/>
                          <a:ea typeface="Meiryo UI" panose="020B0604030504040204" pitchFamily="50" charset="-128"/>
                        </a:rPr>
                        <a:t>困難　　原理的に困難</a:t>
                      </a:r>
                    </a:p>
                  </a:txBody>
                  <a:tcPr marT="45713" marB="45713" anchor="ctr"/>
                </a:tc>
                <a:tc>
                  <a:txBody>
                    <a:bodyPr/>
                    <a:lstStyle/>
                    <a:p>
                      <a:pPr algn="ctr"/>
                      <a:r>
                        <a:rPr kumimoji="1" lang="en-US" altLang="ja-JP" sz="14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marT="45713" marB="45713"/>
                </a:tc>
                <a:extLst>
                  <a:ext uri="{0D108BD9-81ED-4DB2-BD59-A6C34878D82A}">
                    <a16:rowId xmlns:a16="http://schemas.microsoft.com/office/drawing/2014/main" val="10009"/>
                  </a:ext>
                </a:extLst>
              </a:tr>
              <a:tr h="1321601">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発電コスト</a:t>
                      </a:r>
                    </a:p>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ja-JP" altLang="en-US" sz="12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（トータルコスト） </a:t>
                      </a:r>
                    </a:p>
                  </a:txBody>
                  <a:tcPr marL="90000" marR="90000" marT="35995" marB="35995"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1" i="0" u="sng"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低い</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。①償却費低（構造単純・建設費が安い）</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②高温（</a:t>
                      </a: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700℃</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）稼働</a:t>
                      </a: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効率～</a:t>
                      </a: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43</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③燃料棒製造交換不要</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④再処理コスト低</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⑤高レベル核廃棄物保管コスト不要</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⑥安全性が高く人口密集地近傍設置可能により送電コスト低 </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tc>
                  <a:txBody>
                    <a:bodyPr/>
                    <a:lstStyle/>
                    <a:p>
                      <a:pPr marL="0" marR="0" lvl="0" indent="0" algn="l"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1" i="0" u="sng" strike="noStrike" cap="none" normalizeH="0" baseline="0" dirty="0">
                          <a:ln>
                            <a:noFill/>
                          </a:ln>
                          <a:solidFill>
                            <a:schemeClr val="hlink"/>
                          </a:solidFill>
                          <a:effectLst/>
                          <a:latin typeface="Meiryo UI" panose="020B0604030504040204" pitchFamily="50" charset="-128"/>
                          <a:ea typeface="Meiryo UI" panose="020B0604030504040204" pitchFamily="50" charset="-128"/>
                        </a:rPr>
                        <a:t>高い</a:t>
                      </a:r>
                      <a:r>
                        <a:rPr kumimoji="1" lang="ja-JP" altLang="en-US" sz="1050" b="1" i="0" u="sng"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①償却費髙（構造複雑･建設費が高い）</a:t>
                      </a:r>
                    </a:p>
                    <a:p>
                      <a:pPr marL="0" marR="0" lvl="0" indent="0" algn="l"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②低温（～</a:t>
                      </a: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300℃</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）稼働</a:t>
                      </a: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効率～</a:t>
                      </a:r>
                      <a:r>
                        <a:rPr kumimoji="1" lang="en-US" altLang="ja-JP"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33</a:t>
                      </a: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p>
                      <a:pPr marL="0" marR="0" lvl="0" indent="0" algn="l"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③燃料棒製造交換必要･費用要</a:t>
                      </a:r>
                    </a:p>
                    <a:p>
                      <a:pPr marL="0" marR="0" lvl="0" indent="0" algn="l"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④再処理コスト高</a:t>
                      </a:r>
                    </a:p>
                    <a:p>
                      <a:pPr marL="0" marR="0" lvl="0" indent="0" algn="l"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⑤高レベル核廃棄物保管コスト要</a:t>
                      </a:r>
                    </a:p>
                    <a:p>
                      <a:pPr marL="0" marR="0" lvl="0" indent="0" algn="l"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05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　　　　⑥遠隔地設置･送電コスト高</a:t>
                      </a:r>
                    </a:p>
                  </a:txBody>
                  <a:tcPr marL="90000" marR="90000" marT="35995" marB="35995"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2"/>
                        </a:buClr>
                        <a:buSzPct val="75000"/>
                        <a:buFont typeface="Wingdings" pitchFamily="2" charset="2"/>
                        <a:buNone/>
                        <a:tabLst/>
                      </a:pPr>
                      <a:r>
                        <a:rPr kumimoji="1" lang="en-US" altLang="ja-JP" sz="14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a:t>
                      </a:r>
                    </a:p>
                  </a:txBody>
                  <a:tcPr marL="90000" marR="90000" marT="35995" marB="35995" anchor="ctr" horzOverflow="overflow"/>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6629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CAF26D-17A2-7614-6846-D85F99C072F0}"/>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余剰電力を利用</a:t>
            </a:r>
          </a:p>
        </p:txBody>
      </p:sp>
      <p:pic>
        <p:nvPicPr>
          <p:cNvPr id="55" name="object 6">
            <a:extLst>
              <a:ext uri="{FF2B5EF4-FFF2-40B4-BE49-F238E27FC236}">
                <a16:creationId xmlns:a16="http://schemas.microsoft.com/office/drawing/2014/main" id="{2528C2A5-0152-20C8-1E4B-0123DC241639}"/>
              </a:ext>
            </a:extLst>
          </p:cNvPr>
          <p:cNvPicPr/>
          <p:nvPr/>
        </p:nvPicPr>
        <p:blipFill>
          <a:blip r:embed="rId2" cstate="print"/>
          <a:stretch>
            <a:fillRect/>
          </a:stretch>
        </p:blipFill>
        <p:spPr>
          <a:xfrm>
            <a:off x="693577" y="4877634"/>
            <a:ext cx="1114470" cy="1104934"/>
          </a:xfrm>
          <a:prstGeom prst="rect">
            <a:avLst/>
          </a:prstGeom>
        </p:spPr>
      </p:pic>
      <p:sp>
        <p:nvSpPr>
          <p:cNvPr id="57" name="object 7">
            <a:extLst>
              <a:ext uri="{FF2B5EF4-FFF2-40B4-BE49-F238E27FC236}">
                <a16:creationId xmlns:a16="http://schemas.microsoft.com/office/drawing/2014/main" id="{C8DF2B3C-34A9-725C-0FA4-2DF1B8BB0BA4}"/>
              </a:ext>
            </a:extLst>
          </p:cNvPr>
          <p:cNvSpPr txBox="1"/>
          <p:nvPr/>
        </p:nvSpPr>
        <p:spPr>
          <a:xfrm>
            <a:off x="1213815" y="622466"/>
            <a:ext cx="4206875" cy="2998470"/>
          </a:xfrm>
          <a:prstGeom prst="rect">
            <a:avLst/>
          </a:prstGeom>
        </p:spPr>
        <p:txBody>
          <a:bodyPr vert="horz" wrap="square" lIns="0" tIns="12700" rIns="0" bIns="0" rtlCol="0">
            <a:spAutoFit/>
          </a:bodyPr>
          <a:lstStyle/>
          <a:p>
            <a:pPr marL="297815" marR="5080" indent="-285750" algn="just">
              <a:lnSpc>
                <a:spcPct val="100000"/>
              </a:lnSpc>
              <a:spcBef>
                <a:spcPts val="100"/>
              </a:spcBef>
              <a:buFont typeface="Wingdings"/>
              <a:buChar char=""/>
              <a:tabLst>
                <a:tab pos="299085" algn="l"/>
              </a:tabLst>
            </a:pPr>
            <a:r>
              <a:rPr sz="1800" spc="10" dirty="0">
                <a:latin typeface="Meiryo UI"/>
                <a:cs typeface="Meiryo UI"/>
              </a:rPr>
              <a:t>ビットコインの取引を行う上で、取引記録の	</a:t>
            </a:r>
            <a:r>
              <a:rPr sz="1800" spc="365" dirty="0">
                <a:latin typeface="Meiryo UI"/>
                <a:cs typeface="Meiryo UI"/>
              </a:rPr>
              <a:t>正当性を検証する作業</a:t>
            </a:r>
            <a:r>
              <a:rPr sz="1800" dirty="0">
                <a:latin typeface="Meiryo UI"/>
                <a:cs typeface="Meiryo UI"/>
              </a:rPr>
              <a:t>（</a:t>
            </a:r>
            <a:r>
              <a:rPr sz="1800" spc="-229" dirty="0">
                <a:latin typeface="Meiryo UI"/>
                <a:cs typeface="Meiryo UI"/>
              </a:rPr>
              <a:t> </a:t>
            </a:r>
            <a:r>
              <a:rPr sz="1800" b="1" spc="-15" dirty="0">
                <a:latin typeface="Meiryo UI"/>
                <a:cs typeface="Meiryo UI"/>
              </a:rPr>
              <a:t>P</a:t>
            </a:r>
            <a:r>
              <a:rPr sz="1800" spc="-15" dirty="0">
                <a:latin typeface="Meiryo UI"/>
                <a:cs typeface="Meiryo UI"/>
              </a:rPr>
              <a:t>roof</a:t>
            </a:r>
            <a:r>
              <a:rPr sz="1800" spc="665" dirty="0">
                <a:latin typeface="Meiryo UI"/>
                <a:cs typeface="Meiryo UI"/>
              </a:rPr>
              <a:t> </a:t>
            </a:r>
            <a:r>
              <a:rPr sz="1800" b="1" spc="-10" dirty="0">
                <a:latin typeface="Meiryo UI"/>
                <a:cs typeface="Meiryo UI"/>
              </a:rPr>
              <a:t>o</a:t>
            </a:r>
            <a:r>
              <a:rPr sz="1800" spc="-10" dirty="0">
                <a:latin typeface="Meiryo UI"/>
                <a:cs typeface="Meiryo UI"/>
              </a:rPr>
              <a:t>f</a:t>
            </a:r>
            <a:r>
              <a:rPr sz="1800" dirty="0">
                <a:latin typeface="Meiryo UI"/>
                <a:cs typeface="Meiryo UI"/>
              </a:rPr>
              <a:t> 	</a:t>
            </a:r>
            <a:r>
              <a:rPr sz="1800" b="1" spc="-5" dirty="0">
                <a:latin typeface="Meiryo UI"/>
                <a:cs typeface="Meiryo UI"/>
              </a:rPr>
              <a:t>W</a:t>
            </a:r>
            <a:r>
              <a:rPr sz="1800" spc="-5" dirty="0">
                <a:latin typeface="Meiryo UI"/>
                <a:cs typeface="Meiryo UI"/>
              </a:rPr>
              <a:t>ork</a:t>
            </a:r>
            <a:r>
              <a:rPr sz="1800" spc="-15" dirty="0">
                <a:latin typeface="Meiryo UI"/>
                <a:cs typeface="Meiryo UI"/>
              </a:rPr>
              <a:t>: </a:t>
            </a:r>
            <a:r>
              <a:rPr sz="1800" b="1" spc="-25" dirty="0">
                <a:latin typeface="Meiryo UI"/>
                <a:cs typeface="Meiryo UI"/>
              </a:rPr>
              <a:t>PoW</a:t>
            </a:r>
            <a:r>
              <a:rPr sz="1800" spc="-25" dirty="0">
                <a:latin typeface="Meiryo UI"/>
                <a:cs typeface="Meiryo UI"/>
              </a:rPr>
              <a:t>）</a:t>
            </a:r>
            <a:endParaRPr sz="1800">
              <a:latin typeface="Meiryo UI"/>
              <a:cs typeface="Meiryo UI"/>
            </a:endParaRPr>
          </a:p>
          <a:p>
            <a:pPr marL="299085" marR="8255" indent="-287020" algn="just">
              <a:lnSpc>
                <a:spcPct val="100000"/>
              </a:lnSpc>
              <a:spcBef>
                <a:spcPts val="605"/>
              </a:spcBef>
              <a:buFont typeface="Wingdings"/>
              <a:buChar char=""/>
              <a:tabLst>
                <a:tab pos="299085" algn="l"/>
              </a:tabLst>
            </a:pPr>
            <a:r>
              <a:rPr sz="1800" spc="55" dirty="0">
                <a:latin typeface="Meiryo UI"/>
                <a:cs typeface="Meiryo UI"/>
              </a:rPr>
              <a:t>暗号計算を実施し、最も早く取引記録を</a:t>
            </a:r>
            <a:r>
              <a:rPr sz="1800" spc="-10" dirty="0">
                <a:latin typeface="Meiryo UI"/>
                <a:cs typeface="Meiryo UI"/>
              </a:rPr>
              <a:t>検証したマシンに対して、ビットコイン(</a:t>
            </a:r>
            <a:r>
              <a:rPr sz="1800" b="1" spc="-10" dirty="0">
                <a:latin typeface="Meiryo UI"/>
                <a:cs typeface="Meiryo UI"/>
              </a:rPr>
              <a:t>BTC</a:t>
            </a:r>
            <a:r>
              <a:rPr sz="1800" spc="-10" dirty="0">
                <a:latin typeface="Meiryo UI"/>
                <a:cs typeface="Meiryo UI"/>
              </a:rPr>
              <a:t>)</a:t>
            </a:r>
            <a:r>
              <a:rPr sz="1800" spc="-20" dirty="0">
                <a:latin typeface="Meiryo UI"/>
                <a:cs typeface="Meiryo UI"/>
              </a:rPr>
              <a:t>が報酬として自動的に発行</a:t>
            </a:r>
            <a:endParaRPr sz="1800">
              <a:latin typeface="Meiryo UI"/>
              <a:cs typeface="Meiryo UI"/>
            </a:endParaRPr>
          </a:p>
          <a:p>
            <a:pPr marL="299085" marR="14604" indent="-287020" algn="just">
              <a:lnSpc>
                <a:spcPct val="100000"/>
              </a:lnSpc>
              <a:spcBef>
                <a:spcPts val="600"/>
              </a:spcBef>
              <a:buFont typeface="Wingdings"/>
              <a:buChar char=""/>
              <a:tabLst>
                <a:tab pos="299085" algn="l"/>
              </a:tabLst>
            </a:pPr>
            <a:r>
              <a:rPr sz="1800" spc="-5" dirty="0">
                <a:latin typeface="Meiryo UI"/>
                <a:cs typeface="Meiryo UI"/>
              </a:rPr>
              <a:t>マイニング競争が激しいほどセキュリティが向</a:t>
            </a:r>
            <a:r>
              <a:rPr sz="1800" spc="-10" dirty="0">
                <a:latin typeface="Meiryo UI"/>
                <a:cs typeface="Meiryo UI"/>
              </a:rPr>
              <a:t>上し、</a:t>
            </a:r>
            <a:r>
              <a:rPr sz="1800" spc="-50" dirty="0">
                <a:latin typeface="Meiryo UI"/>
                <a:cs typeface="Meiryo UI"/>
              </a:rPr>
              <a:t>BTC</a:t>
            </a:r>
            <a:r>
              <a:rPr sz="1800" spc="-30" dirty="0">
                <a:latin typeface="Meiryo UI"/>
                <a:cs typeface="Meiryo UI"/>
              </a:rPr>
              <a:t>価値が上昇</a:t>
            </a:r>
            <a:endParaRPr sz="1800">
              <a:latin typeface="Meiryo UI"/>
              <a:cs typeface="Meiryo UI"/>
            </a:endParaRPr>
          </a:p>
          <a:p>
            <a:pPr marL="299085" indent="-286385" algn="just">
              <a:lnSpc>
                <a:spcPct val="100000"/>
              </a:lnSpc>
              <a:spcBef>
                <a:spcPts val="600"/>
              </a:spcBef>
              <a:buFont typeface="Wingdings"/>
              <a:buChar char=""/>
              <a:tabLst>
                <a:tab pos="299085" algn="l"/>
              </a:tabLst>
            </a:pPr>
            <a:r>
              <a:rPr sz="1800" spc="-25" dirty="0">
                <a:latin typeface="Meiryo UI"/>
                <a:cs typeface="Meiryo UI"/>
              </a:rPr>
              <a:t>マイニングは、ブロックチェーン技術のユースケ</a:t>
            </a:r>
            <a:endParaRPr sz="1800">
              <a:latin typeface="Meiryo UI"/>
              <a:cs typeface="Meiryo UI"/>
            </a:endParaRPr>
          </a:p>
          <a:p>
            <a:pPr marL="299085">
              <a:lnSpc>
                <a:spcPct val="100000"/>
              </a:lnSpc>
            </a:pPr>
            <a:r>
              <a:rPr sz="1800" spc="-10" dirty="0">
                <a:latin typeface="Meiryo UI"/>
                <a:cs typeface="Meiryo UI"/>
              </a:rPr>
              <a:t>ースを支える</a:t>
            </a:r>
            <a:r>
              <a:rPr sz="1800" b="1" spc="-20" dirty="0">
                <a:latin typeface="Meiryo UI"/>
                <a:cs typeface="Meiryo UI"/>
              </a:rPr>
              <a:t>インフラ産業</a:t>
            </a:r>
            <a:endParaRPr sz="1800">
              <a:latin typeface="Meiryo UI"/>
              <a:cs typeface="Meiryo UI"/>
            </a:endParaRPr>
          </a:p>
        </p:txBody>
      </p:sp>
      <p:grpSp>
        <p:nvGrpSpPr>
          <p:cNvPr id="58" name="object 9">
            <a:extLst>
              <a:ext uri="{FF2B5EF4-FFF2-40B4-BE49-F238E27FC236}">
                <a16:creationId xmlns:a16="http://schemas.microsoft.com/office/drawing/2014/main" id="{2024E66A-1BB4-C2E5-35FC-BF59F630E0BE}"/>
              </a:ext>
            </a:extLst>
          </p:cNvPr>
          <p:cNvGrpSpPr/>
          <p:nvPr/>
        </p:nvGrpSpPr>
        <p:grpSpPr>
          <a:xfrm>
            <a:off x="4593526" y="4466933"/>
            <a:ext cx="5636260" cy="2292350"/>
            <a:chOff x="3496246" y="4379848"/>
            <a:chExt cx="5636260" cy="2292350"/>
          </a:xfrm>
        </p:grpSpPr>
        <p:sp>
          <p:nvSpPr>
            <p:cNvPr id="59" name="object 10">
              <a:extLst>
                <a:ext uri="{FF2B5EF4-FFF2-40B4-BE49-F238E27FC236}">
                  <a16:creationId xmlns:a16="http://schemas.microsoft.com/office/drawing/2014/main" id="{44334828-F40C-C726-21B2-C1D92C995F1E}"/>
                </a:ext>
              </a:extLst>
            </p:cNvPr>
            <p:cNvSpPr/>
            <p:nvPr/>
          </p:nvSpPr>
          <p:spPr>
            <a:xfrm>
              <a:off x="3509772" y="6149339"/>
              <a:ext cx="5613400" cy="520065"/>
            </a:xfrm>
            <a:custGeom>
              <a:avLst/>
              <a:gdLst/>
              <a:ahLst/>
              <a:cxnLst/>
              <a:rect l="l" t="t" r="r" b="b"/>
              <a:pathLst>
                <a:path w="5613400" h="520065">
                  <a:moveTo>
                    <a:pt x="5612891" y="0"/>
                  </a:moveTo>
                  <a:lnTo>
                    <a:pt x="0" y="0"/>
                  </a:lnTo>
                  <a:lnTo>
                    <a:pt x="0" y="519684"/>
                  </a:lnTo>
                  <a:lnTo>
                    <a:pt x="5612891" y="519684"/>
                  </a:lnTo>
                  <a:lnTo>
                    <a:pt x="5612891" y="0"/>
                  </a:lnTo>
                  <a:close/>
                </a:path>
              </a:pathLst>
            </a:custGeom>
            <a:solidFill>
              <a:srgbClr val="FFFFCC"/>
            </a:solidFill>
          </p:spPr>
          <p:txBody>
            <a:bodyPr wrap="square" lIns="0" tIns="0" rIns="0" bIns="0" rtlCol="0"/>
            <a:lstStyle/>
            <a:p>
              <a:endParaRPr/>
            </a:p>
          </p:txBody>
        </p:sp>
        <p:sp>
          <p:nvSpPr>
            <p:cNvPr id="60" name="object 11">
              <a:extLst>
                <a:ext uri="{FF2B5EF4-FFF2-40B4-BE49-F238E27FC236}">
                  <a16:creationId xmlns:a16="http://schemas.microsoft.com/office/drawing/2014/main" id="{D9ED992B-1D27-4E1C-EE96-330F6C040D03}"/>
                </a:ext>
              </a:extLst>
            </p:cNvPr>
            <p:cNvSpPr/>
            <p:nvPr/>
          </p:nvSpPr>
          <p:spPr>
            <a:xfrm>
              <a:off x="3509772" y="6149339"/>
              <a:ext cx="5613400" cy="520065"/>
            </a:xfrm>
            <a:custGeom>
              <a:avLst/>
              <a:gdLst/>
              <a:ahLst/>
              <a:cxnLst/>
              <a:rect l="l" t="t" r="r" b="b"/>
              <a:pathLst>
                <a:path w="5613400" h="520065">
                  <a:moveTo>
                    <a:pt x="0" y="519684"/>
                  </a:moveTo>
                  <a:lnTo>
                    <a:pt x="5612891" y="519684"/>
                  </a:lnTo>
                  <a:lnTo>
                    <a:pt x="5612891" y="0"/>
                  </a:lnTo>
                  <a:lnTo>
                    <a:pt x="0" y="0"/>
                  </a:lnTo>
                  <a:lnTo>
                    <a:pt x="0" y="519684"/>
                  </a:lnTo>
                  <a:close/>
                </a:path>
              </a:pathLst>
            </a:custGeom>
            <a:ln w="6350">
              <a:solidFill>
                <a:srgbClr val="000000"/>
              </a:solidFill>
            </a:ln>
          </p:spPr>
          <p:txBody>
            <a:bodyPr wrap="square" lIns="0" tIns="0" rIns="0" bIns="0" rtlCol="0"/>
            <a:lstStyle/>
            <a:p>
              <a:endParaRPr/>
            </a:p>
          </p:txBody>
        </p:sp>
        <p:pic>
          <p:nvPicPr>
            <p:cNvPr id="61" name="object 12">
              <a:extLst>
                <a:ext uri="{FF2B5EF4-FFF2-40B4-BE49-F238E27FC236}">
                  <a16:creationId xmlns:a16="http://schemas.microsoft.com/office/drawing/2014/main" id="{0620687B-419E-76CB-B1E4-3DB930E1995A}"/>
                </a:ext>
              </a:extLst>
            </p:cNvPr>
            <p:cNvPicPr/>
            <p:nvPr/>
          </p:nvPicPr>
          <p:blipFill>
            <a:blip r:embed="rId3" cstate="print"/>
            <a:stretch>
              <a:fillRect/>
            </a:stretch>
          </p:blipFill>
          <p:spPr>
            <a:xfrm>
              <a:off x="4986401" y="6294196"/>
              <a:ext cx="2516886" cy="227698"/>
            </a:xfrm>
            <a:prstGeom prst="rect">
              <a:avLst/>
            </a:prstGeom>
          </p:spPr>
        </p:pic>
        <p:sp>
          <p:nvSpPr>
            <p:cNvPr id="62" name="object 13">
              <a:extLst>
                <a:ext uri="{FF2B5EF4-FFF2-40B4-BE49-F238E27FC236}">
                  <a16:creationId xmlns:a16="http://schemas.microsoft.com/office/drawing/2014/main" id="{E4894DAE-F5DE-E41E-46EB-92A647044901}"/>
                </a:ext>
              </a:extLst>
            </p:cNvPr>
            <p:cNvSpPr/>
            <p:nvPr/>
          </p:nvSpPr>
          <p:spPr>
            <a:xfrm>
              <a:off x="5800344" y="4383023"/>
              <a:ext cx="1236345" cy="762000"/>
            </a:xfrm>
            <a:custGeom>
              <a:avLst/>
              <a:gdLst/>
              <a:ahLst/>
              <a:cxnLst/>
              <a:rect l="l" t="t" r="r" b="b"/>
              <a:pathLst>
                <a:path w="1236345" h="762000">
                  <a:moveTo>
                    <a:pt x="1235963" y="0"/>
                  </a:moveTo>
                  <a:lnTo>
                    <a:pt x="0" y="0"/>
                  </a:lnTo>
                  <a:lnTo>
                    <a:pt x="0" y="762000"/>
                  </a:lnTo>
                  <a:lnTo>
                    <a:pt x="1235963" y="762000"/>
                  </a:lnTo>
                  <a:lnTo>
                    <a:pt x="1235963" y="0"/>
                  </a:lnTo>
                  <a:close/>
                </a:path>
              </a:pathLst>
            </a:custGeom>
            <a:solidFill>
              <a:srgbClr val="F1F1F1"/>
            </a:solidFill>
          </p:spPr>
          <p:txBody>
            <a:bodyPr wrap="square" lIns="0" tIns="0" rIns="0" bIns="0" rtlCol="0"/>
            <a:lstStyle/>
            <a:p>
              <a:endParaRPr/>
            </a:p>
          </p:txBody>
        </p:sp>
        <p:sp>
          <p:nvSpPr>
            <p:cNvPr id="63" name="object 14">
              <a:extLst>
                <a:ext uri="{FF2B5EF4-FFF2-40B4-BE49-F238E27FC236}">
                  <a16:creationId xmlns:a16="http://schemas.microsoft.com/office/drawing/2014/main" id="{0F65F046-B499-A91E-F2E6-025BA355B9F4}"/>
                </a:ext>
              </a:extLst>
            </p:cNvPr>
            <p:cNvSpPr/>
            <p:nvPr/>
          </p:nvSpPr>
          <p:spPr>
            <a:xfrm>
              <a:off x="5800344" y="4383023"/>
              <a:ext cx="1236345" cy="762000"/>
            </a:xfrm>
            <a:custGeom>
              <a:avLst/>
              <a:gdLst/>
              <a:ahLst/>
              <a:cxnLst/>
              <a:rect l="l" t="t" r="r" b="b"/>
              <a:pathLst>
                <a:path w="1236345" h="762000">
                  <a:moveTo>
                    <a:pt x="0" y="762000"/>
                  </a:moveTo>
                  <a:lnTo>
                    <a:pt x="1235963" y="762000"/>
                  </a:lnTo>
                  <a:lnTo>
                    <a:pt x="1235963" y="0"/>
                  </a:lnTo>
                  <a:lnTo>
                    <a:pt x="0" y="0"/>
                  </a:lnTo>
                  <a:lnTo>
                    <a:pt x="0" y="762000"/>
                  </a:lnTo>
                  <a:close/>
                </a:path>
              </a:pathLst>
            </a:custGeom>
            <a:ln w="6350">
              <a:solidFill>
                <a:srgbClr val="000000"/>
              </a:solidFill>
            </a:ln>
          </p:spPr>
          <p:txBody>
            <a:bodyPr wrap="square" lIns="0" tIns="0" rIns="0" bIns="0" rtlCol="0"/>
            <a:lstStyle/>
            <a:p>
              <a:endParaRPr/>
            </a:p>
          </p:txBody>
        </p:sp>
        <p:sp>
          <p:nvSpPr>
            <p:cNvPr id="64" name="object 15">
              <a:extLst>
                <a:ext uri="{FF2B5EF4-FFF2-40B4-BE49-F238E27FC236}">
                  <a16:creationId xmlns:a16="http://schemas.microsoft.com/office/drawing/2014/main" id="{32651E50-C663-9094-8423-9F8421984AC9}"/>
                </a:ext>
              </a:extLst>
            </p:cNvPr>
            <p:cNvSpPr/>
            <p:nvPr/>
          </p:nvSpPr>
          <p:spPr>
            <a:xfrm>
              <a:off x="6072251" y="4515103"/>
              <a:ext cx="690880" cy="195580"/>
            </a:xfrm>
            <a:custGeom>
              <a:avLst/>
              <a:gdLst/>
              <a:ahLst/>
              <a:cxnLst/>
              <a:rect l="l" t="t" r="r" b="b"/>
              <a:pathLst>
                <a:path w="690879" h="195579">
                  <a:moveTo>
                    <a:pt x="513460" y="93599"/>
                  </a:moveTo>
                  <a:lnTo>
                    <a:pt x="364363" y="93599"/>
                  </a:lnTo>
                  <a:lnTo>
                    <a:pt x="364363" y="110109"/>
                  </a:lnTo>
                  <a:lnTo>
                    <a:pt x="513460" y="110109"/>
                  </a:lnTo>
                  <a:lnTo>
                    <a:pt x="513460" y="93599"/>
                  </a:lnTo>
                  <a:close/>
                </a:path>
                <a:path w="690879" h="195579">
                  <a:moveTo>
                    <a:pt x="216915" y="86233"/>
                  </a:moveTo>
                  <a:lnTo>
                    <a:pt x="204343" y="98044"/>
                  </a:lnTo>
                  <a:lnTo>
                    <a:pt x="227966" y="119925"/>
                  </a:lnTo>
                  <a:lnTo>
                    <a:pt x="249126" y="143271"/>
                  </a:lnTo>
                  <a:lnTo>
                    <a:pt x="267833" y="168070"/>
                  </a:lnTo>
                  <a:lnTo>
                    <a:pt x="284099" y="194310"/>
                  </a:lnTo>
                  <a:lnTo>
                    <a:pt x="301751" y="184277"/>
                  </a:lnTo>
                  <a:lnTo>
                    <a:pt x="291965" y="169584"/>
                  </a:lnTo>
                  <a:lnTo>
                    <a:pt x="282606" y="156178"/>
                  </a:lnTo>
                  <a:lnTo>
                    <a:pt x="273677" y="144057"/>
                  </a:lnTo>
                  <a:lnTo>
                    <a:pt x="265175" y="133223"/>
                  </a:lnTo>
                  <a:lnTo>
                    <a:pt x="277811" y="120269"/>
                  </a:lnTo>
                  <a:lnTo>
                    <a:pt x="254000" y="120269"/>
                  </a:lnTo>
                  <a:lnTo>
                    <a:pt x="245401" y="111289"/>
                  </a:lnTo>
                  <a:lnTo>
                    <a:pt x="236362" y="102631"/>
                  </a:lnTo>
                  <a:lnTo>
                    <a:pt x="226871" y="94283"/>
                  </a:lnTo>
                  <a:lnTo>
                    <a:pt x="216915" y="86233"/>
                  </a:lnTo>
                  <a:close/>
                </a:path>
                <a:path w="690879" h="195579">
                  <a:moveTo>
                    <a:pt x="334518" y="20574"/>
                  </a:moveTo>
                  <a:lnTo>
                    <a:pt x="183769" y="20574"/>
                  </a:lnTo>
                  <a:lnTo>
                    <a:pt x="183769" y="36322"/>
                  </a:lnTo>
                  <a:lnTo>
                    <a:pt x="317373" y="36322"/>
                  </a:lnTo>
                  <a:lnTo>
                    <a:pt x="305827" y="57511"/>
                  </a:lnTo>
                  <a:lnTo>
                    <a:pt x="291401" y="78581"/>
                  </a:lnTo>
                  <a:lnTo>
                    <a:pt x="274117" y="99508"/>
                  </a:lnTo>
                  <a:lnTo>
                    <a:pt x="254000" y="120269"/>
                  </a:lnTo>
                  <a:lnTo>
                    <a:pt x="277811" y="120269"/>
                  </a:lnTo>
                  <a:lnTo>
                    <a:pt x="288915" y="108884"/>
                  </a:lnTo>
                  <a:lnTo>
                    <a:pt x="309451" y="83296"/>
                  </a:lnTo>
                  <a:lnTo>
                    <a:pt x="326772" y="56445"/>
                  </a:lnTo>
                  <a:lnTo>
                    <a:pt x="340868" y="28321"/>
                  </a:lnTo>
                  <a:lnTo>
                    <a:pt x="334518" y="20574"/>
                  </a:lnTo>
                  <a:close/>
                </a:path>
                <a:path w="690879" h="195579">
                  <a:moveTo>
                    <a:pt x="111223" y="121666"/>
                  </a:moveTo>
                  <a:lnTo>
                    <a:pt x="89535" y="121666"/>
                  </a:lnTo>
                  <a:lnTo>
                    <a:pt x="108630" y="142430"/>
                  </a:lnTo>
                  <a:lnTo>
                    <a:pt x="125523" y="161480"/>
                  </a:lnTo>
                  <a:lnTo>
                    <a:pt x="140202" y="178816"/>
                  </a:lnTo>
                  <a:lnTo>
                    <a:pt x="152653" y="194437"/>
                  </a:lnTo>
                  <a:lnTo>
                    <a:pt x="168528" y="181737"/>
                  </a:lnTo>
                  <a:lnTo>
                    <a:pt x="148738" y="160494"/>
                  </a:lnTo>
                  <a:lnTo>
                    <a:pt x="130508" y="141335"/>
                  </a:lnTo>
                  <a:lnTo>
                    <a:pt x="113825" y="124247"/>
                  </a:lnTo>
                  <a:lnTo>
                    <a:pt x="111223" y="121666"/>
                  </a:lnTo>
                  <a:close/>
                </a:path>
                <a:path w="690879" h="195579">
                  <a:moveTo>
                    <a:pt x="137668" y="15621"/>
                  </a:moveTo>
                  <a:lnTo>
                    <a:pt x="19176" y="15621"/>
                  </a:lnTo>
                  <a:lnTo>
                    <a:pt x="19176" y="31115"/>
                  </a:lnTo>
                  <a:lnTo>
                    <a:pt x="118363" y="31115"/>
                  </a:lnTo>
                  <a:lnTo>
                    <a:pt x="110410" y="54738"/>
                  </a:lnTo>
                  <a:lnTo>
                    <a:pt x="86217" y="99177"/>
                  </a:lnTo>
                  <a:lnTo>
                    <a:pt x="52381" y="138945"/>
                  </a:lnTo>
                  <a:lnTo>
                    <a:pt x="17381" y="168663"/>
                  </a:lnTo>
                  <a:lnTo>
                    <a:pt x="0" y="179451"/>
                  </a:lnTo>
                  <a:lnTo>
                    <a:pt x="8889" y="193548"/>
                  </a:lnTo>
                  <a:lnTo>
                    <a:pt x="49641" y="164973"/>
                  </a:lnTo>
                  <a:lnTo>
                    <a:pt x="88011" y="123698"/>
                  </a:lnTo>
                  <a:lnTo>
                    <a:pt x="89535" y="121666"/>
                  </a:lnTo>
                  <a:lnTo>
                    <a:pt x="111223" y="121666"/>
                  </a:lnTo>
                  <a:lnTo>
                    <a:pt x="98678" y="109220"/>
                  </a:lnTo>
                  <a:lnTo>
                    <a:pt x="112414" y="88479"/>
                  </a:lnTo>
                  <a:lnTo>
                    <a:pt x="124078" y="66643"/>
                  </a:lnTo>
                  <a:lnTo>
                    <a:pt x="133647" y="43711"/>
                  </a:lnTo>
                  <a:lnTo>
                    <a:pt x="141097" y="19685"/>
                  </a:lnTo>
                  <a:lnTo>
                    <a:pt x="137668" y="15621"/>
                  </a:lnTo>
                  <a:close/>
                </a:path>
                <a:path w="690879" h="195579">
                  <a:moveTo>
                    <a:pt x="593344" y="0"/>
                  </a:moveTo>
                  <a:lnTo>
                    <a:pt x="573785" y="0"/>
                  </a:lnTo>
                  <a:lnTo>
                    <a:pt x="573785" y="195453"/>
                  </a:lnTo>
                  <a:lnTo>
                    <a:pt x="593090" y="195453"/>
                  </a:lnTo>
                  <a:lnTo>
                    <a:pt x="593090" y="79248"/>
                  </a:lnTo>
                  <a:lnTo>
                    <a:pt x="632441" y="79248"/>
                  </a:lnTo>
                  <a:lnTo>
                    <a:pt x="618418" y="72227"/>
                  </a:lnTo>
                  <a:lnTo>
                    <a:pt x="593344" y="61722"/>
                  </a:lnTo>
                  <a:lnTo>
                    <a:pt x="593344" y="0"/>
                  </a:lnTo>
                  <a:close/>
                </a:path>
                <a:path w="690879" h="195579">
                  <a:moveTo>
                    <a:pt x="632441" y="79248"/>
                  </a:moveTo>
                  <a:lnTo>
                    <a:pt x="593090" y="79248"/>
                  </a:lnTo>
                  <a:lnTo>
                    <a:pt x="603761" y="83458"/>
                  </a:lnTo>
                  <a:lnTo>
                    <a:pt x="614838" y="88455"/>
                  </a:lnTo>
                  <a:lnTo>
                    <a:pt x="650061" y="107759"/>
                  </a:lnTo>
                  <a:lnTo>
                    <a:pt x="681101" y="130048"/>
                  </a:lnTo>
                  <a:lnTo>
                    <a:pt x="690499" y="114554"/>
                  </a:lnTo>
                  <a:lnTo>
                    <a:pt x="666996" y="98619"/>
                  </a:lnTo>
                  <a:lnTo>
                    <a:pt x="642969" y="84518"/>
                  </a:lnTo>
                  <a:lnTo>
                    <a:pt x="632441" y="79248"/>
                  </a:lnTo>
                  <a:close/>
                </a:path>
              </a:pathLst>
            </a:custGeom>
            <a:solidFill>
              <a:srgbClr val="000000"/>
            </a:solidFill>
          </p:spPr>
          <p:txBody>
            <a:bodyPr wrap="square" lIns="0" tIns="0" rIns="0" bIns="0" rtlCol="0"/>
            <a:lstStyle/>
            <a:p>
              <a:endParaRPr/>
            </a:p>
          </p:txBody>
        </p:sp>
        <p:sp>
          <p:nvSpPr>
            <p:cNvPr id="65" name="object 16">
              <a:extLst>
                <a:ext uri="{FF2B5EF4-FFF2-40B4-BE49-F238E27FC236}">
                  <a16:creationId xmlns:a16="http://schemas.microsoft.com/office/drawing/2014/main" id="{E69AA68C-9A52-6F70-68B6-234A3C0DED77}"/>
                </a:ext>
              </a:extLst>
            </p:cNvPr>
            <p:cNvSpPr/>
            <p:nvPr/>
          </p:nvSpPr>
          <p:spPr>
            <a:xfrm>
              <a:off x="6072251" y="4530724"/>
              <a:ext cx="513715" cy="179070"/>
            </a:xfrm>
            <a:custGeom>
              <a:avLst/>
              <a:gdLst/>
              <a:ahLst/>
              <a:cxnLst/>
              <a:rect l="l" t="t" r="r" b="b"/>
              <a:pathLst>
                <a:path w="513715" h="179070">
                  <a:moveTo>
                    <a:pt x="364363" y="77977"/>
                  </a:moveTo>
                  <a:lnTo>
                    <a:pt x="513460" y="77977"/>
                  </a:lnTo>
                  <a:lnTo>
                    <a:pt x="513460" y="94487"/>
                  </a:lnTo>
                  <a:lnTo>
                    <a:pt x="364363" y="94487"/>
                  </a:lnTo>
                  <a:lnTo>
                    <a:pt x="364363" y="77977"/>
                  </a:lnTo>
                  <a:close/>
                </a:path>
                <a:path w="513715" h="179070">
                  <a:moveTo>
                    <a:pt x="183769" y="4952"/>
                  </a:moveTo>
                  <a:lnTo>
                    <a:pt x="334518" y="4952"/>
                  </a:lnTo>
                  <a:lnTo>
                    <a:pt x="340868" y="12700"/>
                  </a:lnTo>
                  <a:lnTo>
                    <a:pt x="326772" y="40824"/>
                  </a:lnTo>
                  <a:lnTo>
                    <a:pt x="309451" y="67675"/>
                  </a:lnTo>
                  <a:lnTo>
                    <a:pt x="288915" y="93263"/>
                  </a:lnTo>
                  <a:lnTo>
                    <a:pt x="265175" y="117601"/>
                  </a:lnTo>
                  <a:lnTo>
                    <a:pt x="273677" y="128436"/>
                  </a:lnTo>
                  <a:lnTo>
                    <a:pt x="282606" y="140557"/>
                  </a:lnTo>
                  <a:lnTo>
                    <a:pt x="291965" y="153963"/>
                  </a:lnTo>
                  <a:lnTo>
                    <a:pt x="301751" y="168656"/>
                  </a:lnTo>
                  <a:lnTo>
                    <a:pt x="284099" y="178688"/>
                  </a:lnTo>
                  <a:lnTo>
                    <a:pt x="267833" y="152449"/>
                  </a:lnTo>
                  <a:lnTo>
                    <a:pt x="249126" y="127650"/>
                  </a:lnTo>
                  <a:lnTo>
                    <a:pt x="227966" y="104304"/>
                  </a:lnTo>
                  <a:lnTo>
                    <a:pt x="204343" y="82423"/>
                  </a:lnTo>
                  <a:lnTo>
                    <a:pt x="216915" y="70612"/>
                  </a:lnTo>
                  <a:lnTo>
                    <a:pt x="226871" y="78662"/>
                  </a:lnTo>
                  <a:lnTo>
                    <a:pt x="236362" y="87010"/>
                  </a:lnTo>
                  <a:lnTo>
                    <a:pt x="245401" y="95668"/>
                  </a:lnTo>
                  <a:lnTo>
                    <a:pt x="254000" y="104648"/>
                  </a:lnTo>
                  <a:lnTo>
                    <a:pt x="274117" y="83887"/>
                  </a:lnTo>
                  <a:lnTo>
                    <a:pt x="291401" y="62960"/>
                  </a:lnTo>
                  <a:lnTo>
                    <a:pt x="305827" y="41890"/>
                  </a:lnTo>
                  <a:lnTo>
                    <a:pt x="317373" y="20700"/>
                  </a:lnTo>
                  <a:lnTo>
                    <a:pt x="183769" y="20700"/>
                  </a:lnTo>
                  <a:lnTo>
                    <a:pt x="183769" y="4952"/>
                  </a:lnTo>
                  <a:close/>
                </a:path>
                <a:path w="513715" h="179070">
                  <a:moveTo>
                    <a:pt x="19176" y="0"/>
                  </a:moveTo>
                  <a:lnTo>
                    <a:pt x="137668" y="0"/>
                  </a:lnTo>
                  <a:lnTo>
                    <a:pt x="141097" y="4063"/>
                  </a:lnTo>
                  <a:lnTo>
                    <a:pt x="133647" y="28090"/>
                  </a:lnTo>
                  <a:lnTo>
                    <a:pt x="124078" y="51022"/>
                  </a:lnTo>
                  <a:lnTo>
                    <a:pt x="112414" y="72858"/>
                  </a:lnTo>
                  <a:lnTo>
                    <a:pt x="98678" y="93599"/>
                  </a:lnTo>
                  <a:lnTo>
                    <a:pt x="113825" y="108626"/>
                  </a:lnTo>
                  <a:lnTo>
                    <a:pt x="130508" y="125714"/>
                  </a:lnTo>
                  <a:lnTo>
                    <a:pt x="148738" y="144873"/>
                  </a:lnTo>
                  <a:lnTo>
                    <a:pt x="168528" y="166116"/>
                  </a:lnTo>
                  <a:lnTo>
                    <a:pt x="152653" y="178816"/>
                  </a:lnTo>
                  <a:lnTo>
                    <a:pt x="140202" y="163194"/>
                  </a:lnTo>
                  <a:lnTo>
                    <a:pt x="125523" y="145859"/>
                  </a:lnTo>
                  <a:lnTo>
                    <a:pt x="108630" y="126809"/>
                  </a:lnTo>
                  <a:lnTo>
                    <a:pt x="89535" y="106044"/>
                  </a:lnTo>
                  <a:lnTo>
                    <a:pt x="88773" y="107061"/>
                  </a:lnTo>
                  <a:lnTo>
                    <a:pt x="88011" y="108076"/>
                  </a:lnTo>
                  <a:lnTo>
                    <a:pt x="87249" y="108966"/>
                  </a:lnTo>
                  <a:lnTo>
                    <a:pt x="68843" y="130635"/>
                  </a:lnTo>
                  <a:lnTo>
                    <a:pt x="49641" y="149351"/>
                  </a:lnTo>
                  <a:lnTo>
                    <a:pt x="29652" y="165115"/>
                  </a:lnTo>
                  <a:lnTo>
                    <a:pt x="8889" y="177926"/>
                  </a:lnTo>
                  <a:lnTo>
                    <a:pt x="0" y="163830"/>
                  </a:lnTo>
                  <a:lnTo>
                    <a:pt x="17381" y="153042"/>
                  </a:lnTo>
                  <a:lnTo>
                    <a:pt x="34845" y="139541"/>
                  </a:lnTo>
                  <a:lnTo>
                    <a:pt x="69976" y="104393"/>
                  </a:lnTo>
                  <a:lnTo>
                    <a:pt x="99694" y="61801"/>
                  </a:lnTo>
                  <a:lnTo>
                    <a:pt x="118363" y="15493"/>
                  </a:lnTo>
                  <a:lnTo>
                    <a:pt x="19176" y="15493"/>
                  </a:lnTo>
                  <a:lnTo>
                    <a:pt x="19176" y="0"/>
                  </a:lnTo>
                  <a:close/>
                </a:path>
              </a:pathLst>
            </a:custGeom>
            <a:ln w="9144">
              <a:solidFill>
                <a:srgbClr val="000000"/>
              </a:solidFill>
            </a:ln>
          </p:spPr>
          <p:txBody>
            <a:bodyPr wrap="square" lIns="0" tIns="0" rIns="0" bIns="0" rtlCol="0"/>
            <a:lstStyle/>
            <a:p>
              <a:endParaRPr/>
            </a:p>
          </p:txBody>
        </p:sp>
        <p:pic>
          <p:nvPicPr>
            <p:cNvPr id="66" name="object 17">
              <a:extLst>
                <a:ext uri="{FF2B5EF4-FFF2-40B4-BE49-F238E27FC236}">
                  <a16:creationId xmlns:a16="http://schemas.microsoft.com/office/drawing/2014/main" id="{1783BB83-9528-21E9-B44F-480F853E791A}"/>
                </a:ext>
              </a:extLst>
            </p:cNvPr>
            <p:cNvPicPr/>
            <p:nvPr/>
          </p:nvPicPr>
          <p:blipFill>
            <a:blip r:embed="rId4" cstate="print"/>
            <a:stretch>
              <a:fillRect/>
            </a:stretch>
          </p:blipFill>
          <p:spPr>
            <a:xfrm>
              <a:off x="6641465" y="4510531"/>
              <a:ext cx="125857" cy="204597"/>
            </a:xfrm>
            <a:prstGeom prst="rect">
              <a:avLst/>
            </a:prstGeom>
          </p:spPr>
        </p:pic>
        <p:sp>
          <p:nvSpPr>
            <p:cNvPr id="67" name="object 18">
              <a:extLst>
                <a:ext uri="{FF2B5EF4-FFF2-40B4-BE49-F238E27FC236}">
                  <a16:creationId xmlns:a16="http://schemas.microsoft.com/office/drawing/2014/main" id="{00996EA5-4FB1-57D4-82B8-7562FEAB77AD}"/>
                </a:ext>
              </a:extLst>
            </p:cNvPr>
            <p:cNvSpPr/>
            <p:nvPr/>
          </p:nvSpPr>
          <p:spPr>
            <a:xfrm>
              <a:off x="5940806" y="4827523"/>
              <a:ext cx="959485" cy="195580"/>
            </a:xfrm>
            <a:custGeom>
              <a:avLst/>
              <a:gdLst/>
              <a:ahLst/>
              <a:cxnLst/>
              <a:rect l="l" t="t" r="r" b="b"/>
              <a:pathLst>
                <a:path w="959484" h="195579">
                  <a:moveTo>
                    <a:pt x="299974" y="73406"/>
                  </a:moveTo>
                  <a:lnTo>
                    <a:pt x="278638" y="110617"/>
                  </a:lnTo>
                  <a:lnTo>
                    <a:pt x="244058" y="144101"/>
                  </a:lnTo>
                  <a:lnTo>
                    <a:pt x="202947" y="165258"/>
                  </a:lnTo>
                  <a:lnTo>
                    <a:pt x="164211" y="174117"/>
                  </a:lnTo>
                  <a:lnTo>
                    <a:pt x="168148" y="191388"/>
                  </a:lnTo>
                  <a:lnTo>
                    <a:pt x="214653" y="180334"/>
                  </a:lnTo>
                  <a:lnTo>
                    <a:pt x="252904" y="160178"/>
                  </a:lnTo>
                  <a:lnTo>
                    <a:pt x="288323" y="127240"/>
                  </a:lnTo>
                  <a:lnTo>
                    <a:pt x="315595" y="82931"/>
                  </a:lnTo>
                  <a:lnTo>
                    <a:pt x="299974" y="73406"/>
                  </a:lnTo>
                  <a:close/>
                </a:path>
                <a:path w="959484" h="195579">
                  <a:moveTo>
                    <a:pt x="629285" y="69087"/>
                  </a:moveTo>
                  <a:lnTo>
                    <a:pt x="499364" y="69087"/>
                  </a:lnTo>
                  <a:lnTo>
                    <a:pt x="499364" y="84708"/>
                  </a:lnTo>
                  <a:lnTo>
                    <a:pt x="609473" y="84708"/>
                  </a:lnTo>
                  <a:lnTo>
                    <a:pt x="607048" y="106451"/>
                  </a:lnTo>
                  <a:lnTo>
                    <a:pt x="584580" y="153796"/>
                  </a:lnTo>
                  <a:lnTo>
                    <a:pt x="540200" y="175853"/>
                  </a:lnTo>
                  <a:lnTo>
                    <a:pt x="520700" y="177926"/>
                  </a:lnTo>
                  <a:lnTo>
                    <a:pt x="522986" y="194056"/>
                  </a:lnTo>
                  <a:lnTo>
                    <a:pt x="567563" y="185546"/>
                  </a:lnTo>
                  <a:lnTo>
                    <a:pt x="604962" y="157485"/>
                  </a:lnTo>
                  <a:lnTo>
                    <a:pt x="623204" y="119379"/>
                  </a:lnTo>
                  <a:lnTo>
                    <a:pt x="628737" y="78779"/>
                  </a:lnTo>
                  <a:lnTo>
                    <a:pt x="629285" y="69087"/>
                  </a:lnTo>
                  <a:close/>
                </a:path>
                <a:path w="959484" h="195579">
                  <a:moveTo>
                    <a:pt x="132715" y="22987"/>
                  </a:moveTo>
                  <a:lnTo>
                    <a:pt x="2159" y="22987"/>
                  </a:lnTo>
                  <a:lnTo>
                    <a:pt x="2159" y="38481"/>
                  </a:lnTo>
                  <a:lnTo>
                    <a:pt x="113538" y="38481"/>
                  </a:lnTo>
                  <a:lnTo>
                    <a:pt x="113538" y="168528"/>
                  </a:lnTo>
                  <a:lnTo>
                    <a:pt x="0" y="168528"/>
                  </a:lnTo>
                  <a:lnTo>
                    <a:pt x="0" y="184403"/>
                  </a:lnTo>
                  <a:lnTo>
                    <a:pt x="132715" y="184403"/>
                  </a:lnTo>
                  <a:lnTo>
                    <a:pt x="132715" y="22987"/>
                  </a:lnTo>
                  <a:close/>
                </a:path>
                <a:path w="959484" h="195579">
                  <a:moveTo>
                    <a:pt x="623189" y="13843"/>
                  </a:moveTo>
                  <a:lnTo>
                    <a:pt x="505206" y="13843"/>
                  </a:lnTo>
                  <a:lnTo>
                    <a:pt x="505206" y="29463"/>
                  </a:lnTo>
                  <a:lnTo>
                    <a:pt x="623189" y="29463"/>
                  </a:lnTo>
                  <a:lnTo>
                    <a:pt x="623189" y="13843"/>
                  </a:lnTo>
                  <a:close/>
                </a:path>
                <a:path w="959484" h="195579">
                  <a:moveTo>
                    <a:pt x="175260" y="13843"/>
                  </a:moveTo>
                  <a:lnTo>
                    <a:pt x="165608" y="27812"/>
                  </a:lnTo>
                  <a:lnTo>
                    <a:pt x="182012" y="36746"/>
                  </a:lnTo>
                  <a:lnTo>
                    <a:pt x="198453" y="46608"/>
                  </a:lnTo>
                  <a:lnTo>
                    <a:pt x="214917" y="57423"/>
                  </a:lnTo>
                  <a:lnTo>
                    <a:pt x="231394" y="69214"/>
                  </a:lnTo>
                  <a:lnTo>
                    <a:pt x="243967" y="54609"/>
                  </a:lnTo>
                  <a:lnTo>
                    <a:pt x="226962" y="42632"/>
                  </a:lnTo>
                  <a:lnTo>
                    <a:pt x="209851" y="31845"/>
                  </a:lnTo>
                  <a:lnTo>
                    <a:pt x="192621" y="22248"/>
                  </a:lnTo>
                  <a:lnTo>
                    <a:pt x="175260" y="13843"/>
                  </a:lnTo>
                  <a:close/>
                </a:path>
                <a:path w="959484" h="195579">
                  <a:moveTo>
                    <a:pt x="788267" y="43052"/>
                  </a:moveTo>
                  <a:lnTo>
                    <a:pt x="766826" y="43052"/>
                  </a:lnTo>
                  <a:lnTo>
                    <a:pt x="763324" y="69353"/>
                  </a:lnTo>
                  <a:lnTo>
                    <a:pt x="763281" y="69675"/>
                  </a:lnTo>
                  <a:lnTo>
                    <a:pt x="757844" y="92582"/>
                  </a:lnTo>
                  <a:lnTo>
                    <a:pt x="740028" y="132969"/>
                  </a:lnTo>
                  <a:lnTo>
                    <a:pt x="713327" y="161544"/>
                  </a:lnTo>
                  <a:lnTo>
                    <a:pt x="676910" y="179450"/>
                  </a:lnTo>
                  <a:lnTo>
                    <a:pt x="683514" y="195452"/>
                  </a:lnTo>
                  <a:lnTo>
                    <a:pt x="720151" y="179310"/>
                  </a:lnTo>
                  <a:lnTo>
                    <a:pt x="751959" y="150163"/>
                  </a:lnTo>
                  <a:lnTo>
                    <a:pt x="772487" y="112406"/>
                  </a:lnTo>
                  <a:lnTo>
                    <a:pt x="784363" y="71741"/>
                  </a:lnTo>
                  <a:lnTo>
                    <a:pt x="788162" y="46736"/>
                  </a:lnTo>
                  <a:lnTo>
                    <a:pt x="788267" y="43052"/>
                  </a:lnTo>
                  <a:close/>
                </a:path>
                <a:path w="959484" h="195579">
                  <a:moveTo>
                    <a:pt x="698500" y="1143"/>
                  </a:moveTo>
                  <a:lnTo>
                    <a:pt x="686302" y="41183"/>
                  </a:lnTo>
                  <a:lnTo>
                    <a:pt x="665352" y="81946"/>
                  </a:lnTo>
                  <a:lnTo>
                    <a:pt x="648335" y="103250"/>
                  </a:lnTo>
                  <a:lnTo>
                    <a:pt x="661035" y="115696"/>
                  </a:lnTo>
                  <a:lnTo>
                    <a:pt x="686816" y="83819"/>
                  </a:lnTo>
                  <a:lnTo>
                    <a:pt x="707009" y="43052"/>
                  </a:lnTo>
                  <a:lnTo>
                    <a:pt x="788267" y="43052"/>
                  </a:lnTo>
                  <a:lnTo>
                    <a:pt x="788774" y="27368"/>
                  </a:lnTo>
                  <a:lnTo>
                    <a:pt x="788797" y="26669"/>
                  </a:lnTo>
                  <a:lnTo>
                    <a:pt x="712597" y="26669"/>
                  </a:lnTo>
                  <a:lnTo>
                    <a:pt x="715264" y="18542"/>
                  </a:lnTo>
                  <a:lnTo>
                    <a:pt x="717296" y="10921"/>
                  </a:lnTo>
                  <a:lnTo>
                    <a:pt x="718693" y="3809"/>
                  </a:lnTo>
                  <a:lnTo>
                    <a:pt x="698500" y="1143"/>
                  </a:lnTo>
                  <a:close/>
                </a:path>
                <a:path w="959484" h="195579">
                  <a:moveTo>
                    <a:pt x="861949" y="0"/>
                  </a:moveTo>
                  <a:lnTo>
                    <a:pt x="842391" y="0"/>
                  </a:lnTo>
                  <a:lnTo>
                    <a:pt x="842391" y="195452"/>
                  </a:lnTo>
                  <a:lnTo>
                    <a:pt x="861695" y="195452"/>
                  </a:lnTo>
                  <a:lnTo>
                    <a:pt x="861695" y="79248"/>
                  </a:lnTo>
                  <a:lnTo>
                    <a:pt x="901046" y="79248"/>
                  </a:lnTo>
                  <a:lnTo>
                    <a:pt x="887023" y="72227"/>
                  </a:lnTo>
                  <a:lnTo>
                    <a:pt x="861949" y="61721"/>
                  </a:lnTo>
                  <a:lnTo>
                    <a:pt x="861949" y="0"/>
                  </a:lnTo>
                  <a:close/>
                </a:path>
                <a:path w="959484" h="195579">
                  <a:moveTo>
                    <a:pt x="901046" y="79248"/>
                  </a:moveTo>
                  <a:lnTo>
                    <a:pt x="861695" y="79248"/>
                  </a:lnTo>
                  <a:lnTo>
                    <a:pt x="872366" y="83458"/>
                  </a:lnTo>
                  <a:lnTo>
                    <a:pt x="883443" y="88455"/>
                  </a:lnTo>
                  <a:lnTo>
                    <a:pt x="918666" y="107759"/>
                  </a:lnTo>
                  <a:lnTo>
                    <a:pt x="949705" y="130048"/>
                  </a:lnTo>
                  <a:lnTo>
                    <a:pt x="959103" y="114553"/>
                  </a:lnTo>
                  <a:lnTo>
                    <a:pt x="935601" y="98619"/>
                  </a:lnTo>
                  <a:lnTo>
                    <a:pt x="911574" y="84518"/>
                  </a:lnTo>
                  <a:lnTo>
                    <a:pt x="901046" y="79248"/>
                  </a:lnTo>
                  <a:close/>
                </a:path>
                <a:path w="959484" h="195579">
                  <a:moveTo>
                    <a:pt x="383413" y="0"/>
                  </a:moveTo>
                  <a:lnTo>
                    <a:pt x="363855" y="0"/>
                  </a:lnTo>
                  <a:lnTo>
                    <a:pt x="363855" y="195452"/>
                  </a:lnTo>
                  <a:lnTo>
                    <a:pt x="383159" y="195452"/>
                  </a:lnTo>
                  <a:lnTo>
                    <a:pt x="383159" y="79248"/>
                  </a:lnTo>
                  <a:lnTo>
                    <a:pt x="422510" y="79248"/>
                  </a:lnTo>
                  <a:lnTo>
                    <a:pt x="408487" y="72227"/>
                  </a:lnTo>
                  <a:lnTo>
                    <a:pt x="383413" y="61721"/>
                  </a:lnTo>
                  <a:lnTo>
                    <a:pt x="383413" y="0"/>
                  </a:lnTo>
                  <a:close/>
                </a:path>
                <a:path w="959484" h="195579">
                  <a:moveTo>
                    <a:pt x="422510" y="79248"/>
                  </a:moveTo>
                  <a:lnTo>
                    <a:pt x="383159" y="79248"/>
                  </a:lnTo>
                  <a:lnTo>
                    <a:pt x="393830" y="83458"/>
                  </a:lnTo>
                  <a:lnTo>
                    <a:pt x="404907" y="88455"/>
                  </a:lnTo>
                  <a:lnTo>
                    <a:pt x="440130" y="107759"/>
                  </a:lnTo>
                  <a:lnTo>
                    <a:pt x="471170" y="130048"/>
                  </a:lnTo>
                  <a:lnTo>
                    <a:pt x="480568" y="114553"/>
                  </a:lnTo>
                  <a:lnTo>
                    <a:pt x="457065" y="98619"/>
                  </a:lnTo>
                  <a:lnTo>
                    <a:pt x="433038" y="84518"/>
                  </a:lnTo>
                  <a:lnTo>
                    <a:pt x="422510" y="79248"/>
                  </a:lnTo>
                  <a:close/>
                </a:path>
              </a:pathLst>
            </a:custGeom>
            <a:solidFill>
              <a:srgbClr val="000000"/>
            </a:solidFill>
          </p:spPr>
          <p:txBody>
            <a:bodyPr wrap="square" lIns="0" tIns="0" rIns="0" bIns="0" rtlCol="0"/>
            <a:lstStyle/>
            <a:p>
              <a:endParaRPr/>
            </a:p>
          </p:txBody>
        </p:sp>
        <p:sp>
          <p:nvSpPr>
            <p:cNvPr id="68" name="object 19">
              <a:extLst>
                <a:ext uri="{FF2B5EF4-FFF2-40B4-BE49-F238E27FC236}">
                  <a16:creationId xmlns:a16="http://schemas.microsoft.com/office/drawing/2014/main" id="{6CD63881-4882-93C4-9F9C-8F21381E48C9}"/>
                </a:ext>
              </a:extLst>
            </p:cNvPr>
            <p:cNvSpPr/>
            <p:nvPr/>
          </p:nvSpPr>
          <p:spPr>
            <a:xfrm>
              <a:off x="5940806" y="4828666"/>
              <a:ext cx="789305" cy="194310"/>
            </a:xfrm>
            <a:custGeom>
              <a:avLst/>
              <a:gdLst/>
              <a:ahLst/>
              <a:cxnLst/>
              <a:rect l="l" t="t" r="r" b="b"/>
              <a:pathLst>
                <a:path w="789304" h="194310">
                  <a:moveTo>
                    <a:pt x="299974" y="72262"/>
                  </a:moveTo>
                  <a:lnTo>
                    <a:pt x="315595" y="81787"/>
                  </a:lnTo>
                  <a:lnTo>
                    <a:pt x="307615" y="97764"/>
                  </a:lnTo>
                  <a:lnTo>
                    <a:pt x="298529" y="112537"/>
                  </a:lnTo>
                  <a:lnTo>
                    <a:pt x="265058" y="149482"/>
                  </a:lnTo>
                  <a:lnTo>
                    <a:pt x="227965" y="173735"/>
                  </a:lnTo>
                  <a:lnTo>
                    <a:pt x="184745" y="187434"/>
                  </a:lnTo>
                  <a:lnTo>
                    <a:pt x="168148" y="190245"/>
                  </a:lnTo>
                  <a:lnTo>
                    <a:pt x="164211" y="172973"/>
                  </a:lnTo>
                  <a:lnTo>
                    <a:pt x="177853" y="170783"/>
                  </a:lnTo>
                  <a:lnTo>
                    <a:pt x="190769" y="167830"/>
                  </a:lnTo>
                  <a:lnTo>
                    <a:pt x="234981" y="148939"/>
                  </a:lnTo>
                  <a:lnTo>
                    <a:pt x="266731" y="123094"/>
                  </a:lnTo>
                  <a:lnTo>
                    <a:pt x="294622" y="83381"/>
                  </a:lnTo>
                  <a:lnTo>
                    <a:pt x="299974" y="72262"/>
                  </a:lnTo>
                  <a:close/>
                </a:path>
                <a:path w="789304" h="194310">
                  <a:moveTo>
                    <a:pt x="499364" y="67944"/>
                  </a:moveTo>
                  <a:lnTo>
                    <a:pt x="629285" y="67944"/>
                  </a:lnTo>
                  <a:lnTo>
                    <a:pt x="628737" y="77636"/>
                  </a:lnTo>
                  <a:lnTo>
                    <a:pt x="623204" y="118236"/>
                  </a:lnTo>
                  <a:lnTo>
                    <a:pt x="604962" y="156342"/>
                  </a:lnTo>
                  <a:lnTo>
                    <a:pt x="567563" y="184403"/>
                  </a:lnTo>
                  <a:lnTo>
                    <a:pt x="522986" y="192912"/>
                  </a:lnTo>
                  <a:lnTo>
                    <a:pt x="520700" y="176783"/>
                  </a:lnTo>
                  <a:lnTo>
                    <a:pt x="540200" y="174710"/>
                  </a:lnTo>
                  <a:lnTo>
                    <a:pt x="557355" y="170005"/>
                  </a:lnTo>
                  <a:lnTo>
                    <a:pt x="594578" y="139840"/>
                  </a:lnTo>
                  <a:lnTo>
                    <a:pt x="609473" y="83565"/>
                  </a:lnTo>
                  <a:lnTo>
                    <a:pt x="499364" y="83565"/>
                  </a:lnTo>
                  <a:lnTo>
                    <a:pt x="499364" y="67944"/>
                  </a:lnTo>
                  <a:close/>
                </a:path>
                <a:path w="789304" h="194310">
                  <a:moveTo>
                    <a:pt x="2159" y="21843"/>
                  </a:moveTo>
                  <a:lnTo>
                    <a:pt x="132715" y="21843"/>
                  </a:lnTo>
                  <a:lnTo>
                    <a:pt x="132715" y="183260"/>
                  </a:lnTo>
                  <a:lnTo>
                    <a:pt x="0" y="183260"/>
                  </a:lnTo>
                  <a:lnTo>
                    <a:pt x="0" y="167385"/>
                  </a:lnTo>
                  <a:lnTo>
                    <a:pt x="113538" y="167385"/>
                  </a:lnTo>
                  <a:lnTo>
                    <a:pt x="113538" y="37337"/>
                  </a:lnTo>
                  <a:lnTo>
                    <a:pt x="2159" y="37337"/>
                  </a:lnTo>
                  <a:lnTo>
                    <a:pt x="2159" y="21843"/>
                  </a:lnTo>
                  <a:close/>
                </a:path>
                <a:path w="789304" h="194310">
                  <a:moveTo>
                    <a:pt x="505206" y="12699"/>
                  </a:moveTo>
                  <a:lnTo>
                    <a:pt x="623189" y="12699"/>
                  </a:lnTo>
                  <a:lnTo>
                    <a:pt x="623189" y="28320"/>
                  </a:lnTo>
                  <a:lnTo>
                    <a:pt x="505206" y="28320"/>
                  </a:lnTo>
                  <a:lnTo>
                    <a:pt x="505206" y="12699"/>
                  </a:lnTo>
                  <a:close/>
                </a:path>
                <a:path w="789304" h="194310">
                  <a:moveTo>
                    <a:pt x="175260" y="12699"/>
                  </a:moveTo>
                  <a:lnTo>
                    <a:pt x="192621" y="21105"/>
                  </a:lnTo>
                  <a:lnTo>
                    <a:pt x="209851" y="30702"/>
                  </a:lnTo>
                  <a:lnTo>
                    <a:pt x="226962" y="41489"/>
                  </a:lnTo>
                  <a:lnTo>
                    <a:pt x="243967" y="53466"/>
                  </a:lnTo>
                  <a:lnTo>
                    <a:pt x="231394" y="68071"/>
                  </a:lnTo>
                  <a:lnTo>
                    <a:pt x="214917" y="56280"/>
                  </a:lnTo>
                  <a:lnTo>
                    <a:pt x="198453" y="45465"/>
                  </a:lnTo>
                  <a:lnTo>
                    <a:pt x="182012" y="35603"/>
                  </a:lnTo>
                  <a:lnTo>
                    <a:pt x="165608" y="26669"/>
                  </a:lnTo>
                  <a:lnTo>
                    <a:pt x="175260" y="12699"/>
                  </a:lnTo>
                  <a:close/>
                </a:path>
                <a:path w="789304" h="194310">
                  <a:moveTo>
                    <a:pt x="698500" y="0"/>
                  </a:moveTo>
                  <a:lnTo>
                    <a:pt x="718693" y="2666"/>
                  </a:lnTo>
                  <a:lnTo>
                    <a:pt x="717296" y="9778"/>
                  </a:lnTo>
                  <a:lnTo>
                    <a:pt x="715264" y="17398"/>
                  </a:lnTo>
                  <a:lnTo>
                    <a:pt x="712597" y="25526"/>
                  </a:lnTo>
                  <a:lnTo>
                    <a:pt x="788797" y="25526"/>
                  </a:lnTo>
                  <a:lnTo>
                    <a:pt x="788289" y="41147"/>
                  </a:lnTo>
                  <a:lnTo>
                    <a:pt x="788162" y="45592"/>
                  </a:lnTo>
                  <a:lnTo>
                    <a:pt x="787273" y="52958"/>
                  </a:lnTo>
                  <a:lnTo>
                    <a:pt x="779399" y="91439"/>
                  </a:lnTo>
                  <a:lnTo>
                    <a:pt x="763460" y="131048"/>
                  </a:lnTo>
                  <a:lnTo>
                    <a:pt x="737743" y="164718"/>
                  </a:lnTo>
                  <a:lnTo>
                    <a:pt x="699071" y="188975"/>
                  </a:lnTo>
                  <a:lnTo>
                    <a:pt x="683514" y="194309"/>
                  </a:lnTo>
                  <a:lnTo>
                    <a:pt x="676910" y="178307"/>
                  </a:lnTo>
                  <a:lnTo>
                    <a:pt x="696344" y="170687"/>
                  </a:lnTo>
                  <a:lnTo>
                    <a:pt x="713327" y="160400"/>
                  </a:lnTo>
                  <a:lnTo>
                    <a:pt x="740028" y="131825"/>
                  </a:lnTo>
                  <a:lnTo>
                    <a:pt x="757618" y="92392"/>
                  </a:lnTo>
                  <a:lnTo>
                    <a:pt x="766826" y="41909"/>
                  </a:lnTo>
                  <a:lnTo>
                    <a:pt x="707009" y="41909"/>
                  </a:lnTo>
                  <a:lnTo>
                    <a:pt x="702585" y="52548"/>
                  </a:lnTo>
                  <a:lnTo>
                    <a:pt x="697722" y="62912"/>
                  </a:lnTo>
                  <a:lnTo>
                    <a:pt x="674449" y="100234"/>
                  </a:lnTo>
                  <a:lnTo>
                    <a:pt x="661035" y="114553"/>
                  </a:lnTo>
                  <a:lnTo>
                    <a:pt x="648335" y="102107"/>
                  </a:lnTo>
                  <a:lnTo>
                    <a:pt x="657117" y="92110"/>
                  </a:lnTo>
                  <a:lnTo>
                    <a:pt x="665352" y="80803"/>
                  </a:lnTo>
                  <a:lnTo>
                    <a:pt x="686302" y="40040"/>
                  </a:lnTo>
                  <a:lnTo>
                    <a:pt x="695497" y="12886"/>
                  </a:lnTo>
                  <a:lnTo>
                    <a:pt x="698500" y="0"/>
                  </a:lnTo>
                  <a:close/>
                </a:path>
              </a:pathLst>
            </a:custGeom>
            <a:ln w="9144">
              <a:solidFill>
                <a:srgbClr val="000000"/>
              </a:solidFill>
            </a:ln>
          </p:spPr>
          <p:txBody>
            <a:bodyPr wrap="square" lIns="0" tIns="0" rIns="0" bIns="0" rtlCol="0"/>
            <a:lstStyle/>
            <a:p>
              <a:endParaRPr/>
            </a:p>
          </p:txBody>
        </p:sp>
        <p:pic>
          <p:nvPicPr>
            <p:cNvPr id="69" name="object 20">
              <a:extLst>
                <a:ext uri="{FF2B5EF4-FFF2-40B4-BE49-F238E27FC236}">
                  <a16:creationId xmlns:a16="http://schemas.microsoft.com/office/drawing/2014/main" id="{DB1447B8-07C2-43AF-2B0E-436B65F718B1}"/>
                </a:ext>
              </a:extLst>
            </p:cNvPr>
            <p:cNvPicPr/>
            <p:nvPr/>
          </p:nvPicPr>
          <p:blipFill>
            <a:blip r:embed="rId5" cstate="print"/>
            <a:stretch>
              <a:fillRect/>
            </a:stretch>
          </p:blipFill>
          <p:spPr>
            <a:xfrm>
              <a:off x="6778625" y="4822951"/>
              <a:ext cx="125856" cy="204597"/>
            </a:xfrm>
            <a:prstGeom prst="rect">
              <a:avLst/>
            </a:prstGeom>
          </p:spPr>
        </p:pic>
        <p:sp>
          <p:nvSpPr>
            <p:cNvPr id="70" name="object 21">
              <a:extLst>
                <a:ext uri="{FF2B5EF4-FFF2-40B4-BE49-F238E27FC236}">
                  <a16:creationId xmlns:a16="http://schemas.microsoft.com/office/drawing/2014/main" id="{AD25DD94-411E-891A-525F-0A8FA8B6D251}"/>
                </a:ext>
              </a:extLst>
            </p:cNvPr>
            <p:cNvSpPr/>
            <p:nvPr/>
          </p:nvSpPr>
          <p:spPr>
            <a:xfrm>
              <a:off x="6304661" y="4827523"/>
              <a:ext cx="116839" cy="195580"/>
            </a:xfrm>
            <a:custGeom>
              <a:avLst/>
              <a:gdLst/>
              <a:ahLst/>
              <a:cxnLst/>
              <a:rect l="l" t="t" r="r" b="b"/>
              <a:pathLst>
                <a:path w="116839" h="195579">
                  <a:moveTo>
                    <a:pt x="0" y="0"/>
                  </a:moveTo>
                  <a:lnTo>
                    <a:pt x="19558" y="0"/>
                  </a:lnTo>
                  <a:lnTo>
                    <a:pt x="19558" y="61721"/>
                  </a:lnTo>
                  <a:lnTo>
                    <a:pt x="44632" y="72227"/>
                  </a:lnTo>
                  <a:lnTo>
                    <a:pt x="69183" y="84518"/>
                  </a:lnTo>
                  <a:lnTo>
                    <a:pt x="93210" y="98619"/>
                  </a:lnTo>
                  <a:lnTo>
                    <a:pt x="116712" y="114553"/>
                  </a:lnTo>
                  <a:lnTo>
                    <a:pt x="107314" y="130048"/>
                  </a:lnTo>
                  <a:lnTo>
                    <a:pt x="97698" y="122428"/>
                  </a:lnTo>
                  <a:lnTo>
                    <a:pt x="87344" y="114998"/>
                  </a:lnTo>
                  <a:lnTo>
                    <a:pt x="52558" y="94214"/>
                  </a:lnTo>
                  <a:lnTo>
                    <a:pt x="19303" y="79248"/>
                  </a:lnTo>
                  <a:lnTo>
                    <a:pt x="19303" y="195452"/>
                  </a:lnTo>
                  <a:lnTo>
                    <a:pt x="0" y="195452"/>
                  </a:lnTo>
                  <a:lnTo>
                    <a:pt x="0" y="0"/>
                  </a:lnTo>
                  <a:close/>
                </a:path>
              </a:pathLst>
            </a:custGeom>
            <a:ln w="9144">
              <a:solidFill>
                <a:srgbClr val="000000"/>
              </a:solidFill>
            </a:ln>
          </p:spPr>
          <p:txBody>
            <a:bodyPr wrap="square" lIns="0" tIns="0" rIns="0" bIns="0" rtlCol="0"/>
            <a:lstStyle/>
            <a:p>
              <a:endParaRPr/>
            </a:p>
          </p:txBody>
        </p:sp>
        <p:sp>
          <p:nvSpPr>
            <p:cNvPr id="71" name="object 22">
              <a:extLst>
                <a:ext uri="{FF2B5EF4-FFF2-40B4-BE49-F238E27FC236}">
                  <a16:creationId xmlns:a16="http://schemas.microsoft.com/office/drawing/2014/main" id="{5AA22BA1-F300-942A-BC29-28175FA2A553}"/>
                </a:ext>
              </a:extLst>
            </p:cNvPr>
            <p:cNvSpPr/>
            <p:nvPr/>
          </p:nvSpPr>
          <p:spPr>
            <a:xfrm>
              <a:off x="7036308" y="4383023"/>
              <a:ext cx="666115" cy="762000"/>
            </a:xfrm>
            <a:custGeom>
              <a:avLst/>
              <a:gdLst/>
              <a:ahLst/>
              <a:cxnLst/>
              <a:rect l="l" t="t" r="r" b="b"/>
              <a:pathLst>
                <a:path w="666115" h="762000">
                  <a:moveTo>
                    <a:pt x="665988" y="0"/>
                  </a:moveTo>
                  <a:lnTo>
                    <a:pt x="0" y="0"/>
                  </a:lnTo>
                  <a:lnTo>
                    <a:pt x="0" y="762000"/>
                  </a:lnTo>
                  <a:lnTo>
                    <a:pt x="665988" y="762000"/>
                  </a:lnTo>
                  <a:lnTo>
                    <a:pt x="665988" y="0"/>
                  </a:lnTo>
                  <a:close/>
                </a:path>
              </a:pathLst>
            </a:custGeom>
            <a:solidFill>
              <a:srgbClr val="F1F1F1"/>
            </a:solidFill>
          </p:spPr>
          <p:txBody>
            <a:bodyPr wrap="square" lIns="0" tIns="0" rIns="0" bIns="0" rtlCol="0"/>
            <a:lstStyle/>
            <a:p>
              <a:endParaRPr/>
            </a:p>
          </p:txBody>
        </p:sp>
        <p:sp>
          <p:nvSpPr>
            <p:cNvPr id="72" name="object 23">
              <a:extLst>
                <a:ext uri="{FF2B5EF4-FFF2-40B4-BE49-F238E27FC236}">
                  <a16:creationId xmlns:a16="http://schemas.microsoft.com/office/drawing/2014/main" id="{5FE5A0FF-7C46-AACD-0BD4-B13C612D6EAF}"/>
                </a:ext>
              </a:extLst>
            </p:cNvPr>
            <p:cNvSpPr/>
            <p:nvPr/>
          </p:nvSpPr>
          <p:spPr>
            <a:xfrm>
              <a:off x="7036308" y="4383023"/>
              <a:ext cx="666115" cy="762000"/>
            </a:xfrm>
            <a:custGeom>
              <a:avLst/>
              <a:gdLst/>
              <a:ahLst/>
              <a:cxnLst/>
              <a:rect l="l" t="t" r="r" b="b"/>
              <a:pathLst>
                <a:path w="666115" h="762000">
                  <a:moveTo>
                    <a:pt x="0" y="762000"/>
                  </a:moveTo>
                  <a:lnTo>
                    <a:pt x="665988" y="762000"/>
                  </a:lnTo>
                  <a:lnTo>
                    <a:pt x="665988" y="0"/>
                  </a:lnTo>
                  <a:lnTo>
                    <a:pt x="0" y="0"/>
                  </a:lnTo>
                  <a:lnTo>
                    <a:pt x="0" y="762000"/>
                  </a:lnTo>
                  <a:close/>
                </a:path>
              </a:pathLst>
            </a:custGeom>
            <a:ln w="6350">
              <a:solidFill>
                <a:srgbClr val="000000"/>
              </a:solidFill>
            </a:ln>
          </p:spPr>
          <p:txBody>
            <a:bodyPr wrap="square" lIns="0" tIns="0" rIns="0" bIns="0" rtlCol="0"/>
            <a:lstStyle/>
            <a:p>
              <a:endParaRPr/>
            </a:p>
          </p:txBody>
        </p:sp>
        <p:sp>
          <p:nvSpPr>
            <p:cNvPr id="73" name="object 24">
              <a:extLst>
                <a:ext uri="{FF2B5EF4-FFF2-40B4-BE49-F238E27FC236}">
                  <a16:creationId xmlns:a16="http://schemas.microsoft.com/office/drawing/2014/main" id="{D48703D2-18E3-E423-76DC-112D796B8699}"/>
                </a:ext>
              </a:extLst>
            </p:cNvPr>
            <p:cNvSpPr/>
            <p:nvPr/>
          </p:nvSpPr>
          <p:spPr>
            <a:xfrm>
              <a:off x="7168007" y="4687061"/>
              <a:ext cx="422909" cy="168275"/>
            </a:xfrm>
            <a:custGeom>
              <a:avLst/>
              <a:gdLst/>
              <a:ahLst/>
              <a:cxnLst/>
              <a:rect l="l" t="t" r="r" b="b"/>
              <a:pathLst>
                <a:path w="422909" h="168275">
                  <a:moveTo>
                    <a:pt x="362585" y="18161"/>
                  </a:moveTo>
                  <a:lnTo>
                    <a:pt x="341884" y="18161"/>
                  </a:lnTo>
                  <a:lnTo>
                    <a:pt x="341884" y="168275"/>
                  </a:lnTo>
                  <a:lnTo>
                    <a:pt x="362585" y="168275"/>
                  </a:lnTo>
                  <a:lnTo>
                    <a:pt x="362585" y="18161"/>
                  </a:lnTo>
                  <a:close/>
                </a:path>
                <a:path w="422909" h="168275">
                  <a:moveTo>
                    <a:pt x="422401" y="0"/>
                  </a:moveTo>
                  <a:lnTo>
                    <a:pt x="282194" y="0"/>
                  </a:lnTo>
                  <a:lnTo>
                    <a:pt x="282194" y="18161"/>
                  </a:lnTo>
                  <a:lnTo>
                    <a:pt x="422401" y="18161"/>
                  </a:lnTo>
                  <a:lnTo>
                    <a:pt x="422401" y="0"/>
                  </a:lnTo>
                  <a:close/>
                </a:path>
                <a:path w="422909" h="168275">
                  <a:moveTo>
                    <a:pt x="275336" y="0"/>
                  </a:moveTo>
                  <a:lnTo>
                    <a:pt x="169164" y="0"/>
                  </a:lnTo>
                  <a:lnTo>
                    <a:pt x="169164" y="168275"/>
                  </a:lnTo>
                  <a:lnTo>
                    <a:pt x="189992" y="168275"/>
                  </a:lnTo>
                  <a:lnTo>
                    <a:pt x="189992" y="86487"/>
                  </a:lnTo>
                  <a:lnTo>
                    <a:pt x="265684" y="86487"/>
                  </a:lnTo>
                  <a:lnTo>
                    <a:pt x="265684" y="68325"/>
                  </a:lnTo>
                  <a:lnTo>
                    <a:pt x="189992" y="68325"/>
                  </a:lnTo>
                  <a:lnTo>
                    <a:pt x="189992" y="18161"/>
                  </a:lnTo>
                  <a:lnTo>
                    <a:pt x="275336" y="18161"/>
                  </a:lnTo>
                  <a:lnTo>
                    <a:pt x="275336" y="0"/>
                  </a:lnTo>
                  <a:close/>
                </a:path>
                <a:path w="422909" h="168275">
                  <a:moveTo>
                    <a:pt x="28828" y="0"/>
                  </a:moveTo>
                  <a:lnTo>
                    <a:pt x="0" y="0"/>
                  </a:lnTo>
                  <a:lnTo>
                    <a:pt x="0" y="168275"/>
                  </a:lnTo>
                  <a:lnTo>
                    <a:pt x="19303" y="168275"/>
                  </a:lnTo>
                  <a:lnTo>
                    <a:pt x="19303" y="22225"/>
                  </a:lnTo>
                  <a:lnTo>
                    <a:pt x="41710" y="22225"/>
                  </a:lnTo>
                  <a:lnTo>
                    <a:pt x="28828" y="0"/>
                  </a:lnTo>
                  <a:close/>
                </a:path>
                <a:path w="422909" h="168275">
                  <a:moveTo>
                    <a:pt x="41710" y="22225"/>
                  </a:moveTo>
                  <a:lnTo>
                    <a:pt x="19303" y="22225"/>
                  </a:lnTo>
                  <a:lnTo>
                    <a:pt x="104013" y="168275"/>
                  </a:lnTo>
                  <a:lnTo>
                    <a:pt x="128143" y="168275"/>
                  </a:lnTo>
                  <a:lnTo>
                    <a:pt x="128143" y="138049"/>
                  </a:lnTo>
                  <a:lnTo>
                    <a:pt x="108839" y="138049"/>
                  </a:lnTo>
                  <a:lnTo>
                    <a:pt x="41710" y="22225"/>
                  </a:lnTo>
                  <a:close/>
                </a:path>
                <a:path w="422909" h="168275">
                  <a:moveTo>
                    <a:pt x="128143" y="0"/>
                  </a:moveTo>
                  <a:lnTo>
                    <a:pt x="108839" y="0"/>
                  </a:lnTo>
                  <a:lnTo>
                    <a:pt x="108839" y="138049"/>
                  </a:lnTo>
                  <a:lnTo>
                    <a:pt x="128143" y="138049"/>
                  </a:lnTo>
                  <a:lnTo>
                    <a:pt x="128143" y="0"/>
                  </a:lnTo>
                  <a:close/>
                </a:path>
              </a:pathLst>
            </a:custGeom>
            <a:solidFill>
              <a:srgbClr val="000000"/>
            </a:solidFill>
          </p:spPr>
          <p:txBody>
            <a:bodyPr wrap="square" lIns="0" tIns="0" rIns="0" bIns="0" rtlCol="0"/>
            <a:lstStyle/>
            <a:p>
              <a:endParaRPr/>
            </a:p>
          </p:txBody>
        </p:sp>
        <p:sp>
          <p:nvSpPr>
            <p:cNvPr id="74" name="object 25">
              <a:extLst>
                <a:ext uri="{FF2B5EF4-FFF2-40B4-BE49-F238E27FC236}">
                  <a16:creationId xmlns:a16="http://schemas.microsoft.com/office/drawing/2014/main" id="{CC6317DB-03A8-8E7C-F438-D8D58FB9B405}"/>
                </a:ext>
              </a:extLst>
            </p:cNvPr>
            <p:cNvSpPr/>
            <p:nvPr/>
          </p:nvSpPr>
          <p:spPr>
            <a:xfrm>
              <a:off x="7337171" y="4687061"/>
              <a:ext cx="253365" cy="168275"/>
            </a:xfrm>
            <a:custGeom>
              <a:avLst/>
              <a:gdLst/>
              <a:ahLst/>
              <a:cxnLst/>
              <a:rect l="l" t="t" r="r" b="b"/>
              <a:pathLst>
                <a:path w="253365" h="168275">
                  <a:moveTo>
                    <a:pt x="113029" y="0"/>
                  </a:moveTo>
                  <a:lnTo>
                    <a:pt x="253237" y="0"/>
                  </a:lnTo>
                  <a:lnTo>
                    <a:pt x="253237" y="18161"/>
                  </a:lnTo>
                  <a:lnTo>
                    <a:pt x="193421" y="18161"/>
                  </a:lnTo>
                  <a:lnTo>
                    <a:pt x="193421" y="168275"/>
                  </a:lnTo>
                  <a:lnTo>
                    <a:pt x="172720" y="168275"/>
                  </a:lnTo>
                  <a:lnTo>
                    <a:pt x="172720" y="18161"/>
                  </a:lnTo>
                  <a:lnTo>
                    <a:pt x="113029" y="18161"/>
                  </a:lnTo>
                  <a:lnTo>
                    <a:pt x="113029" y="0"/>
                  </a:lnTo>
                  <a:close/>
                </a:path>
                <a:path w="253365" h="168275">
                  <a:moveTo>
                    <a:pt x="0" y="0"/>
                  </a:moveTo>
                  <a:lnTo>
                    <a:pt x="106172" y="0"/>
                  </a:lnTo>
                  <a:lnTo>
                    <a:pt x="106172" y="18161"/>
                  </a:lnTo>
                  <a:lnTo>
                    <a:pt x="20827" y="18161"/>
                  </a:lnTo>
                  <a:lnTo>
                    <a:pt x="20827" y="68325"/>
                  </a:lnTo>
                  <a:lnTo>
                    <a:pt x="96520" y="68325"/>
                  </a:lnTo>
                  <a:lnTo>
                    <a:pt x="96520" y="86487"/>
                  </a:lnTo>
                  <a:lnTo>
                    <a:pt x="20827" y="86487"/>
                  </a:lnTo>
                  <a:lnTo>
                    <a:pt x="20827" y="168275"/>
                  </a:lnTo>
                  <a:lnTo>
                    <a:pt x="0" y="168275"/>
                  </a:lnTo>
                  <a:lnTo>
                    <a:pt x="0" y="0"/>
                  </a:lnTo>
                  <a:close/>
                </a:path>
              </a:pathLst>
            </a:custGeom>
            <a:ln w="9144">
              <a:solidFill>
                <a:srgbClr val="000000"/>
              </a:solidFill>
            </a:ln>
          </p:spPr>
          <p:txBody>
            <a:bodyPr wrap="square" lIns="0" tIns="0" rIns="0" bIns="0" rtlCol="0"/>
            <a:lstStyle/>
            <a:p>
              <a:endParaRPr/>
            </a:p>
          </p:txBody>
        </p:sp>
        <p:pic>
          <p:nvPicPr>
            <p:cNvPr id="75" name="object 26">
              <a:extLst>
                <a:ext uri="{FF2B5EF4-FFF2-40B4-BE49-F238E27FC236}">
                  <a16:creationId xmlns:a16="http://schemas.microsoft.com/office/drawing/2014/main" id="{695D6771-E976-96C7-89CB-7A46A05222F7}"/>
                </a:ext>
              </a:extLst>
            </p:cNvPr>
            <p:cNvPicPr/>
            <p:nvPr/>
          </p:nvPicPr>
          <p:blipFill>
            <a:blip r:embed="rId6" cstate="print"/>
            <a:stretch>
              <a:fillRect/>
            </a:stretch>
          </p:blipFill>
          <p:spPr>
            <a:xfrm>
              <a:off x="7163435" y="4682489"/>
              <a:ext cx="137287" cy="177419"/>
            </a:xfrm>
            <a:prstGeom prst="rect">
              <a:avLst/>
            </a:prstGeom>
          </p:spPr>
        </p:pic>
        <p:sp>
          <p:nvSpPr>
            <p:cNvPr id="76" name="object 27">
              <a:extLst>
                <a:ext uri="{FF2B5EF4-FFF2-40B4-BE49-F238E27FC236}">
                  <a16:creationId xmlns:a16="http://schemas.microsoft.com/office/drawing/2014/main" id="{5D5466AC-24FC-319A-D430-1009D78F3C62}"/>
                </a:ext>
              </a:extLst>
            </p:cNvPr>
            <p:cNvSpPr/>
            <p:nvPr/>
          </p:nvSpPr>
          <p:spPr>
            <a:xfrm>
              <a:off x="3510534" y="5346953"/>
              <a:ext cx="4478020" cy="666115"/>
            </a:xfrm>
            <a:custGeom>
              <a:avLst/>
              <a:gdLst/>
              <a:ahLst/>
              <a:cxnLst/>
              <a:rect l="l" t="t" r="r" b="b"/>
              <a:pathLst>
                <a:path w="4478020" h="666114">
                  <a:moveTo>
                    <a:pt x="4477512" y="0"/>
                  </a:moveTo>
                  <a:lnTo>
                    <a:pt x="0" y="0"/>
                  </a:lnTo>
                  <a:lnTo>
                    <a:pt x="0" y="665988"/>
                  </a:lnTo>
                  <a:lnTo>
                    <a:pt x="4477512" y="665988"/>
                  </a:lnTo>
                  <a:lnTo>
                    <a:pt x="4477512" y="0"/>
                  </a:lnTo>
                  <a:close/>
                </a:path>
              </a:pathLst>
            </a:custGeom>
            <a:solidFill>
              <a:srgbClr val="FFFFCC"/>
            </a:solidFill>
          </p:spPr>
          <p:txBody>
            <a:bodyPr wrap="square" lIns="0" tIns="0" rIns="0" bIns="0" rtlCol="0"/>
            <a:lstStyle/>
            <a:p>
              <a:endParaRPr/>
            </a:p>
          </p:txBody>
        </p:sp>
        <p:sp>
          <p:nvSpPr>
            <p:cNvPr id="77" name="object 28">
              <a:extLst>
                <a:ext uri="{FF2B5EF4-FFF2-40B4-BE49-F238E27FC236}">
                  <a16:creationId xmlns:a16="http://schemas.microsoft.com/office/drawing/2014/main" id="{6026FE4C-2EED-BE95-79DB-1F691F5CA698}"/>
                </a:ext>
              </a:extLst>
            </p:cNvPr>
            <p:cNvSpPr/>
            <p:nvPr/>
          </p:nvSpPr>
          <p:spPr>
            <a:xfrm>
              <a:off x="3510534" y="5346953"/>
              <a:ext cx="4478020" cy="666115"/>
            </a:xfrm>
            <a:custGeom>
              <a:avLst/>
              <a:gdLst/>
              <a:ahLst/>
              <a:cxnLst/>
              <a:rect l="l" t="t" r="r" b="b"/>
              <a:pathLst>
                <a:path w="4478020" h="666114">
                  <a:moveTo>
                    <a:pt x="0" y="665988"/>
                  </a:moveTo>
                  <a:lnTo>
                    <a:pt x="4477512" y="665988"/>
                  </a:lnTo>
                  <a:lnTo>
                    <a:pt x="4477512" y="0"/>
                  </a:lnTo>
                  <a:lnTo>
                    <a:pt x="0" y="0"/>
                  </a:lnTo>
                  <a:lnTo>
                    <a:pt x="0" y="665988"/>
                  </a:lnTo>
                  <a:close/>
                </a:path>
              </a:pathLst>
            </a:custGeom>
            <a:ln w="28575">
              <a:solidFill>
                <a:srgbClr val="FF0000"/>
              </a:solidFill>
            </a:ln>
          </p:spPr>
          <p:txBody>
            <a:bodyPr wrap="square" lIns="0" tIns="0" rIns="0" bIns="0" rtlCol="0"/>
            <a:lstStyle/>
            <a:p>
              <a:endParaRPr/>
            </a:p>
          </p:txBody>
        </p:sp>
        <p:sp>
          <p:nvSpPr>
            <p:cNvPr id="78" name="object 29">
              <a:extLst>
                <a:ext uri="{FF2B5EF4-FFF2-40B4-BE49-F238E27FC236}">
                  <a16:creationId xmlns:a16="http://schemas.microsoft.com/office/drawing/2014/main" id="{2E8A4A31-4161-6053-B23F-22B73BAFF450}"/>
                </a:ext>
              </a:extLst>
            </p:cNvPr>
            <p:cNvSpPr/>
            <p:nvPr/>
          </p:nvSpPr>
          <p:spPr>
            <a:xfrm>
              <a:off x="4552950" y="5561202"/>
              <a:ext cx="810260" cy="267970"/>
            </a:xfrm>
            <a:custGeom>
              <a:avLst/>
              <a:gdLst/>
              <a:ahLst/>
              <a:cxnLst/>
              <a:rect l="l" t="t" r="r" b="b"/>
              <a:pathLst>
                <a:path w="810260" h="267970">
                  <a:moveTo>
                    <a:pt x="328040" y="54292"/>
                  </a:moveTo>
                  <a:lnTo>
                    <a:pt x="284956" y="61353"/>
                  </a:lnTo>
                  <a:lnTo>
                    <a:pt x="252349" y="82550"/>
                  </a:lnTo>
                  <a:lnTo>
                    <a:pt x="231886" y="116317"/>
                  </a:lnTo>
                  <a:lnTo>
                    <a:pt x="225044" y="161086"/>
                  </a:lnTo>
                  <a:lnTo>
                    <a:pt x="226734" y="184773"/>
                  </a:lnTo>
                  <a:lnTo>
                    <a:pt x="240260" y="223912"/>
                  </a:lnTo>
                  <a:lnTo>
                    <a:pt x="266997" y="251697"/>
                  </a:lnTo>
                  <a:lnTo>
                    <a:pt x="304994" y="265788"/>
                  </a:lnTo>
                  <a:lnTo>
                    <a:pt x="328040" y="267550"/>
                  </a:lnTo>
                  <a:lnTo>
                    <a:pt x="351069" y="265788"/>
                  </a:lnTo>
                  <a:lnTo>
                    <a:pt x="371395" y="260503"/>
                  </a:lnTo>
                  <a:lnTo>
                    <a:pt x="389030" y="251697"/>
                  </a:lnTo>
                  <a:lnTo>
                    <a:pt x="403987" y="239369"/>
                  </a:lnTo>
                  <a:lnTo>
                    <a:pt x="410822" y="230441"/>
                  </a:lnTo>
                  <a:lnTo>
                    <a:pt x="328802" y="230441"/>
                  </a:lnTo>
                  <a:lnTo>
                    <a:pt x="307800" y="226140"/>
                  </a:lnTo>
                  <a:lnTo>
                    <a:pt x="292798" y="213236"/>
                  </a:lnTo>
                  <a:lnTo>
                    <a:pt x="283797" y="191725"/>
                  </a:lnTo>
                  <a:lnTo>
                    <a:pt x="280797" y="161607"/>
                  </a:lnTo>
                  <a:lnTo>
                    <a:pt x="283749" y="130886"/>
                  </a:lnTo>
                  <a:lnTo>
                    <a:pt x="292608" y="108943"/>
                  </a:lnTo>
                  <a:lnTo>
                    <a:pt x="307371" y="95777"/>
                  </a:lnTo>
                  <a:lnTo>
                    <a:pt x="328040" y="91389"/>
                  </a:lnTo>
                  <a:lnTo>
                    <a:pt x="410732" y="91389"/>
                  </a:lnTo>
                  <a:lnTo>
                    <a:pt x="403987" y="82550"/>
                  </a:lnTo>
                  <a:lnTo>
                    <a:pt x="389030" y="70183"/>
                  </a:lnTo>
                  <a:lnTo>
                    <a:pt x="371395" y="61353"/>
                  </a:lnTo>
                  <a:lnTo>
                    <a:pt x="351069" y="56057"/>
                  </a:lnTo>
                  <a:lnTo>
                    <a:pt x="328040" y="54292"/>
                  </a:lnTo>
                  <a:close/>
                </a:path>
                <a:path w="810260" h="267970">
                  <a:moveTo>
                    <a:pt x="410732" y="91389"/>
                  </a:moveTo>
                  <a:lnTo>
                    <a:pt x="328040" y="91389"/>
                  </a:lnTo>
                  <a:lnTo>
                    <a:pt x="348783" y="95777"/>
                  </a:lnTo>
                  <a:lnTo>
                    <a:pt x="363585" y="108943"/>
                  </a:lnTo>
                  <a:lnTo>
                    <a:pt x="372457" y="130886"/>
                  </a:lnTo>
                  <a:lnTo>
                    <a:pt x="375361" y="161086"/>
                  </a:lnTo>
                  <a:lnTo>
                    <a:pt x="375412" y="161607"/>
                  </a:lnTo>
                  <a:lnTo>
                    <a:pt x="372504" y="191725"/>
                  </a:lnTo>
                  <a:lnTo>
                    <a:pt x="363775" y="213236"/>
                  </a:lnTo>
                  <a:lnTo>
                    <a:pt x="349212" y="226140"/>
                  </a:lnTo>
                  <a:lnTo>
                    <a:pt x="328802" y="230441"/>
                  </a:lnTo>
                  <a:lnTo>
                    <a:pt x="410822" y="230441"/>
                  </a:lnTo>
                  <a:lnTo>
                    <a:pt x="429347" y="184773"/>
                  </a:lnTo>
                  <a:lnTo>
                    <a:pt x="431038" y="161086"/>
                  </a:lnTo>
                  <a:lnTo>
                    <a:pt x="429347" y="137326"/>
                  </a:lnTo>
                  <a:lnTo>
                    <a:pt x="424275" y="116317"/>
                  </a:lnTo>
                  <a:lnTo>
                    <a:pt x="415821" y="98059"/>
                  </a:lnTo>
                  <a:lnTo>
                    <a:pt x="410732" y="91389"/>
                  </a:lnTo>
                  <a:close/>
                </a:path>
                <a:path w="810260" h="267970">
                  <a:moveTo>
                    <a:pt x="98805" y="0"/>
                  </a:moveTo>
                  <a:lnTo>
                    <a:pt x="0" y="0"/>
                  </a:lnTo>
                  <a:lnTo>
                    <a:pt x="0" y="261315"/>
                  </a:lnTo>
                  <a:lnTo>
                    <a:pt x="57150" y="261315"/>
                  </a:lnTo>
                  <a:lnTo>
                    <a:pt x="57150" y="172364"/>
                  </a:lnTo>
                  <a:lnTo>
                    <a:pt x="97282" y="172364"/>
                  </a:lnTo>
                  <a:lnTo>
                    <a:pt x="139684" y="166184"/>
                  </a:lnTo>
                  <a:lnTo>
                    <a:pt x="173227" y="147650"/>
                  </a:lnTo>
                  <a:lnTo>
                    <a:pt x="187911" y="130924"/>
                  </a:lnTo>
                  <a:lnTo>
                    <a:pt x="56896" y="130924"/>
                  </a:lnTo>
                  <a:lnTo>
                    <a:pt x="56896" y="41109"/>
                  </a:lnTo>
                  <a:lnTo>
                    <a:pt x="192717" y="41109"/>
                  </a:lnTo>
                  <a:lnTo>
                    <a:pt x="187523" y="32281"/>
                  </a:lnTo>
                  <a:lnTo>
                    <a:pt x="176022" y="20701"/>
                  </a:lnTo>
                  <a:lnTo>
                    <a:pt x="161278" y="11680"/>
                  </a:lnTo>
                  <a:lnTo>
                    <a:pt x="143510" y="5207"/>
                  </a:lnTo>
                  <a:lnTo>
                    <a:pt x="122693" y="1305"/>
                  </a:lnTo>
                  <a:lnTo>
                    <a:pt x="98805" y="0"/>
                  </a:lnTo>
                  <a:close/>
                </a:path>
                <a:path w="810260" h="267970">
                  <a:moveTo>
                    <a:pt x="192717" y="41109"/>
                  </a:moveTo>
                  <a:lnTo>
                    <a:pt x="76453" y="41109"/>
                  </a:lnTo>
                  <a:lnTo>
                    <a:pt x="94642" y="41771"/>
                  </a:lnTo>
                  <a:lnTo>
                    <a:pt x="109569" y="43756"/>
                  </a:lnTo>
                  <a:lnTo>
                    <a:pt x="142166" y="73013"/>
                  </a:lnTo>
                  <a:lnTo>
                    <a:pt x="143001" y="82550"/>
                  </a:lnTo>
                  <a:lnTo>
                    <a:pt x="142140" y="94060"/>
                  </a:lnTo>
                  <a:lnTo>
                    <a:pt x="107870" y="127954"/>
                  </a:lnTo>
                  <a:lnTo>
                    <a:pt x="72136" y="130924"/>
                  </a:lnTo>
                  <a:lnTo>
                    <a:pt x="187911" y="130924"/>
                  </a:lnTo>
                  <a:lnTo>
                    <a:pt x="195056" y="118719"/>
                  </a:lnTo>
                  <a:lnTo>
                    <a:pt x="200499" y="101083"/>
                  </a:lnTo>
                  <a:lnTo>
                    <a:pt x="202199" y="82550"/>
                  </a:lnTo>
                  <a:lnTo>
                    <a:pt x="202311" y="81330"/>
                  </a:lnTo>
                  <a:lnTo>
                    <a:pt x="200667" y="62591"/>
                  </a:lnTo>
                  <a:lnTo>
                    <a:pt x="195738" y="46243"/>
                  </a:lnTo>
                  <a:lnTo>
                    <a:pt x="192717" y="41109"/>
                  </a:lnTo>
                  <a:close/>
                </a:path>
                <a:path w="810260" h="267970">
                  <a:moveTo>
                    <a:pt x="508508" y="0"/>
                  </a:moveTo>
                  <a:lnTo>
                    <a:pt x="448817" y="0"/>
                  </a:lnTo>
                  <a:lnTo>
                    <a:pt x="522986" y="261315"/>
                  </a:lnTo>
                  <a:lnTo>
                    <a:pt x="576199" y="261315"/>
                  </a:lnTo>
                  <a:lnTo>
                    <a:pt x="598776" y="178600"/>
                  </a:lnTo>
                  <a:lnTo>
                    <a:pt x="552958" y="178600"/>
                  </a:lnTo>
                  <a:lnTo>
                    <a:pt x="508508" y="0"/>
                  </a:lnTo>
                  <a:close/>
                </a:path>
                <a:path w="810260" h="267970">
                  <a:moveTo>
                    <a:pt x="677118" y="67297"/>
                  </a:moveTo>
                  <a:lnTo>
                    <a:pt x="629158" y="67297"/>
                  </a:lnTo>
                  <a:lnTo>
                    <a:pt x="683387" y="261315"/>
                  </a:lnTo>
                  <a:lnTo>
                    <a:pt x="736473" y="261315"/>
                  </a:lnTo>
                  <a:lnTo>
                    <a:pt x="759642" y="179120"/>
                  </a:lnTo>
                  <a:lnTo>
                    <a:pt x="707009" y="179120"/>
                  </a:lnTo>
                  <a:lnTo>
                    <a:pt x="677118" y="67297"/>
                  </a:lnTo>
                  <a:close/>
                </a:path>
                <a:path w="810260" h="267970">
                  <a:moveTo>
                    <a:pt x="810133" y="0"/>
                  </a:moveTo>
                  <a:lnTo>
                    <a:pt x="752728" y="0"/>
                  </a:lnTo>
                  <a:lnTo>
                    <a:pt x="707009" y="179120"/>
                  </a:lnTo>
                  <a:lnTo>
                    <a:pt x="759642" y="179120"/>
                  </a:lnTo>
                  <a:lnTo>
                    <a:pt x="810133" y="0"/>
                  </a:lnTo>
                  <a:close/>
                </a:path>
                <a:path w="810260" h="267970">
                  <a:moveTo>
                    <a:pt x="659129" y="0"/>
                  </a:moveTo>
                  <a:lnTo>
                    <a:pt x="602107" y="0"/>
                  </a:lnTo>
                  <a:lnTo>
                    <a:pt x="552958" y="178600"/>
                  </a:lnTo>
                  <a:lnTo>
                    <a:pt x="598776" y="178600"/>
                  </a:lnTo>
                  <a:lnTo>
                    <a:pt x="629158" y="67297"/>
                  </a:lnTo>
                  <a:lnTo>
                    <a:pt x="677118" y="67297"/>
                  </a:lnTo>
                  <a:lnTo>
                    <a:pt x="659129" y="0"/>
                  </a:lnTo>
                  <a:close/>
                </a:path>
              </a:pathLst>
            </a:custGeom>
            <a:solidFill>
              <a:srgbClr val="000000"/>
            </a:solidFill>
          </p:spPr>
          <p:txBody>
            <a:bodyPr wrap="square" lIns="0" tIns="0" rIns="0" bIns="0" rtlCol="0"/>
            <a:lstStyle/>
            <a:p>
              <a:endParaRPr/>
            </a:p>
          </p:txBody>
        </p:sp>
        <p:pic>
          <p:nvPicPr>
            <p:cNvPr id="79" name="object 30">
              <a:extLst>
                <a:ext uri="{FF2B5EF4-FFF2-40B4-BE49-F238E27FC236}">
                  <a16:creationId xmlns:a16="http://schemas.microsoft.com/office/drawing/2014/main" id="{066AD908-BD72-15C1-8C12-013FDF923A98}"/>
                </a:ext>
              </a:extLst>
            </p:cNvPr>
            <p:cNvPicPr/>
            <p:nvPr/>
          </p:nvPicPr>
          <p:blipFill>
            <a:blip r:embed="rId7" cstate="print"/>
            <a:stretch>
              <a:fillRect/>
            </a:stretch>
          </p:blipFill>
          <p:spPr>
            <a:xfrm>
              <a:off x="4773422" y="5610923"/>
              <a:ext cx="215137" cy="222402"/>
            </a:xfrm>
            <a:prstGeom prst="rect">
              <a:avLst/>
            </a:prstGeom>
          </p:spPr>
        </p:pic>
        <p:pic>
          <p:nvPicPr>
            <p:cNvPr id="80" name="object 31">
              <a:extLst>
                <a:ext uri="{FF2B5EF4-FFF2-40B4-BE49-F238E27FC236}">
                  <a16:creationId xmlns:a16="http://schemas.microsoft.com/office/drawing/2014/main" id="{1C2905A1-1CE7-0B72-FE62-02C4D6EB7BDA}"/>
                </a:ext>
              </a:extLst>
            </p:cNvPr>
            <p:cNvPicPr/>
            <p:nvPr/>
          </p:nvPicPr>
          <p:blipFill>
            <a:blip r:embed="rId8" cstate="print"/>
            <a:stretch>
              <a:fillRect/>
            </a:stretch>
          </p:blipFill>
          <p:spPr>
            <a:xfrm>
              <a:off x="4605274" y="5597740"/>
              <a:ext cx="95250" cy="98958"/>
            </a:xfrm>
            <a:prstGeom prst="rect">
              <a:avLst/>
            </a:prstGeom>
          </p:spPr>
        </p:pic>
        <p:sp>
          <p:nvSpPr>
            <p:cNvPr id="81" name="object 32">
              <a:extLst>
                <a:ext uri="{FF2B5EF4-FFF2-40B4-BE49-F238E27FC236}">
                  <a16:creationId xmlns:a16="http://schemas.microsoft.com/office/drawing/2014/main" id="{3856C973-012E-5858-81E5-B921ABC493C5}"/>
                </a:ext>
              </a:extLst>
            </p:cNvPr>
            <p:cNvSpPr/>
            <p:nvPr/>
          </p:nvSpPr>
          <p:spPr>
            <a:xfrm>
              <a:off x="4552950" y="5561202"/>
              <a:ext cx="810260" cy="261620"/>
            </a:xfrm>
            <a:custGeom>
              <a:avLst/>
              <a:gdLst/>
              <a:ahLst/>
              <a:cxnLst/>
              <a:rect l="l" t="t" r="r" b="b"/>
              <a:pathLst>
                <a:path w="810260" h="261620">
                  <a:moveTo>
                    <a:pt x="448817" y="0"/>
                  </a:moveTo>
                  <a:lnTo>
                    <a:pt x="508508" y="0"/>
                  </a:lnTo>
                  <a:lnTo>
                    <a:pt x="552958" y="178600"/>
                  </a:lnTo>
                  <a:lnTo>
                    <a:pt x="602107" y="0"/>
                  </a:lnTo>
                  <a:lnTo>
                    <a:pt x="659129" y="0"/>
                  </a:lnTo>
                  <a:lnTo>
                    <a:pt x="707009" y="179120"/>
                  </a:lnTo>
                  <a:lnTo>
                    <a:pt x="752728" y="0"/>
                  </a:lnTo>
                  <a:lnTo>
                    <a:pt x="810133" y="0"/>
                  </a:lnTo>
                  <a:lnTo>
                    <a:pt x="736473" y="261315"/>
                  </a:lnTo>
                  <a:lnTo>
                    <a:pt x="683387" y="261315"/>
                  </a:lnTo>
                  <a:lnTo>
                    <a:pt x="629158" y="67297"/>
                  </a:lnTo>
                  <a:lnTo>
                    <a:pt x="576199" y="261315"/>
                  </a:lnTo>
                  <a:lnTo>
                    <a:pt x="522986" y="261315"/>
                  </a:lnTo>
                  <a:lnTo>
                    <a:pt x="448817" y="0"/>
                  </a:lnTo>
                  <a:close/>
                </a:path>
                <a:path w="810260" h="261620">
                  <a:moveTo>
                    <a:pt x="0" y="0"/>
                  </a:moveTo>
                  <a:lnTo>
                    <a:pt x="98805" y="0"/>
                  </a:lnTo>
                  <a:lnTo>
                    <a:pt x="122693" y="1305"/>
                  </a:lnTo>
                  <a:lnTo>
                    <a:pt x="161278" y="11680"/>
                  </a:lnTo>
                  <a:lnTo>
                    <a:pt x="195738" y="46243"/>
                  </a:lnTo>
                  <a:lnTo>
                    <a:pt x="202311" y="81330"/>
                  </a:lnTo>
                  <a:lnTo>
                    <a:pt x="200499" y="101083"/>
                  </a:lnTo>
                  <a:lnTo>
                    <a:pt x="173227" y="147650"/>
                  </a:lnTo>
                  <a:lnTo>
                    <a:pt x="139684" y="166184"/>
                  </a:lnTo>
                  <a:lnTo>
                    <a:pt x="97282" y="172364"/>
                  </a:lnTo>
                  <a:lnTo>
                    <a:pt x="57150" y="172364"/>
                  </a:lnTo>
                  <a:lnTo>
                    <a:pt x="57150" y="261315"/>
                  </a:lnTo>
                  <a:lnTo>
                    <a:pt x="0" y="261315"/>
                  </a:lnTo>
                  <a:lnTo>
                    <a:pt x="0" y="0"/>
                  </a:lnTo>
                  <a:close/>
                </a:path>
              </a:pathLst>
            </a:custGeom>
            <a:ln w="9144">
              <a:solidFill>
                <a:srgbClr val="000000"/>
              </a:solidFill>
            </a:ln>
          </p:spPr>
          <p:txBody>
            <a:bodyPr wrap="square" lIns="0" tIns="0" rIns="0" bIns="0" rtlCol="0"/>
            <a:lstStyle/>
            <a:p>
              <a:endParaRPr/>
            </a:p>
          </p:txBody>
        </p:sp>
        <p:sp>
          <p:nvSpPr>
            <p:cNvPr id="82" name="object 33">
              <a:extLst>
                <a:ext uri="{FF2B5EF4-FFF2-40B4-BE49-F238E27FC236}">
                  <a16:creationId xmlns:a16="http://schemas.microsoft.com/office/drawing/2014/main" id="{DD3ACD8E-AABA-8097-BAAB-D3EB73E368A3}"/>
                </a:ext>
              </a:extLst>
            </p:cNvPr>
            <p:cNvSpPr/>
            <p:nvPr/>
          </p:nvSpPr>
          <p:spPr>
            <a:xfrm>
              <a:off x="5560314" y="5548502"/>
              <a:ext cx="1461135" cy="295275"/>
            </a:xfrm>
            <a:custGeom>
              <a:avLst/>
              <a:gdLst/>
              <a:ahLst/>
              <a:cxnLst/>
              <a:rect l="l" t="t" r="r" b="b"/>
              <a:pathLst>
                <a:path w="1461134" h="295275">
                  <a:moveTo>
                    <a:pt x="838581" y="230403"/>
                  </a:moveTo>
                  <a:lnTo>
                    <a:pt x="616838" y="230403"/>
                  </a:lnTo>
                  <a:lnTo>
                    <a:pt x="616838" y="272821"/>
                  </a:lnTo>
                  <a:lnTo>
                    <a:pt x="838581" y="272821"/>
                  </a:lnTo>
                  <a:lnTo>
                    <a:pt x="838581" y="230403"/>
                  </a:lnTo>
                  <a:close/>
                </a:path>
                <a:path w="1461134" h="295275">
                  <a:moveTo>
                    <a:pt x="1041145" y="110299"/>
                  </a:moveTo>
                  <a:lnTo>
                    <a:pt x="1018071" y="154456"/>
                  </a:lnTo>
                  <a:lnTo>
                    <a:pt x="987097" y="191707"/>
                  </a:lnTo>
                  <a:lnTo>
                    <a:pt x="956516" y="216503"/>
                  </a:lnTo>
                  <a:lnTo>
                    <a:pt x="918247" y="234103"/>
                  </a:lnTo>
                  <a:lnTo>
                    <a:pt x="866901" y="244538"/>
                  </a:lnTo>
                  <a:lnTo>
                    <a:pt x="881761" y="286207"/>
                  </a:lnTo>
                  <a:lnTo>
                    <a:pt x="947515" y="270252"/>
                  </a:lnTo>
                  <a:lnTo>
                    <a:pt x="1000887" y="240525"/>
                  </a:lnTo>
                  <a:lnTo>
                    <a:pt x="1043527" y="195614"/>
                  </a:lnTo>
                  <a:lnTo>
                    <a:pt x="1077214" y="134112"/>
                  </a:lnTo>
                  <a:lnTo>
                    <a:pt x="1041145" y="110299"/>
                  </a:lnTo>
                  <a:close/>
                </a:path>
                <a:path w="1461134" h="295275">
                  <a:moveTo>
                    <a:pt x="884809" y="36957"/>
                  </a:moveTo>
                  <a:lnTo>
                    <a:pt x="866013" y="71005"/>
                  </a:lnTo>
                  <a:lnTo>
                    <a:pt x="905382" y="96085"/>
                  </a:lnTo>
                  <a:lnTo>
                    <a:pt x="918626" y="104774"/>
                  </a:lnTo>
                  <a:lnTo>
                    <a:pt x="950253" y="127919"/>
                  </a:lnTo>
                  <a:lnTo>
                    <a:pt x="958850" y="134708"/>
                  </a:lnTo>
                  <a:lnTo>
                    <a:pt x="980566" y="97802"/>
                  </a:lnTo>
                  <a:lnTo>
                    <a:pt x="952656" y="78146"/>
                  </a:lnTo>
                  <a:lnTo>
                    <a:pt x="927401" y="61450"/>
                  </a:lnTo>
                  <a:lnTo>
                    <a:pt x="904789" y="47719"/>
                  </a:lnTo>
                  <a:lnTo>
                    <a:pt x="884809" y="36957"/>
                  </a:lnTo>
                  <a:close/>
                </a:path>
                <a:path w="1461134" h="295275">
                  <a:moveTo>
                    <a:pt x="824991" y="62230"/>
                  </a:moveTo>
                  <a:lnTo>
                    <a:pt x="633222" y="62230"/>
                  </a:lnTo>
                  <a:lnTo>
                    <a:pt x="633222" y="103009"/>
                  </a:lnTo>
                  <a:lnTo>
                    <a:pt x="824991" y="103009"/>
                  </a:lnTo>
                  <a:lnTo>
                    <a:pt x="824991" y="62230"/>
                  </a:lnTo>
                  <a:close/>
                </a:path>
                <a:path w="1461134" h="295275">
                  <a:moveTo>
                    <a:pt x="177037" y="128003"/>
                  </a:moveTo>
                  <a:lnTo>
                    <a:pt x="146938" y="155689"/>
                  </a:lnTo>
                  <a:lnTo>
                    <a:pt x="180701" y="187259"/>
                  </a:lnTo>
                  <a:lnTo>
                    <a:pt x="211677" y="220802"/>
                  </a:lnTo>
                  <a:lnTo>
                    <a:pt x="239843" y="256316"/>
                  </a:lnTo>
                  <a:lnTo>
                    <a:pt x="265175" y="293801"/>
                  </a:lnTo>
                  <a:lnTo>
                    <a:pt x="304800" y="270433"/>
                  </a:lnTo>
                  <a:lnTo>
                    <a:pt x="288440" y="247266"/>
                  </a:lnTo>
                  <a:lnTo>
                    <a:pt x="275367" y="228952"/>
                  </a:lnTo>
                  <a:lnTo>
                    <a:pt x="265580" y="215491"/>
                  </a:lnTo>
                  <a:lnTo>
                    <a:pt x="259080" y="206883"/>
                  </a:lnTo>
                  <a:lnTo>
                    <a:pt x="273506" y="191435"/>
                  </a:lnTo>
                  <a:lnTo>
                    <a:pt x="284749" y="178168"/>
                  </a:lnTo>
                  <a:lnTo>
                    <a:pt x="231012" y="178168"/>
                  </a:lnTo>
                  <a:lnTo>
                    <a:pt x="218489" y="165097"/>
                  </a:lnTo>
                  <a:lnTo>
                    <a:pt x="205311" y="152380"/>
                  </a:lnTo>
                  <a:lnTo>
                    <a:pt x="191490" y="140017"/>
                  </a:lnTo>
                  <a:lnTo>
                    <a:pt x="177037" y="128003"/>
                  </a:lnTo>
                  <a:close/>
                </a:path>
                <a:path w="1461134" h="295275">
                  <a:moveTo>
                    <a:pt x="338455" y="47193"/>
                  </a:moveTo>
                  <a:lnTo>
                    <a:pt x="127508" y="47193"/>
                  </a:lnTo>
                  <a:lnTo>
                    <a:pt x="127508" y="86334"/>
                  </a:lnTo>
                  <a:lnTo>
                    <a:pt x="298703" y="86334"/>
                  </a:lnTo>
                  <a:lnTo>
                    <a:pt x="284984" y="109040"/>
                  </a:lnTo>
                  <a:lnTo>
                    <a:pt x="269144" y="131913"/>
                  </a:lnTo>
                  <a:lnTo>
                    <a:pt x="251162" y="154955"/>
                  </a:lnTo>
                  <a:lnTo>
                    <a:pt x="231012" y="178168"/>
                  </a:lnTo>
                  <a:lnTo>
                    <a:pt x="284749" y="178168"/>
                  </a:lnTo>
                  <a:lnTo>
                    <a:pt x="313689" y="139166"/>
                  </a:lnTo>
                  <a:lnTo>
                    <a:pt x="335978" y="102076"/>
                  </a:lnTo>
                  <a:lnTo>
                    <a:pt x="352551" y="66395"/>
                  </a:lnTo>
                  <a:lnTo>
                    <a:pt x="338455" y="47193"/>
                  </a:lnTo>
                  <a:close/>
                </a:path>
                <a:path w="1461134" h="295275">
                  <a:moveTo>
                    <a:pt x="522097" y="153314"/>
                  </a:moveTo>
                  <a:lnTo>
                    <a:pt x="479551" y="153314"/>
                  </a:lnTo>
                  <a:lnTo>
                    <a:pt x="479551" y="288302"/>
                  </a:lnTo>
                  <a:lnTo>
                    <a:pt x="522097" y="288302"/>
                  </a:lnTo>
                  <a:lnTo>
                    <a:pt x="522097" y="153314"/>
                  </a:lnTo>
                  <a:close/>
                </a:path>
                <a:path w="1461134" h="295275">
                  <a:moveTo>
                    <a:pt x="552323" y="20066"/>
                  </a:moveTo>
                  <a:lnTo>
                    <a:pt x="521636" y="64716"/>
                  </a:lnTo>
                  <a:lnTo>
                    <a:pt x="479806" y="103898"/>
                  </a:lnTo>
                  <a:lnTo>
                    <a:pt x="428609" y="135932"/>
                  </a:lnTo>
                  <a:lnTo>
                    <a:pt x="369697" y="159118"/>
                  </a:lnTo>
                  <a:lnTo>
                    <a:pt x="380491" y="198107"/>
                  </a:lnTo>
                  <a:lnTo>
                    <a:pt x="407185" y="189170"/>
                  </a:lnTo>
                  <a:lnTo>
                    <a:pt x="432593" y="178725"/>
                  </a:lnTo>
                  <a:lnTo>
                    <a:pt x="456715" y="166773"/>
                  </a:lnTo>
                  <a:lnTo>
                    <a:pt x="479551" y="153314"/>
                  </a:lnTo>
                  <a:lnTo>
                    <a:pt x="522097" y="153314"/>
                  </a:lnTo>
                  <a:lnTo>
                    <a:pt x="522097" y="124879"/>
                  </a:lnTo>
                  <a:lnTo>
                    <a:pt x="531096" y="116787"/>
                  </a:lnTo>
                  <a:lnTo>
                    <a:pt x="539797" y="108286"/>
                  </a:lnTo>
                  <a:lnTo>
                    <a:pt x="572865" y="67168"/>
                  </a:lnTo>
                  <a:lnTo>
                    <a:pt x="590803" y="36576"/>
                  </a:lnTo>
                  <a:lnTo>
                    <a:pt x="552323" y="20066"/>
                  </a:lnTo>
                  <a:close/>
                </a:path>
                <a:path w="1461134" h="295275">
                  <a:moveTo>
                    <a:pt x="1408811" y="18034"/>
                  </a:moveTo>
                  <a:lnTo>
                    <a:pt x="1363217" y="18034"/>
                  </a:lnTo>
                  <a:lnTo>
                    <a:pt x="1363217" y="21336"/>
                  </a:lnTo>
                  <a:lnTo>
                    <a:pt x="1375098" y="33294"/>
                  </a:lnTo>
                  <a:lnTo>
                    <a:pt x="1385776" y="46305"/>
                  </a:lnTo>
                  <a:lnTo>
                    <a:pt x="1411718" y="94757"/>
                  </a:lnTo>
                  <a:lnTo>
                    <a:pt x="1421104" y="135162"/>
                  </a:lnTo>
                  <a:lnTo>
                    <a:pt x="1422272" y="156286"/>
                  </a:lnTo>
                  <a:lnTo>
                    <a:pt x="1421140" y="176946"/>
                  </a:lnTo>
                  <a:lnTo>
                    <a:pt x="1411718" y="218231"/>
                  </a:lnTo>
                  <a:lnTo>
                    <a:pt x="1395257" y="252592"/>
                  </a:lnTo>
                  <a:lnTo>
                    <a:pt x="1363217" y="291719"/>
                  </a:lnTo>
                  <a:lnTo>
                    <a:pt x="1363217" y="294995"/>
                  </a:lnTo>
                  <a:lnTo>
                    <a:pt x="1408811" y="294995"/>
                  </a:lnTo>
                  <a:lnTo>
                    <a:pt x="1420979" y="279355"/>
                  </a:lnTo>
                  <a:lnTo>
                    <a:pt x="1446911" y="233235"/>
                  </a:lnTo>
                  <a:lnTo>
                    <a:pt x="1460038" y="177602"/>
                  </a:lnTo>
                  <a:lnTo>
                    <a:pt x="1461008" y="156286"/>
                  </a:lnTo>
                  <a:lnTo>
                    <a:pt x="1457745" y="118955"/>
                  </a:lnTo>
                  <a:lnTo>
                    <a:pt x="1447958" y="83469"/>
                  </a:lnTo>
                  <a:lnTo>
                    <a:pt x="1431647" y="49828"/>
                  </a:lnTo>
                  <a:lnTo>
                    <a:pt x="1408811" y="18034"/>
                  </a:lnTo>
                  <a:close/>
                </a:path>
                <a:path w="1461134" h="295275">
                  <a:moveTo>
                    <a:pt x="97916" y="18034"/>
                  </a:moveTo>
                  <a:lnTo>
                    <a:pt x="52070" y="18034"/>
                  </a:lnTo>
                  <a:lnTo>
                    <a:pt x="29307" y="49828"/>
                  </a:lnTo>
                  <a:lnTo>
                    <a:pt x="13033" y="83469"/>
                  </a:lnTo>
                  <a:lnTo>
                    <a:pt x="3260" y="118955"/>
                  </a:lnTo>
                  <a:lnTo>
                    <a:pt x="0" y="156286"/>
                  </a:lnTo>
                  <a:lnTo>
                    <a:pt x="879" y="176946"/>
                  </a:lnTo>
                  <a:lnTo>
                    <a:pt x="7875" y="215418"/>
                  </a:lnTo>
                  <a:lnTo>
                    <a:pt x="29591" y="263848"/>
                  </a:lnTo>
                  <a:lnTo>
                    <a:pt x="52070" y="294995"/>
                  </a:lnTo>
                  <a:lnTo>
                    <a:pt x="97916" y="294995"/>
                  </a:lnTo>
                  <a:lnTo>
                    <a:pt x="97916" y="291719"/>
                  </a:lnTo>
                  <a:lnTo>
                    <a:pt x="85963" y="279681"/>
                  </a:lnTo>
                  <a:lnTo>
                    <a:pt x="75247" y="266639"/>
                  </a:lnTo>
                  <a:lnTo>
                    <a:pt x="49289" y="218231"/>
                  </a:lnTo>
                  <a:lnTo>
                    <a:pt x="39903" y="177602"/>
                  </a:lnTo>
                  <a:lnTo>
                    <a:pt x="38735" y="156286"/>
                  </a:lnTo>
                  <a:lnTo>
                    <a:pt x="39903" y="135162"/>
                  </a:lnTo>
                  <a:lnTo>
                    <a:pt x="49289" y="94757"/>
                  </a:lnTo>
                  <a:lnTo>
                    <a:pt x="65770" y="60367"/>
                  </a:lnTo>
                  <a:lnTo>
                    <a:pt x="97916" y="21336"/>
                  </a:lnTo>
                  <a:lnTo>
                    <a:pt x="97916" y="18034"/>
                  </a:lnTo>
                  <a:close/>
                </a:path>
                <a:path w="1461134" h="295275">
                  <a:moveTo>
                    <a:pt x="1313505" y="91694"/>
                  </a:moveTo>
                  <a:lnTo>
                    <a:pt x="1271142" y="91694"/>
                  </a:lnTo>
                  <a:lnTo>
                    <a:pt x="1264334" y="124650"/>
                  </a:lnTo>
                  <a:lnTo>
                    <a:pt x="1254585" y="153569"/>
                  </a:lnTo>
                  <a:lnTo>
                    <a:pt x="1226312" y="199301"/>
                  </a:lnTo>
                  <a:lnTo>
                    <a:pt x="1186640" y="230922"/>
                  </a:lnTo>
                  <a:lnTo>
                    <a:pt x="1136014" y="250494"/>
                  </a:lnTo>
                  <a:lnTo>
                    <a:pt x="1147571" y="290233"/>
                  </a:lnTo>
                  <a:lnTo>
                    <a:pt x="1185675" y="277185"/>
                  </a:lnTo>
                  <a:lnTo>
                    <a:pt x="1246548" y="240237"/>
                  </a:lnTo>
                  <a:lnTo>
                    <a:pt x="1287361" y="188618"/>
                  </a:lnTo>
                  <a:lnTo>
                    <a:pt x="1300880" y="157035"/>
                  </a:lnTo>
                  <a:lnTo>
                    <a:pt x="1300940" y="156895"/>
                  </a:lnTo>
                  <a:lnTo>
                    <a:pt x="1310066" y="121162"/>
                  </a:lnTo>
                  <a:lnTo>
                    <a:pt x="1313505" y="91694"/>
                  </a:lnTo>
                  <a:close/>
                </a:path>
                <a:path w="1461134" h="295275">
                  <a:moveTo>
                    <a:pt x="1181227" y="18923"/>
                  </a:moveTo>
                  <a:lnTo>
                    <a:pt x="1167818" y="59751"/>
                  </a:lnTo>
                  <a:lnTo>
                    <a:pt x="1148730" y="96380"/>
                  </a:lnTo>
                  <a:lnTo>
                    <a:pt x="1123951" y="128808"/>
                  </a:lnTo>
                  <a:lnTo>
                    <a:pt x="1093469" y="157035"/>
                  </a:lnTo>
                  <a:lnTo>
                    <a:pt x="1119632" y="188429"/>
                  </a:lnTo>
                  <a:lnTo>
                    <a:pt x="1143019" y="168882"/>
                  </a:lnTo>
                  <a:lnTo>
                    <a:pt x="1164050" y="146243"/>
                  </a:lnTo>
                  <a:lnTo>
                    <a:pt x="1182747" y="120514"/>
                  </a:lnTo>
                  <a:lnTo>
                    <a:pt x="1199134" y="91694"/>
                  </a:lnTo>
                  <a:lnTo>
                    <a:pt x="1313505" y="91694"/>
                  </a:lnTo>
                  <a:lnTo>
                    <a:pt x="1314704" y="81419"/>
                  </a:lnTo>
                  <a:lnTo>
                    <a:pt x="1316355" y="52997"/>
                  </a:lnTo>
                  <a:lnTo>
                    <a:pt x="1214755" y="52997"/>
                  </a:lnTo>
                  <a:lnTo>
                    <a:pt x="1216707" y="46727"/>
                  </a:lnTo>
                  <a:lnTo>
                    <a:pt x="1218755" y="39825"/>
                  </a:lnTo>
                  <a:lnTo>
                    <a:pt x="1220886" y="32334"/>
                  </a:lnTo>
                  <a:lnTo>
                    <a:pt x="1223137" y="24130"/>
                  </a:lnTo>
                  <a:lnTo>
                    <a:pt x="1181227" y="18923"/>
                  </a:lnTo>
                  <a:close/>
                </a:path>
                <a:path w="1461134" h="295275">
                  <a:moveTo>
                    <a:pt x="1274444" y="4318"/>
                  </a:moveTo>
                  <a:lnTo>
                    <a:pt x="1253489" y="11938"/>
                  </a:lnTo>
                  <a:lnTo>
                    <a:pt x="1257427" y="19558"/>
                  </a:lnTo>
                  <a:lnTo>
                    <a:pt x="1261110" y="27051"/>
                  </a:lnTo>
                  <a:lnTo>
                    <a:pt x="1264539" y="34544"/>
                  </a:lnTo>
                  <a:lnTo>
                    <a:pt x="1272666" y="52997"/>
                  </a:lnTo>
                  <a:lnTo>
                    <a:pt x="1283715" y="52997"/>
                  </a:lnTo>
                  <a:lnTo>
                    <a:pt x="1295400" y="48831"/>
                  </a:lnTo>
                  <a:lnTo>
                    <a:pt x="1291429" y="39367"/>
                  </a:lnTo>
                  <a:lnTo>
                    <a:pt x="1286589" y="28789"/>
                  </a:lnTo>
                  <a:lnTo>
                    <a:pt x="1280916" y="17104"/>
                  </a:lnTo>
                  <a:lnTo>
                    <a:pt x="1274444" y="4318"/>
                  </a:lnTo>
                  <a:close/>
                </a:path>
                <a:path w="1461134" h="295275">
                  <a:moveTo>
                    <a:pt x="1319530" y="0"/>
                  </a:moveTo>
                  <a:lnTo>
                    <a:pt x="1299083" y="7620"/>
                  </a:lnTo>
                  <a:lnTo>
                    <a:pt x="1303607" y="16910"/>
                  </a:lnTo>
                  <a:lnTo>
                    <a:pt x="1308417" y="27457"/>
                  </a:lnTo>
                  <a:lnTo>
                    <a:pt x="1313548" y="39367"/>
                  </a:lnTo>
                  <a:lnTo>
                    <a:pt x="1318894" y="52400"/>
                  </a:lnTo>
                  <a:lnTo>
                    <a:pt x="1340231" y="44513"/>
                  </a:lnTo>
                  <a:lnTo>
                    <a:pt x="1335014" y="32334"/>
                  </a:lnTo>
                  <a:lnTo>
                    <a:pt x="1329832" y="20851"/>
                  </a:lnTo>
                  <a:lnTo>
                    <a:pt x="1324675" y="10071"/>
                  </a:lnTo>
                  <a:lnTo>
                    <a:pt x="1319530" y="0"/>
                  </a:lnTo>
                  <a:close/>
                </a:path>
              </a:pathLst>
            </a:custGeom>
            <a:solidFill>
              <a:srgbClr val="000000"/>
            </a:solidFill>
          </p:spPr>
          <p:txBody>
            <a:bodyPr wrap="square" lIns="0" tIns="0" rIns="0" bIns="0" rtlCol="0"/>
            <a:lstStyle/>
            <a:p>
              <a:endParaRPr/>
            </a:p>
          </p:txBody>
        </p:sp>
        <p:sp>
          <p:nvSpPr>
            <p:cNvPr id="83" name="object 34">
              <a:extLst>
                <a:ext uri="{FF2B5EF4-FFF2-40B4-BE49-F238E27FC236}">
                  <a16:creationId xmlns:a16="http://schemas.microsoft.com/office/drawing/2014/main" id="{1793F2C7-B268-F2DA-0DBD-6720E17F899A}"/>
                </a:ext>
              </a:extLst>
            </p:cNvPr>
            <p:cNvSpPr/>
            <p:nvPr/>
          </p:nvSpPr>
          <p:spPr>
            <a:xfrm>
              <a:off x="6177153" y="5778906"/>
              <a:ext cx="222250" cy="42545"/>
            </a:xfrm>
            <a:custGeom>
              <a:avLst/>
              <a:gdLst/>
              <a:ahLst/>
              <a:cxnLst/>
              <a:rect l="l" t="t" r="r" b="b"/>
              <a:pathLst>
                <a:path w="222250" h="42545">
                  <a:moveTo>
                    <a:pt x="0" y="0"/>
                  </a:moveTo>
                  <a:lnTo>
                    <a:pt x="221742" y="0"/>
                  </a:lnTo>
                  <a:lnTo>
                    <a:pt x="221742" y="42418"/>
                  </a:lnTo>
                  <a:lnTo>
                    <a:pt x="0" y="42418"/>
                  </a:lnTo>
                  <a:lnTo>
                    <a:pt x="0" y="0"/>
                  </a:lnTo>
                  <a:close/>
                </a:path>
              </a:pathLst>
            </a:custGeom>
            <a:ln w="9144">
              <a:solidFill>
                <a:srgbClr val="000000"/>
              </a:solidFill>
            </a:ln>
          </p:spPr>
          <p:txBody>
            <a:bodyPr wrap="square" lIns="0" tIns="0" rIns="0" bIns="0" rtlCol="0"/>
            <a:lstStyle/>
            <a:p>
              <a:endParaRPr/>
            </a:p>
          </p:txBody>
        </p:sp>
        <p:pic>
          <p:nvPicPr>
            <p:cNvPr id="84" name="object 35">
              <a:extLst>
                <a:ext uri="{FF2B5EF4-FFF2-40B4-BE49-F238E27FC236}">
                  <a16:creationId xmlns:a16="http://schemas.microsoft.com/office/drawing/2014/main" id="{70E43019-85CD-04F8-4D41-CB6B6059D4F2}"/>
                </a:ext>
              </a:extLst>
            </p:cNvPr>
            <p:cNvPicPr/>
            <p:nvPr/>
          </p:nvPicPr>
          <p:blipFill>
            <a:blip r:embed="rId9" cstate="print"/>
            <a:stretch>
              <a:fillRect/>
            </a:stretch>
          </p:blipFill>
          <p:spPr>
            <a:xfrm>
              <a:off x="6422644" y="5654230"/>
              <a:ext cx="219456" cy="185051"/>
            </a:xfrm>
            <a:prstGeom prst="rect">
              <a:avLst/>
            </a:prstGeom>
          </p:spPr>
        </p:pic>
        <p:sp>
          <p:nvSpPr>
            <p:cNvPr id="85" name="object 36">
              <a:extLst>
                <a:ext uri="{FF2B5EF4-FFF2-40B4-BE49-F238E27FC236}">
                  <a16:creationId xmlns:a16="http://schemas.microsoft.com/office/drawing/2014/main" id="{52E9AA85-A86F-18C6-491B-5985CA3A9695}"/>
                </a:ext>
              </a:extLst>
            </p:cNvPr>
            <p:cNvSpPr/>
            <p:nvPr/>
          </p:nvSpPr>
          <p:spPr>
            <a:xfrm>
              <a:off x="5687822" y="5595696"/>
              <a:ext cx="697865" cy="247015"/>
            </a:xfrm>
            <a:custGeom>
              <a:avLst/>
              <a:gdLst/>
              <a:ahLst/>
              <a:cxnLst/>
              <a:rect l="l" t="t" r="r" b="b"/>
              <a:pathLst>
                <a:path w="697864" h="247014">
                  <a:moveTo>
                    <a:pt x="505713" y="15036"/>
                  </a:moveTo>
                  <a:lnTo>
                    <a:pt x="697483" y="15036"/>
                  </a:lnTo>
                  <a:lnTo>
                    <a:pt x="697483" y="55816"/>
                  </a:lnTo>
                  <a:lnTo>
                    <a:pt x="505713" y="55816"/>
                  </a:lnTo>
                  <a:lnTo>
                    <a:pt x="505713" y="15036"/>
                  </a:lnTo>
                  <a:close/>
                </a:path>
                <a:path w="697864" h="247014">
                  <a:moveTo>
                    <a:pt x="0" y="0"/>
                  </a:moveTo>
                  <a:lnTo>
                    <a:pt x="210947" y="0"/>
                  </a:lnTo>
                  <a:lnTo>
                    <a:pt x="225043" y="19202"/>
                  </a:lnTo>
                  <a:lnTo>
                    <a:pt x="208470" y="54883"/>
                  </a:lnTo>
                  <a:lnTo>
                    <a:pt x="186181" y="91973"/>
                  </a:lnTo>
                  <a:lnTo>
                    <a:pt x="159924" y="127808"/>
                  </a:lnTo>
                  <a:lnTo>
                    <a:pt x="131572" y="159689"/>
                  </a:lnTo>
                  <a:lnTo>
                    <a:pt x="138072" y="168298"/>
                  </a:lnTo>
                  <a:lnTo>
                    <a:pt x="147859" y="181759"/>
                  </a:lnTo>
                  <a:lnTo>
                    <a:pt x="160932" y="200073"/>
                  </a:lnTo>
                  <a:lnTo>
                    <a:pt x="177291" y="223240"/>
                  </a:lnTo>
                  <a:lnTo>
                    <a:pt x="137667" y="246608"/>
                  </a:lnTo>
                  <a:lnTo>
                    <a:pt x="112335" y="209122"/>
                  </a:lnTo>
                  <a:lnTo>
                    <a:pt x="84169" y="173609"/>
                  </a:lnTo>
                  <a:lnTo>
                    <a:pt x="53193" y="140066"/>
                  </a:lnTo>
                  <a:lnTo>
                    <a:pt x="19430" y="108496"/>
                  </a:lnTo>
                  <a:lnTo>
                    <a:pt x="49529" y="80810"/>
                  </a:lnTo>
                  <a:lnTo>
                    <a:pt x="63982" y="92823"/>
                  </a:lnTo>
                  <a:lnTo>
                    <a:pt x="77803" y="105187"/>
                  </a:lnTo>
                  <a:lnTo>
                    <a:pt x="90981" y="117904"/>
                  </a:lnTo>
                  <a:lnTo>
                    <a:pt x="103504" y="130975"/>
                  </a:lnTo>
                  <a:lnTo>
                    <a:pt x="123654" y="107762"/>
                  </a:lnTo>
                  <a:lnTo>
                    <a:pt x="141636" y="84720"/>
                  </a:lnTo>
                  <a:lnTo>
                    <a:pt x="157476" y="61846"/>
                  </a:lnTo>
                  <a:lnTo>
                    <a:pt x="171195" y="39141"/>
                  </a:lnTo>
                  <a:lnTo>
                    <a:pt x="0" y="39141"/>
                  </a:lnTo>
                  <a:lnTo>
                    <a:pt x="0" y="0"/>
                  </a:lnTo>
                  <a:close/>
                </a:path>
              </a:pathLst>
            </a:custGeom>
            <a:ln w="9144">
              <a:solidFill>
                <a:srgbClr val="000000"/>
              </a:solidFill>
            </a:ln>
          </p:spPr>
          <p:txBody>
            <a:bodyPr wrap="square" lIns="0" tIns="0" rIns="0" bIns="0" rtlCol="0"/>
            <a:lstStyle/>
            <a:p>
              <a:endParaRPr/>
            </a:p>
          </p:txBody>
        </p:sp>
        <p:pic>
          <p:nvPicPr>
            <p:cNvPr id="86" name="object 37">
              <a:extLst>
                <a:ext uri="{FF2B5EF4-FFF2-40B4-BE49-F238E27FC236}">
                  <a16:creationId xmlns:a16="http://schemas.microsoft.com/office/drawing/2014/main" id="{51FB07DE-EF71-4B5F-1B47-DD9AB62DA54D}"/>
                </a:ext>
              </a:extLst>
            </p:cNvPr>
            <p:cNvPicPr/>
            <p:nvPr/>
          </p:nvPicPr>
          <p:blipFill>
            <a:blip r:embed="rId10" cstate="print"/>
            <a:stretch>
              <a:fillRect/>
            </a:stretch>
          </p:blipFill>
          <p:spPr>
            <a:xfrm>
              <a:off x="6421755" y="5580887"/>
              <a:ext cx="123698" cy="106895"/>
            </a:xfrm>
            <a:prstGeom prst="rect">
              <a:avLst/>
            </a:prstGeom>
          </p:spPr>
        </p:pic>
        <p:sp>
          <p:nvSpPr>
            <p:cNvPr id="87" name="object 38">
              <a:extLst>
                <a:ext uri="{FF2B5EF4-FFF2-40B4-BE49-F238E27FC236}">
                  <a16:creationId xmlns:a16="http://schemas.microsoft.com/office/drawing/2014/main" id="{E446DBC1-4B25-B036-D004-C19925390FF2}"/>
                </a:ext>
              </a:extLst>
            </p:cNvPr>
            <p:cNvSpPr/>
            <p:nvPr/>
          </p:nvSpPr>
          <p:spPr>
            <a:xfrm>
              <a:off x="5560314" y="5548502"/>
              <a:ext cx="1461135" cy="295275"/>
            </a:xfrm>
            <a:custGeom>
              <a:avLst/>
              <a:gdLst/>
              <a:ahLst/>
              <a:cxnLst/>
              <a:rect l="l" t="t" r="r" b="b"/>
              <a:pathLst>
                <a:path w="1461134" h="295275">
                  <a:moveTo>
                    <a:pt x="552323" y="20066"/>
                  </a:moveTo>
                  <a:lnTo>
                    <a:pt x="590803" y="36576"/>
                  </a:lnTo>
                  <a:lnTo>
                    <a:pt x="581656" y="52838"/>
                  </a:lnTo>
                  <a:lnTo>
                    <a:pt x="572865" y="67168"/>
                  </a:lnTo>
                  <a:lnTo>
                    <a:pt x="548189" y="99375"/>
                  </a:lnTo>
                  <a:lnTo>
                    <a:pt x="522097" y="124879"/>
                  </a:lnTo>
                  <a:lnTo>
                    <a:pt x="522097" y="288302"/>
                  </a:lnTo>
                  <a:lnTo>
                    <a:pt x="479551" y="288302"/>
                  </a:lnTo>
                  <a:lnTo>
                    <a:pt x="479551" y="153314"/>
                  </a:lnTo>
                  <a:lnTo>
                    <a:pt x="456715" y="166773"/>
                  </a:lnTo>
                  <a:lnTo>
                    <a:pt x="432593" y="178725"/>
                  </a:lnTo>
                  <a:lnTo>
                    <a:pt x="407185" y="189170"/>
                  </a:lnTo>
                  <a:lnTo>
                    <a:pt x="380491" y="198107"/>
                  </a:lnTo>
                  <a:lnTo>
                    <a:pt x="369697" y="159118"/>
                  </a:lnTo>
                  <a:lnTo>
                    <a:pt x="400099" y="148631"/>
                  </a:lnTo>
                  <a:lnTo>
                    <a:pt x="428609" y="135932"/>
                  </a:lnTo>
                  <a:lnTo>
                    <a:pt x="479806" y="103898"/>
                  </a:lnTo>
                  <a:lnTo>
                    <a:pt x="521636" y="64716"/>
                  </a:lnTo>
                  <a:lnTo>
                    <a:pt x="538366" y="43076"/>
                  </a:lnTo>
                  <a:lnTo>
                    <a:pt x="552323" y="20066"/>
                  </a:lnTo>
                  <a:close/>
                </a:path>
                <a:path w="1461134" h="295275">
                  <a:moveTo>
                    <a:pt x="1363217" y="18034"/>
                  </a:moveTo>
                  <a:lnTo>
                    <a:pt x="1408811" y="18034"/>
                  </a:lnTo>
                  <a:lnTo>
                    <a:pt x="1431647" y="49828"/>
                  </a:lnTo>
                  <a:lnTo>
                    <a:pt x="1447958" y="83469"/>
                  </a:lnTo>
                  <a:lnTo>
                    <a:pt x="1457745" y="118955"/>
                  </a:lnTo>
                  <a:lnTo>
                    <a:pt x="1461008" y="156286"/>
                  </a:lnTo>
                  <a:lnTo>
                    <a:pt x="1460126" y="176946"/>
                  </a:lnTo>
                  <a:lnTo>
                    <a:pt x="1453078" y="215418"/>
                  </a:lnTo>
                  <a:lnTo>
                    <a:pt x="1431385" y="263848"/>
                  </a:lnTo>
                  <a:lnTo>
                    <a:pt x="1408811" y="294995"/>
                  </a:lnTo>
                  <a:lnTo>
                    <a:pt x="1363217" y="294995"/>
                  </a:lnTo>
                  <a:lnTo>
                    <a:pt x="1363217" y="291719"/>
                  </a:lnTo>
                  <a:lnTo>
                    <a:pt x="1375152" y="279681"/>
                  </a:lnTo>
                  <a:lnTo>
                    <a:pt x="1385823" y="266639"/>
                  </a:lnTo>
                  <a:lnTo>
                    <a:pt x="1411718" y="218231"/>
                  </a:lnTo>
                  <a:lnTo>
                    <a:pt x="1421104" y="177602"/>
                  </a:lnTo>
                  <a:lnTo>
                    <a:pt x="1422272" y="156286"/>
                  </a:lnTo>
                  <a:lnTo>
                    <a:pt x="1421104" y="135162"/>
                  </a:lnTo>
                  <a:lnTo>
                    <a:pt x="1411718" y="94757"/>
                  </a:lnTo>
                  <a:lnTo>
                    <a:pt x="1395239" y="60367"/>
                  </a:lnTo>
                  <a:lnTo>
                    <a:pt x="1363217" y="21336"/>
                  </a:lnTo>
                  <a:lnTo>
                    <a:pt x="1363217" y="18034"/>
                  </a:lnTo>
                  <a:close/>
                </a:path>
                <a:path w="1461134" h="295275">
                  <a:moveTo>
                    <a:pt x="52070" y="18034"/>
                  </a:moveTo>
                  <a:lnTo>
                    <a:pt x="97916" y="18034"/>
                  </a:lnTo>
                  <a:lnTo>
                    <a:pt x="97916" y="21336"/>
                  </a:lnTo>
                  <a:lnTo>
                    <a:pt x="85963" y="33294"/>
                  </a:lnTo>
                  <a:lnTo>
                    <a:pt x="75247" y="46305"/>
                  </a:lnTo>
                  <a:lnTo>
                    <a:pt x="49289" y="94757"/>
                  </a:lnTo>
                  <a:lnTo>
                    <a:pt x="39903" y="135162"/>
                  </a:lnTo>
                  <a:lnTo>
                    <a:pt x="38735" y="156286"/>
                  </a:lnTo>
                  <a:lnTo>
                    <a:pt x="39903" y="177602"/>
                  </a:lnTo>
                  <a:lnTo>
                    <a:pt x="49289" y="218231"/>
                  </a:lnTo>
                  <a:lnTo>
                    <a:pt x="65770" y="252592"/>
                  </a:lnTo>
                  <a:lnTo>
                    <a:pt x="97916" y="291719"/>
                  </a:lnTo>
                  <a:lnTo>
                    <a:pt x="97916" y="294995"/>
                  </a:lnTo>
                  <a:lnTo>
                    <a:pt x="52070" y="294995"/>
                  </a:lnTo>
                  <a:lnTo>
                    <a:pt x="39973" y="279355"/>
                  </a:lnTo>
                  <a:lnTo>
                    <a:pt x="13970" y="233235"/>
                  </a:lnTo>
                  <a:lnTo>
                    <a:pt x="879" y="176946"/>
                  </a:lnTo>
                  <a:lnTo>
                    <a:pt x="0" y="156286"/>
                  </a:lnTo>
                  <a:lnTo>
                    <a:pt x="3260" y="118955"/>
                  </a:lnTo>
                  <a:lnTo>
                    <a:pt x="13033" y="83469"/>
                  </a:lnTo>
                  <a:lnTo>
                    <a:pt x="29307" y="49828"/>
                  </a:lnTo>
                  <a:lnTo>
                    <a:pt x="52070" y="18034"/>
                  </a:lnTo>
                  <a:close/>
                </a:path>
                <a:path w="1461134" h="295275">
                  <a:moveTo>
                    <a:pt x="1274444" y="4318"/>
                  </a:moveTo>
                  <a:lnTo>
                    <a:pt x="1280916" y="17104"/>
                  </a:lnTo>
                  <a:lnTo>
                    <a:pt x="1286589" y="28789"/>
                  </a:lnTo>
                  <a:lnTo>
                    <a:pt x="1291429" y="39367"/>
                  </a:lnTo>
                  <a:lnTo>
                    <a:pt x="1295400" y="48831"/>
                  </a:lnTo>
                  <a:lnTo>
                    <a:pt x="1283715" y="52997"/>
                  </a:lnTo>
                  <a:lnTo>
                    <a:pt x="1316355" y="52997"/>
                  </a:lnTo>
                  <a:lnTo>
                    <a:pt x="1310066" y="121162"/>
                  </a:lnTo>
                  <a:lnTo>
                    <a:pt x="1287361" y="188618"/>
                  </a:lnTo>
                  <a:lnTo>
                    <a:pt x="1246548" y="240237"/>
                  </a:lnTo>
                  <a:lnTo>
                    <a:pt x="1185675" y="277185"/>
                  </a:lnTo>
                  <a:lnTo>
                    <a:pt x="1147571" y="290233"/>
                  </a:lnTo>
                  <a:lnTo>
                    <a:pt x="1136014" y="250494"/>
                  </a:lnTo>
                  <a:lnTo>
                    <a:pt x="1162714" y="242215"/>
                  </a:lnTo>
                  <a:lnTo>
                    <a:pt x="1186640" y="230922"/>
                  </a:lnTo>
                  <a:lnTo>
                    <a:pt x="1226312" y="199301"/>
                  </a:lnTo>
                  <a:lnTo>
                    <a:pt x="1254585" y="153569"/>
                  </a:lnTo>
                  <a:lnTo>
                    <a:pt x="1271142" y="91694"/>
                  </a:lnTo>
                  <a:lnTo>
                    <a:pt x="1199134" y="91694"/>
                  </a:lnTo>
                  <a:lnTo>
                    <a:pt x="1182747" y="120514"/>
                  </a:lnTo>
                  <a:lnTo>
                    <a:pt x="1164050" y="146243"/>
                  </a:lnTo>
                  <a:lnTo>
                    <a:pt x="1143019" y="168882"/>
                  </a:lnTo>
                  <a:lnTo>
                    <a:pt x="1119632" y="188429"/>
                  </a:lnTo>
                  <a:lnTo>
                    <a:pt x="1093469" y="157035"/>
                  </a:lnTo>
                  <a:lnTo>
                    <a:pt x="1123951" y="128808"/>
                  </a:lnTo>
                  <a:lnTo>
                    <a:pt x="1148730" y="96380"/>
                  </a:lnTo>
                  <a:lnTo>
                    <a:pt x="1167818" y="59751"/>
                  </a:lnTo>
                  <a:lnTo>
                    <a:pt x="1181227" y="18923"/>
                  </a:lnTo>
                  <a:lnTo>
                    <a:pt x="1223137" y="24130"/>
                  </a:lnTo>
                  <a:lnTo>
                    <a:pt x="1220898" y="32292"/>
                  </a:lnTo>
                  <a:lnTo>
                    <a:pt x="1218755" y="39825"/>
                  </a:lnTo>
                  <a:lnTo>
                    <a:pt x="1216707" y="46727"/>
                  </a:lnTo>
                  <a:lnTo>
                    <a:pt x="1214755" y="52997"/>
                  </a:lnTo>
                  <a:lnTo>
                    <a:pt x="1272666" y="52997"/>
                  </a:lnTo>
                  <a:lnTo>
                    <a:pt x="1264539" y="34544"/>
                  </a:lnTo>
                  <a:lnTo>
                    <a:pt x="1261110" y="27051"/>
                  </a:lnTo>
                  <a:lnTo>
                    <a:pt x="1257427" y="19558"/>
                  </a:lnTo>
                  <a:lnTo>
                    <a:pt x="1253489" y="11938"/>
                  </a:lnTo>
                  <a:lnTo>
                    <a:pt x="1274444" y="4318"/>
                  </a:lnTo>
                  <a:close/>
                </a:path>
                <a:path w="1461134" h="295275">
                  <a:moveTo>
                    <a:pt x="1319530" y="0"/>
                  </a:moveTo>
                  <a:lnTo>
                    <a:pt x="1324675" y="10071"/>
                  </a:lnTo>
                  <a:lnTo>
                    <a:pt x="1329832" y="20851"/>
                  </a:lnTo>
                  <a:lnTo>
                    <a:pt x="1335014" y="32334"/>
                  </a:lnTo>
                  <a:lnTo>
                    <a:pt x="1340231" y="44513"/>
                  </a:lnTo>
                  <a:lnTo>
                    <a:pt x="1318894" y="52400"/>
                  </a:lnTo>
                  <a:lnTo>
                    <a:pt x="1313513" y="39281"/>
                  </a:lnTo>
                  <a:lnTo>
                    <a:pt x="1308417" y="27457"/>
                  </a:lnTo>
                  <a:lnTo>
                    <a:pt x="1303607" y="16910"/>
                  </a:lnTo>
                  <a:lnTo>
                    <a:pt x="1299083" y="7620"/>
                  </a:lnTo>
                  <a:lnTo>
                    <a:pt x="1319530" y="0"/>
                  </a:lnTo>
                  <a:close/>
                </a:path>
              </a:pathLst>
            </a:custGeom>
            <a:ln w="9144">
              <a:solidFill>
                <a:srgbClr val="000000"/>
              </a:solidFill>
            </a:ln>
          </p:spPr>
          <p:txBody>
            <a:bodyPr wrap="square" lIns="0" tIns="0" rIns="0" bIns="0" rtlCol="0"/>
            <a:lstStyle/>
            <a:p>
              <a:endParaRPr/>
            </a:p>
          </p:txBody>
        </p:sp>
        <p:pic>
          <p:nvPicPr>
            <p:cNvPr id="88" name="object 39">
              <a:extLst>
                <a:ext uri="{FF2B5EF4-FFF2-40B4-BE49-F238E27FC236}">
                  <a16:creationId xmlns:a16="http://schemas.microsoft.com/office/drawing/2014/main" id="{9A5FD7F1-4BB1-873C-E440-7FE816311884}"/>
                </a:ext>
              </a:extLst>
            </p:cNvPr>
            <p:cNvPicPr/>
            <p:nvPr/>
          </p:nvPicPr>
          <p:blipFill>
            <a:blip r:embed="rId11" cstate="print"/>
            <a:stretch>
              <a:fillRect/>
            </a:stretch>
          </p:blipFill>
          <p:spPr>
            <a:xfrm>
              <a:off x="7984109" y="5343016"/>
              <a:ext cx="1147826" cy="672338"/>
            </a:xfrm>
            <a:prstGeom prst="rect">
              <a:avLst/>
            </a:prstGeom>
          </p:spPr>
        </p:pic>
        <p:sp>
          <p:nvSpPr>
            <p:cNvPr id="89" name="object 40">
              <a:extLst>
                <a:ext uri="{FF2B5EF4-FFF2-40B4-BE49-F238E27FC236}">
                  <a16:creationId xmlns:a16="http://schemas.microsoft.com/office/drawing/2014/main" id="{1A73CC1D-C700-746D-64E8-9406F02ABE71}"/>
                </a:ext>
              </a:extLst>
            </p:cNvPr>
            <p:cNvSpPr/>
            <p:nvPr/>
          </p:nvSpPr>
          <p:spPr>
            <a:xfrm>
              <a:off x="3509772" y="4383023"/>
              <a:ext cx="2291080" cy="762000"/>
            </a:xfrm>
            <a:custGeom>
              <a:avLst/>
              <a:gdLst/>
              <a:ahLst/>
              <a:cxnLst/>
              <a:rect l="l" t="t" r="r" b="b"/>
              <a:pathLst>
                <a:path w="2291079" h="762000">
                  <a:moveTo>
                    <a:pt x="2290572" y="0"/>
                  </a:moveTo>
                  <a:lnTo>
                    <a:pt x="0" y="0"/>
                  </a:lnTo>
                  <a:lnTo>
                    <a:pt x="0" y="762000"/>
                  </a:lnTo>
                  <a:lnTo>
                    <a:pt x="2290572" y="762000"/>
                  </a:lnTo>
                  <a:lnTo>
                    <a:pt x="2290572" y="0"/>
                  </a:lnTo>
                  <a:close/>
                </a:path>
              </a:pathLst>
            </a:custGeom>
            <a:solidFill>
              <a:srgbClr val="FFFFCC"/>
            </a:solidFill>
          </p:spPr>
          <p:txBody>
            <a:bodyPr wrap="square" lIns="0" tIns="0" rIns="0" bIns="0" rtlCol="0"/>
            <a:lstStyle/>
            <a:p>
              <a:endParaRPr/>
            </a:p>
          </p:txBody>
        </p:sp>
        <p:sp>
          <p:nvSpPr>
            <p:cNvPr id="90" name="object 41">
              <a:extLst>
                <a:ext uri="{FF2B5EF4-FFF2-40B4-BE49-F238E27FC236}">
                  <a16:creationId xmlns:a16="http://schemas.microsoft.com/office/drawing/2014/main" id="{A684F2C8-B6F2-9A71-215E-D8C075698FB1}"/>
                </a:ext>
              </a:extLst>
            </p:cNvPr>
            <p:cNvSpPr/>
            <p:nvPr/>
          </p:nvSpPr>
          <p:spPr>
            <a:xfrm>
              <a:off x="3509772" y="4383023"/>
              <a:ext cx="2291080" cy="762000"/>
            </a:xfrm>
            <a:custGeom>
              <a:avLst/>
              <a:gdLst/>
              <a:ahLst/>
              <a:cxnLst/>
              <a:rect l="l" t="t" r="r" b="b"/>
              <a:pathLst>
                <a:path w="2291079" h="762000">
                  <a:moveTo>
                    <a:pt x="0" y="762000"/>
                  </a:moveTo>
                  <a:lnTo>
                    <a:pt x="2290572" y="762000"/>
                  </a:lnTo>
                  <a:lnTo>
                    <a:pt x="2290572" y="0"/>
                  </a:lnTo>
                  <a:lnTo>
                    <a:pt x="0" y="0"/>
                  </a:lnTo>
                  <a:lnTo>
                    <a:pt x="0" y="762000"/>
                  </a:lnTo>
                  <a:close/>
                </a:path>
              </a:pathLst>
            </a:custGeom>
            <a:ln w="6350">
              <a:solidFill>
                <a:srgbClr val="000000"/>
              </a:solidFill>
            </a:ln>
          </p:spPr>
          <p:txBody>
            <a:bodyPr wrap="square" lIns="0" tIns="0" rIns="0" bIns="0" rtlCol="0"/>
            <a:lstStyle/>
            <a:p>
              <a:endParaRPr/>
            </a:p>
          </p:txBody>
        </p:sp>
        <p:pic>
          <p:nvPicPr>
            <p:cNvPr id="91" name="object 42">
              <a:extLst>
                <a:ext uri="{FF2B5EF4-FFF2-40B4-BE49-F238E27FC236}">
                  <a16:creationId xmlns:a16="http://schemas.microsoft.com/office/drawing/2014/main" id="{E6D06D59-B7D7-254E-AFB4-E7ADD667A640}"/>
                </a:ext>
              </a:extLst>
            </p:cNvPr>
            <p:cNvPicPr/>
            <p:nvPr/>
          </p:nvPicPr>
          <p:blipFill>
            <a:blip r:embed="rId12" cstate="print"/>
            <a:stretch>
              <a:fillRect/>
            </a:stretch>
          </p:blipFill>
          <p:spPr>
            <a:xfrm>
              <a:off x="4193921" y="4504435"/>
              <a:ext cx="908431" cy="213868"/>
            </a:xfrm>
            <a:prstGeom prst="rect">
              <a:avLst/>
            </a:prstGeom>
          </p:spPr>
        </p:pic>
        <p:pic>
          <p:nvPicPr>
            <p:cNvPr id="92" name="object 43">
              <a:extLst>
                <a:ext uri="{FF2B5EF4-FFF2-40B4-BE49-F238E27FC236}">
                  <a16:creationId xmlns:a16="http://schemas.microsoft.com/office/drawing/2014/main" id="{1495872A-3F19-F150-B4B7-8F38498A400F}"/>
                </a:ext>
              </a:extLst>
            </p:cNvPr>
            <p:cNvPicPr/>
            <p:nvPr/>
          </p:nvPicPr>
          <p:blipFill>
            <a:blip r:embed="rId13" cstate="print"/>
            <a:stretch>
              <a:fillRect/>
            </a:stretch>
          </p:blipFill>
          <p:spPr>
            <a:xfrm>
              <a:off x="3843147" y="4815204"/>
              <a:ext cx="69976" cy="217043"/>
            </a:xfrm>
            <a:prstGeom prst="rect">
              <a:avLst/>
            </a:prstGeom>
          </p:spPr>
        </p:pic>
        <p:sp>
          <p:nvSpPr>
            <p:cNvPr id="93" name="object 44">
              <a:extLst>
                <a:ext uri="{FF2B5EF4-FFF2-40B4-BE49-F238E27FC236}">
                  <a16:creationId xmlns:a16="http://schemas.microsoft.com/office/drawing/2014/main" id="{438B7ACB-E4CD-5793-5143-D9D766A06559}"/>
                </a:ext>
              </a:extLst>
            </p:cNvPr>
            <p:cNvSpPr/>
            <p:nvPr/>
          </p:nvSpPr>
          <p:spPr>
            <a:xfrm>
              <a:off x="3942715" y="4840096"/>
              <a:ext cx="448945" cy="175260"/>
            </a:xfrm>
            <a:custGeom>
              <a:avLst/>
              <a:gdLst/>
              <a:ahLst/>
              <a:cxnLst/>
              <a:rect l="l" t="t" r="r" b="b"/>
              <a:pathLst>
                <a:path w="448945" h="175260">
                  <a:moveTo>
                    <a:pt x="60451" y="3175"/>
                  </a:moveTo>
                  <a:lnTo>
                    <a:pt x="0" y="3175"/>
                  </a:lnTo>
                  <a:lnTo>
                    <a:pt x="0" y="171450"/>
                  </a:lnTo>
                  <a:lnTo>
                    <a:pt x="69214" y="171450"/>
                  </a:lnTo>
                  <a:lnTo>
                    <a:pt x="85149" y="170570"/>
                  </a:lnTo>
                  <a:lnTo>
                    <a:pt x="128664" y="149907"/>
                  </a:lnTo>
                  <a:lnTo>
                    <a:pt x="131739" y="145033"/>
                  </a:lnTo>
                  <a:lnTo>
                    <a:pt x="36575" y="145033"/>
                  </a:lnTo>
                  <a:lnTo>
                    <a:pt x="36575" y="95376"/>
                  </a:lnTo>
                  <a:lnTo>
                    <a:pt x="131371" y="95376"/>
                  </a:lnTo>
                  <a:lnTo>
                    <a:pt x="129651" y="92313"/>
                  </a:lnTo>
                  <a:lnTo>
                    <a:pt x="118377" y="83560"/>
                  </a:lnTo>
                  <a:lnTo>
                    <a:pt x="102615" y="78104"/>
                  </a:lnTo>
                  <a:lnTo>
                    <a:pt x="102615" y="77215"/>
                  </a:lnTo>
                  <a:lnTo>
                    <a:pt x="113043" y="70858"/>
                  </a:lnTo>
                  <a:lnTo>
                    <a:pt x="113508" y="70357"/>
                  </a:lnTo>
                  <a:lnTo>
                    <a:pt x="36575" y="70357"/>
                  </a:lnTo>
                  <a:lnTo>
                    <a:pt x="36575" y="29817"/>
                  </a:lnTo>
                  <a:lnTo>
                    <a:pt x="124506" y="29817"/>
                  </a:lnTo>
                  <a:lnTo>
                    <a:pt x="123047" y="25511"/>
                  </a:lnTo>
                  <a:lnTo>
                    <a:pt x="78144" y="3815"/>
                  </a:lnTo>
                  <a:lnTo>
                    <a:pt x="60451" y="3175"/>
                  </a:lnTo>
                  <a:close/>
                </a:path>
                <a:path w="448945" h="175260">
                  <a:moveTo>
                    <a:pt x="131371" y="95376"/>
                  </a:moveTo>
                  <a:lnTo>
                    <a:pt x="54229" y="95376"/>
                  </a:lnTo>
                  <a:lnTo>
                    <a:pt x="65732" y="95541"/>
                  </a:lnTo>
                  <a:lnTo>
                    <a:pt x="74914" y="96027"/>
                  </a:lnTo>
                  <a:lnTo>
                    <a:pt x="100457" y="114045"/>
                  </a:lnTo>
                  <a:lnTo>
                    <a:pt x="100457" y="124967"/>
                  </a:lnTo>
                  <a:lnTo>
                    <a:pt x="99313" y="129412"/>
                  </a:lnTo>
                  <a:lnTo>
                    <a:pt x="96900" y="132969"/>
                  </a:lnTo>
                  <a:lnTo>
                    <a:pt x="94614" y="136651"/>
                  </a:lnTo>
                  <a:lnTo>
                    <a:pt x="91186" y="139445"/>
                  </a:lnTo>
                  <a:lnTo>
                    <a:pt x="86740" y="141350"/>
                  </a:lnTo>
                  <a:lnTo>
                    <a:pt x="82169" y="143382"/>
                  </a:lnTo>
                  <a:lnTo>
                    <a:pt x="77215" y="144398"/>
                  </a:lnTo>
                  <a:lnTo>
                    <a:pt x="63404" y="145033"/>
                  </a:lnTo>
                  <a:lnTo>
                    <a:pt x="131739" y="145033"/>
                  </a:lnTo>
                  <a:lnTo>
                    <a:pt x="134223" y="141096"/>
                  </a:lnTo>
                  <a:lnTo>
                    <a:pt x="137566" y="131048"/>
                  </a:lnTo>
                  <a:lnTo>
                    <a:pt x="138684" y="119760"/>
                  </a:lnTo>
                  <a:lnTo>
                    <a:pt x="136423" y="104376"/>
                  </a:lnTo>
                  <a:lnTo>
                    <a:pt x="131463" y="95541"/>
                  </a:lnTo>
                  <a:lnTo>
                    <a:pt x="131371" y="95376"/>
                  </a:lnTo>
                  <a:close/>
                </a:path>
                <a:path w="448945" h="175260">
                  <a:moveTo>
                    <a:pt x="124506" y="29817"/>
                  </a:moveTo>
                  <a:lnTo>
                    <a:pt x="57368" y="29817"/>
                  </a:lnTo>
                  <a:lnTo>
                    <a:pt x="65246" y="30130"/>
                  </a:lnTo>
                  <a:lnTo>
                    <a:pt x="71362" y="30682"/>
                  </a:lnTo>
                  <a:lnTo>
                    <a:pt x="75692" y="31495"/>
                  </a:lnTo>
                  <a:lnTo>
                    <a:pt x="80263" y="32765"/>
                  </a:lnTo>
                  <a:lnTo>
                    <a:pt x="83693" y="34797"/>
                  </a:lnTo>
                  <a:lnTo>
                    <a:pt x="85725" y="37845"/>
                  </a:lnTo>
                  <a:lnTo>
                    <a:pt x="87757" y="40766"/>
                  </a:lnTo>
                  <a:lnTo>
                    <a:pt x="88773" y="44322"/>
                  </a:lnTo>
                  <a:lnTo>
                    <a:pt x="88773" y="53720"/>
                  </a:lnTo>
                  <a:lnTo>
                    <a:pt x="61849" y="70357"/>
                  </a:lnTo>
                  <a:lnTo>
                    <a:pt x="113508" y="70357"/>
                  </a:lnTo>
                  <a:lnTo>
                    <a:pt x="120507" y="62833"/>
                  </a:lnTo>
                  <a:lnTo>
                    <a:pt x="124993" y="53141"/>
                  </a:lnTo>
                  <a:lnTo>
                    <a:pt x="126492" y="41782"/>
                  </a:lnTo>
                  <a:lnTo>
                    <a:pt x="125632" y="33141"/>
                  </a:lnTo>
                  <a:lnTo>
                    <a:pt x="124612" y="30130"/>
                  </a:lnTo>
                  <a:lnTo>
                    <a:pt x="124506" y="29817"/>
                  </a:lnTo>
                  <a:close/>
                </a:path>
                <a:path w="448945" h="175260">
                  <a:moveTo>
                    <a:pt x="241681" y="31114"/>
                  </a:moveTo>
                  <a:lnTo>
                    <a:pt x="204850" y="31114"/>
                  </a:lnTo>
                  <a:lnTo>
                    <a:pt x="204850" y="171450"/>
                  </a:lnTo>
                  <a:lnTo>
                    <a:pt x="241681" y="171450"/>
                  </a:lnTo>
                  <a:lnTo>
                    <a:pt x="241681" y="31114"/>
                  </a:lnTo>
                  <a:close/>
                </a:path>
                <a:path w="448945" h="175260">
                  <a:moveTo>
                    <a:pt x="296925" y="3175"/>
                  </a:moveTo>
                  <a:lnTo>
                    <a:pt x="149606" y="3175"/>
                  </a:lnTo>
                  <a:lnTo>
                    <a:pt x="149606" y="31114"/>
                  </a:lnTo>
                  <a:lnTo>
                    <a:pt x="296925" y="31114"/>
                  </a:lnTo>
                  <a:lnTo>
                    <a:pt x="296925" y="3175"/>
                  </a:lnTo>
                  <a:close/>
                </a:path>
                <a:path w="448945" h="175260">
                  <a:moveTo>
                    <a:pt x="391033" y="0"/>
                  </a:moveTo>
                  <a:lnTo>
                    <a:pt x="342544" y="13287"/>
                  </a:lnTo>
                  <a:lnTo>
                    <a:pt x="313467" y="51434"/>
                  </a:lnTo>
                  <a:lnTo>
                    <a:pt x="307848" y="87629"/>
                  </a:lnTo>
                  <a:lnTo>
                    <a:pt x="309231" y="107062"/>
                  </a:lnTo>
                  <a:lnTo>
                    <a:pt x="330073" y="151764"/>
                  </a:lnTo>
                  <a:lnTo>
                    <a:pt x="372596" y="173321"/>
                  </a:lnTo>
                  <a:lnTo>
                    <a:pt x="390906" y="174751"/>
                  </a:lnTo>
                  <a:lnTo>
                    <a:pt x="398652" y="174751"/>
                  </a:lnTo>
                  <a:lnTo>
                    <a:pt x="438646" y="164552"/>
                  </a:lnTo>
                  <a:lnTo>
                    <a:pt x="448690" y="160146"/>
                  </a:lnTo>
                  <a:lnTo>
                    <a:pt x="448690" y="148462"/>
                  </a:lnTo>
                  <a:lnTo>
                    <a:pt x="395350" y="148462"/>
                  </a:lnTo>
                  <a:lnTo>
                    <a:pt x="384776" y="147464"/>
                  </a:lnTo>
                  <a:lnTo>
                    <a:pt x="354030" y="123922"/>
                  </a:lnTo>
                  <a:lnTo>
                    <a:pt x="346583" y="87756"/>
                  </a:lnTo>
                  <a:lnTo>
                    <a:pt x="347394" y="73902"/>
                  </a:lnTo>
                  <a:lnTo>
                    <a:pt x="366736" y="35290"/>
                  </a:lnTo>
                  <a:lnTo>
                    <a:pt x="395097" y="26288"/>
                  </a:lnTo>
                  <a:lnTo>
                    <a:pt x="448690" y="26288"/>
                  </a:lnTo>
                  <a:lnTo>
                    <a:pt x="448690" y="14096"/>
                  </a:lnTo>
                  <a:lnTo>
                    <a:pt x="434520" y="7929"/>
                  </a:lnTo>
                  <a:lnTo>
                    <a:pt x="420195" y="3524"/>
                  </a:lnTo>
                  <a:lnTo>
                    <a:pt x="405703" y="881"/>
                  </a:lnTo>
                  <a:lnTo>
                    <a:pt x="391033" y="0"/>
                  </a:lnTo>
                  <a:close/>
                </a:path>
                <a:path w="448945" h="175260">
                  <a:moveTo>
                    <a:pt x="448690" y="126237"/>
                  </a:moveTo>
                  <a:lnTo>
                    <a:pt x="445135" y="126237"/>
                  </a:lnTo>
                  <a:lnTo>
                    <a:pt x="437370" y="132647"/>
                  </a:lnTo>
                  <a:lnTo>
                    <a:pt x="430260" y="137794"/>
                  </a:lnTo>
                  <a:lnTo>
                    <a:pt x="423793" y="141704"/>
                  </a:lnTo>
                  <a:lnTo>
                    <a:pt x="417737" y="144478"/>
                  </a:lnTo>
                  <a:lnTo>
                    <a:pt x="410590" y="147065"/>
                  </a:lnTo>
                  <a:lnTo>
                    <a:pt x="403098" y="148462"/>
                  </a:lnTo>
                  <a:lnTo>
                    <a:pt x="448690" y="148462"/>
                  </a:lnTo>
                  <a:lnTo>
                    <a:pt x="448690" y="126237"/>
                  </a:lnTo>
                  <a:close/>
                </a:path>
                <a:path w="448945" h="175260">
                  <a:moveTo>
                    <a:pt x="448690" y="26288"/>
                  </a:moveTo>
                  <a:lnTo>
                    <a:pt x="395097" y="26288"/>
                  </a:lnTo>
                  <a:lnTo>
                    <a:pt x="406981" y="27691"/>
                  </a:lnTo>
                  <a:lnTo>
                    <a:pt x="419211" y="31892"/>
                  </a:lnTo>
                  <a:lnTo>
                    <a:pt x="431798" y="38879"/>
                  </a:lnTo>
                  <a:lnTo>
                    <a:pt x="444754" y="48640"/>
                  </a:lnTo>
                  <a:lnTo>
                    <a:pt x="448690" y="48640"/>
                  </a:lnTo>
                  <a:lnTo>
                    <a:pt x="448690" y="26288"/>
                  </a:lnTo>
                  <a:close/>
                </a:path>
              </a:pathLst>
            </a:custGeom>
            <a:solidFill>
              <a:srgbClr val="000000"/>
            </a:solidFill>
          </p:spPr>
          <p:txBody>
            <a:bodyPr wrap="square" lIns="0" tIns="0" rIns="0" bIns="0" rtlCol="0"/>
            <a:lstStyle/>
            <a:p>
              <a:endParaRPr/>
            </a:p>
          </p:txBody>
        </p:sp>
        <p:sp>
          <p:nvSpPr>
            <p:cNvPr id="94" name="object 45">
              <a:extLst>
                <a:ext uri="{FF2B5EF4-FFF2-40B4-BE49-F238E27FC236}">
                  <a16:creationId xmlns:a16="http://schemas.microsoft.com/office/drawing/2014/main" id="{96CA85CD-7730-CA85-D96C-B4670984E2C1}"/>
                </a:ext>
              </a:extLst>
            </p:cNvPr>
            <p:cNvSpPr/>
            <p:nvPr/>
          </p:nvSpPr>
          <p:spPr>
            <a:xfrm>
              <a:off x="3942715" y="4840096"/>
              <a:ext cx="448945" cy="175260"/>
            </a:xfrm>
            <a:custGeom>
              <a:avLst/>
              <a:gdLst/>
              <a:ahLst/>
              <a:cxnLst/>
              <a:rect l="l" t="t" r="r" b="b"/>
              <a:pathLst>
                <a:path w="448945" h="175260">
                  <a:moveTo>
                    <a:pt x="36575" y="95376"/>
                  </a:moveTo>
                  <a:lnTo>
                    <a:pt x="36575" y="145033"/>
                  </a:lnTo>
                  <a:lnTo>
                    <a:pt x="48133" y="145033"/>
                  </a:lnTo>
                  <a:lnTo>
                    <a:pt x="58293" y="145033"/>
                  </a:lnTo>
                  <a:lnTo>
                    <a:pt x="66167" y="144906"/>
                  </a:lnTo>
                  <a:lnTo>
                    <a:pt x="71627" y="144652"/>
                  </a:lnTo>
                  <a:lnTo>
                    <a:pt x="77215" y="144398"/>
                  </a:lnTo>
                  <a:lnTo>
                    <a:pt x="82169" y="143382"/>
                  </a:lnTo>
                  <a:lnTo>
                    <a:pt x="86740" y="141350"/>
                  </a:lnTo>
                  <a:lnTo>
                    <a:pt x="91186" y="139445"/>
                  </a:lnTo>
                  <a:lnTo>
                    <a:pt x="94614" y="136651"/>
                  </a:lnTo>
                  <a:lnTo>
                    <a:pt x="96900" y="132969"/>
                  </a:lnTo>
                  <a:lnTo>
                    <a:pt x="99313" y="129412"/>
                  </a:lnTo>
                  <a:lnTo>
                    <a:pt x="100457" y="124967"/>
                  </a:lnTo>
                  <a:lnTo>
                    <a:pt x="100457" y="119760"/>
                  </a:lnTo>
                  <a:lnTo>
                    <a:pt x="100457" y="114045"/>
                  </a:lnTo>
                  <a:lnTo>
                    <a:pt x="99313" y="109473"/>
                  </a:lnTo>
                  <a:lnTo>
                    <a:pt x="96900" y="105790"/>
                  </a:lnTo>
                  <a:lnTo>
                    <a:pt x="94487" y="102107"/>
                  </a:lnTo>
                  <a:lnTo>
                    <a:pt x="54229" y="95376"/>
                  </a:lnTo>
                  <a:lnTo>
                    <a:pt x="36575" y="95376"/>
                  </a:lnTo>
                  <a:close/>
                </a:path>
                <a:path w="448945" h="175260">
                  <a:moveTo>
                    <a:pt x="36575" y="29717"/>
                  </a:moveTo>
                  <a:lnTo>
                    <a:pt x="36575" y="70357"/>
                  </a:lnTo>
                  <a:lnTo>
                    <a:pt x="50419" y="70357"/>
                  </a:lnTo>
                  <a:lnTo>
                    <a:pt x="61849" y="70357"/>
                  </a:lnTo>
                  <a:lnTo>
                    <a:pt x="69976" y="69850"/>
                  </a:lnTo>
                  <a:lnTo>
                    <a:pt x="74675" y="68579"/>
                  </a:lnTo>
                  <a:lnTo>
                    <a:pt x="79501" y="67309"/>
                  </a:lnTo>
                  <a:lnTo>
                    <a:pt x="82931" y="65023"/>
                  </a:lnTo>
                  <a:lnTo>
                    <a:pt x="85344" y="61594"/>
                  </a:lnTo>
                  <a:lnTo>
                    <a:pt x="87630" y="58038"/>
                  </a:lnTo>
                  <a:lnTo>
                    <a:pt x="88773" y="53720"/>
                  </a:lnTo>
                  <a:lnTo>
                    <a:pt x="88773" y="48513"/>
                  </a:lnTo>
                  <a:lnTo>
                    <a:pt x="88773" y="44322"/>
                  </a:lnTo>
                  <a:lnTo>
                    <a:pt x="87757" y="40766"/>
                  </a:lnTo>
                  <a:lnTo>
                    <a:pt x="85725" y="37845"/>
                  </a:lnTo>
                  <a:lnTo>
                    <a:pt x="83693" y="34797"/>
                  </a:lnTo>
                  <a:lnTo>
                    <a:pt x="47751" y="29717"/>
                  </a:lnTo>
                  <a:lnTo>
                    <a:pt x="36575" y="29717"/>
                  </a:lnTo>
                  <a:close/>
                </a:path>
                <a:path w="448945" h="175260">
                  <a:moveTo>
                    <a:pt x="149606" y="3175"/>
                  </a:moveTo>
                  <a:lnTo>
                    <a:pt x="296925" y="3175"/>
                  </a:lnTo>
                  <a:lnTo>
                    <a:pt x="296925" y="31114"/>
                  </a:lnTo>
                  <a:lnTo>
                    <a:pt x="241681" y="31114"/>
                  </a:lnTo>
                  <a:lnTo>
                    <a:pt x="241681" y="171450"/>
                  </a:lnTo>
                  <a:lnTo>
                    <a:pt x="204850" y="171450"/>
                  </a:lnTo>
                  <a:lnTo>
                    <a:pt x="204850" y="31114"/>
                  </a:lnTo>
                  <a:lnTo>
                    <a:pt x="149606" y="31114"/>
                  </a:lnTo>
                  <a:lnTo>
                    <a:pt x="149606" y="3175"/>
                  </a:lnTo>
                  <a:close/>
                </a:path>
                <a:path w="448945" h="175260">
                  <a:moveTo>
                    <a:pt x="0" y="3175"/>
                  </a:moveTo>
                  <a:lnTo>
                    <a:pt x="60451" y="3175"/>
                  </a:lnTo>
                  <a:lnTo>
                    <a:pt x="78144" y="3815"/>
                  </a:lnTo>
                  <a:lnTo>
                    <a:pt x="118723" y="18905"/>
                  </a:lnTo>
                  <a:lnTo>
                    <a:pt x="126492" y="41782"/>
                  </a:lnTo>
                  <a:lnTo>
                    <a:pt x="124993" y="53141"/>
                  </a:lnTo>
                  <a:lnTo>
                    <a:pt x="120507" y="62833"/>
                  </a:lnTo>
                  <a:lnTo>
                    <a:pt x="113043" y="70858"/>
                  </a:lnTo>
                  <a:lnTo>
                    <a:pt x="102615" y="77215"/>
                  </a:lnTo>
                  <a:lnTo>
                    <a:pt x="102615" y="78104"/>
                  </a:lnTo>
                  <a:lnTo>
                    <a:pt x="118377" y="83560"/>
                  </a:lnTo>
                  <a:lnTo>
                    <a:pt x="129651" y="92313"/>
                  </a:lnTo>
                  <a:lnTo>
                    <a:pt x="136423" y="104376"/>
                  </a:lnTo>
                  <a:lnTo>
                    <a:pt x="138684" y="119760"/>
                  </a:lnTo>
                  <a:lnTo>
                    <a:pt x="137566" y="131048"/>
                  </a:lnTo>
                  <a:lnTo>
                    <a:pt x="110970" y="163574"/>
                  </a:lnTo>
                  <a:lnTo>
                    <a:pt x="69214" y="171450"/>
                  </a:lnTo>
                  <a:lnTo>
                    <a:pt x="0" y="171450"/>
                  </a:lnTo>
                  <a:lnTo>
                    <a:pt x="0" y="3175"/>
                  </a:lnTo>
                  <a:close/>
                </a:path>
                <a:path w="448945" h="175260">
                  <a:moveTo>
                    <a:pt x="391033" y="0"/>
                  </a:moveTo>
                  <a:lnTo>
                    <a:pt x="405703" y="881"/>
                  </a:lnTo>
                  <a:lnTo>
                    <a:pt x="420195" y="3524"/>
                  </a:lnTo>
                  <a:lnTo>
                    <a:pt x="434520" y="7929"/>
                  </a:lnTo>
                  <a:lnTo>
                    <a:pt x="448690" y="14096"/>
                  </a:lnTo>
                  <a:lnTo>
                    <a:pt x="448690" y="48640"/>
                  </a:lnTo>
                  <a:lnTo>
                    <a:pt x="444754" y="48640"/>
                  </a:lnTo>
                  <a:lnTo>
                    <a:pt x="431798" y="38879"/>
                  </a:lnTo>
                  <a:lnTo>
                    <a:pt x="419211" y="31892"/>
                  </a:lnTo>
                  <a:lnTo>
                    <a:pt x="406981" y="27691"/>
                  </a:lnTo>
                  <a:lnTo>
                    <a:pt x="395097" y="26288"/>
                  </a:lnTo>
                  <a:lnTo>
                    <a:pt x="384452" y="27289"/>
                  </a:lnTo>
                  <a:lnTo>
                    <a:pt x="353923" y="51145"/>
                  </a:lnTo>
                  <a:lnTo>
                    <a:pt x="346583" y="87756"/>
                  </a:lnTo>
                  <a:lnTo>
                    <a:pt x="347414" y="101494"/>
                  </a:lnTo>
                  <a:lnTo>
                    <a:pt x="367008" y="139515"/>
                  </a:lnTo>
                  <a:lnTo>
                    <a:pt x="395350" y="148462"/>
                  </a:lnTo>
                  <a:lnTo>
                    <a:pt x="403098" y="148462"/>
                  </a:lnTo>
                  <a:lnTo>
                    <a:pt x="445135" y="126237"/>
                  </a:lnTo>
                  <a:lnTo>
                    <a:pt x="448690" y="126237"/>
                  </a:lnTo>
                  <a:lnTo>
                    <a:pt x="448690" y="160146"/>
                  </a:lnTo>
                  <a:lnTo>
                    <a:pt x="438646" y="164552"/>
                  </a:lnTo>
                  <a:lnTo>
                    <a:pt x="398652" y="174751"/>
                  </a:lnTo>
                  <a:lnTo>
                    <a:pt x="390906" y="174751"/>
                  </a:lnTo>
                  <a:lnTo>
                    <a:pt x="342167" y="161839"/>
                  </a:lnTo>
                  <a:lnTo>
                    <a:pt x="313388" y="124221"/>
                  </a:lnTo>
                  <a:lnTo>
                    <a:pt x="307848" y="87629"/>
                  </a:lnTo>
                  <a:lnTo>
                    <a:pt x="309252" y="68484"/>
                  </a:lnTo>
                  <a:lnTo>
                    <a:pt x="330326" y="23621"/>
                  </a:lnTo>
                  <a:lnTo>
                    <a:pt x="372885" y="1476"/>
                  </a:lnTo>
                  <a:lnTo>
                    <a:pt x="391033" y="0"/>
                  </a:lnTo>
                  <a:close/>
                </a:path>
              </a:pathLst>
            </a:custGeom>
            <a:ln w="9144">
              <a:solidFill>
                <a:srgbClr val="000000"/>
              </a:solidFill>
            </a:ln>
          </p:spPr>
          <p:txBody>
            <a:bodyPr wrap="square" lIns="0" tIns="0" rIns="0" bIns="0" rtlCol="0"/>
            <a:lstStyle/>
            <a:p>
              <a:endParaRPr/>
            </a:p>
          </p:txBody>
        </p:sp>
        <p:sp>
          <p:nvSpPr>
            <p:cNvPr id="95" name="object 46">
              <a:extLst>
                <a:ext uri="{FF2B5EF4-FFF2-40B4-BE49-F238E27FC236}">
                  <a16:creationId xmlns:a16="http://schemas.microsoft.com/office/drawing/2014/main" id="{A904D639-B5EF-9F70-8BB5-7462997EF239}"/>
                </a:ext>
              </a:extLst>
            </p:cNvPr>
            <p:cNvSpPr/>
            <p:nvPr/>
          </p:nvSpPr>
          <p:spPr>
            <a:xfrm>
              <a:off x="4416552" y="4965699"/>
              <a:ext cx="50165" cy="57150"/>
            </a:xfrm>
            <a:custGeom>
              <a:avLst/>
              <a:gdLst/>
              <a:ahLst/>
              <a:cxnLst/>
              <a:rect l="l" t="t" r="r" b="b"/>
              <a:pathLst>
                <a:path w="50164" h="57150">
                  <a:moveTo>
                    <a:pt x="13081" y="0"/>
                  </a:moveTo>
                  <a:lnTo>
                    <a:pt x="0" y="9270"/>
                  </a:lnTo>
                  <a:lnTo>
                    <a:pt x="9739" y="21103"/>
                  </a:lnTo>
                  <a:lnTo>
                    <a:pt x="18764" y="32972"/>
                  </a:lnTo>
                  <a:lnTo>
                    <a:pt x="27074" y="44864"/>
                  </a:lnTo>
                  <a:lnTo>
                    <a:pt x="34671" y="56768"/>
                  </a:lnTo>
                  <a:lnTo>
                    <a:pt x="50037" y="46989"/>
                  </a:lnTo>
                  <a:lnTo>
                    <a:pt x="43013" y="37272"/>
                  </a:lnTo>
                  <a:lnTo>
                    <a:pt x="34512" y="26209"/>
                  </a:lnTo>
                  <a:lnTo>
                    <a:pt x="24534" y="13789"/>
                  </a:lnTo>
                  <a:lnTo>
                    <a:pt x="13081" y="0"/>
                  </a:lnTo>
                  <a:close/>
                </a:path>
              </a:pathLst>
            </a:custGeom>
            <a:solidFill>
              <a:srgbClr val="000000"/>
            </a:solidFill>
          </p:spPr>
          <p:txBody>
            <a:bodyPr wrap="square" lIns="0" tIns="0" rIns="0" bIns="0" rtlCol="0"/>
            <a:lstStyle/>
            <a:p>
              <a:endParaRPr/>
            </a:p>
          </p:txBody>
        </p:sp>
        <p:sp>
          <p:nvSpPr>
            <p:cNvPr id="96" name="object 47">
              <a:extLst>
                <a:ext uri="{FF2B5EF4-FFF2-40B4-BE49-F238E27FC236}">
                  <a16:creationId xmlns:a16="http://schemas.microsoft.com/office/drawing/2014/main" id="{4A537275-DC5F-1FFF-4C94-17491BE755C9}"/>
                </a:ext>
              </a:extLst>
            </p:cNvPr>
            <p:cNvSpPr/>
            <p:nvPr/>
          </p:nvSpPr>
          <p:spPr>
            <a:xfrm>
              <a:off x="4416552" y="4965699"/>
              <a:ext cx="50165" cy="57150"/>
            </a:xfrm>
            <a:custGeom>
              <a:avLst/>
              <a:gdLst/>
              <a:ahLst/>
              <a:cxnLst/>
              <a:rect l="l" t="t" r="r" b="b"/>
              <a:pathLst>
                <a:path w="50164" h="57150">
                  <a:moveTo>
                    <a:pt x="13081" y="0"/>
                  </a:moveTo>
                  <a:lnTo>
                    <a:pt x="24534" y="13789"/>
                  </a:lnTo>
                  <a:lnTo>
                    <a:pt x="34512" y="26209"/>
                  </a:lnTo>
                  <a:lnTo>
                    <a:pt x="43013" y="37272"/>
                  </a:lnTo>
                  <a:lnTo>
                    <a:pt x="50037" y="46989"/>
                  </a:lnTo>
                  <a:lnTo>
                    <a:pt x="34671" y="56768"/>
                  </a:lnTo>
                  <a:lnTo>
                    <a:pt x="27074" y="44864"/>
                  </a:lnTo>
                  <a:lnTo>
                    <a:pt x="18764" y="32972"/>
                  </a:lnTo>
                  <a:lnTo>
                    <a:pt x="9739" y="21103"/>
                  </a:lnTo>
                  <a:lnTo>
                    <a:pt x="0" y="9270"/>
                  </a:lnTo>
                  <a:lnTo>
                    <a:pt x="13081" y="0"/>
                  </a:lnTo>
                  <a:close/>
                </a:path>
              </a:pathLst>
            </a:custGeom>
            <a:ln w="9144">
              <a:solidFill>
                <a:srgbClr val="000000"/>
              </a:solidFill>
            </a:ln>
          </p:spPr>
          <p:txBody>
            <a:bodyPr wrap="square" lIns="0" tIns="0" rIns="0" bIns="0" rtlCol="0"/>
            <a:lstStyle/>
            <a:p>
              <a:endParaRPr/>
            </a:p>
          </p:txBody>
        </p:sp>
        <p:sp>
          <p:nvSpPr>
            <p:cNvPr id="97" name="object 48">
              <a:extLst>
                <a:ext uri="{FF2B5EF4-FFF2-40B4-BE49-F238E27FC236}">
                  <a16:creationId xmlns:a16="http://schemas.microsoft.com/office/drawing/2014/main" id="{446757DF-38CE-C3A3-B8C5-4DEE4C14F513}"/>
                </a:ext>
              </a:extLst>
            </p:cNvPr>
            <p:cNvSpPr/>
            <p:nvPr/>
          </p:nvSpPr>
          <p:spPr>
            <a:xfrm>
              <a:off x="4571238" y="4843271"/>
              <a:ext cx="415290" cy="168275"/>
            </a:xfrm>
            <a:custGeom>
              <a:avLst/>
              <a:gdLst/>
              <a:ahLst/>
              <a:cxnLst/>
              <a:rect l="l" t="t" r="r" b="b"/>
              <a:pathLst>
                <a:path w="415289" h="168275">
                  <a:moveTo>
                    <a:pt x="109601" y="508"/>
                  </a:moveTo>
                  <a:lnTo>
                    <a:pt x="0" y="508"/>
                  </a:lnTo>
                  <a:lnTo>
                    <a:pt x="0" y="18288"/>
                  </a:lnTo>
                  <a:lnTo>
                    <a:pt x="0" y="67818"/>
                  </a:lnTo>
                  <a:lnTo>
                    <a:pt x="0" y="85598"/>
                  </a:lnTo>
                  <a:lnTo>
                    <a:pt x="0" y="150368"/>
                  </a:lnTo>
                  <a:lnTo>
                    <a:pt x="0" y="168148"/>
                  </a:lnTo>
                  <a:lnTo>
                    <a:pt x="109601" y="168148"/>
                  </a:lnTo>
                  <a:lnTo>
                    <a:pt x="109601" y="150368"/>
                  </a:lnTo>
                  <a:lnTo>
                    <a:pt x="20828" y="150368"/>
                  </a:lnTo>
                  <a:lnTo>
                    <a:pt x="20828" y="85598"/>
                  </a:lnTo>
                  <a:lnTo>
                    <a:pt x="107315" y="85598"/>
                  </a:lnTo>
                  <a:lnTo>
                    <a:pt x="107315" y="67818"/>
                  </a:lnTo>
                  <a:lnTo>
                    <a:pt x="20828" y="67818"/>
                  </a:lnTo>
                  <a:lnTo>
                    <a:pt x="20828" y="18288"/>
                  </a:lnTo>
                  <a:lnTo>
                    <a:pt x="109601" y="18288"/>
                  </a:lnTo>
                  <a:lnTo>
                    <a:pt x="109601" y="508"/>
                  </a:lnTo>
                  <a:close/>
                </a:path>
                <a:path w="415289" h="168275">
                  <a:moveTo>
                    <a:pt x="263906" y="0"/>
                  </a:moveTo>
                  <a:lnTo>
                    <a:pt x="123698" y="0"/>
                  </a:lnTo>
                  <a:lnTo>
                    <a:pt x="123698" y="18161"/>
                  </a:lnTo>
                  <a:lnTo>
                    <a:pt x="183388" y="18161"/>
                  </a:lnTo>
                  <a:lnTo>
                    <a:pt x="183388" y="168275"/>
                  </a:lnTo>
                  <a:lnTo>
                    <a:pt x="204216" y="168275"/>
                  </a:lnTo>
                  <a:lnTo>
                    <a:pt x="204216" y="18161"/>
                  </a:lnTo>
                  <a:lnTo>
                    <a:pt x="263906" y="18161"/>
                  </a:lnTo>
                  <a:lnTo>
                    <a:pt x="263906" y="0"/>
                  </a:lnTo>
                  <a:close/>
                </a:path>
                <a:path w="415289" h="168275">
                  <a:moveTo>
                    <a:pt x="415163" y="67818"/>
                  </a:moveTo>
                  <a:lnTo>
                    <a:pt x="307340" y="67818"/>
                  </a:lnTo>
                  <a:lnTo>
                    <a:pt x="307340" y="508"/>
                  </a:lnTo>
                  <a:lnTo>
                    <a:pt x="286512" y="508"/>
                  </a:lnTo>
                  <a:lnTo>
                    <a:pt x="286512" y="67818"/>
                  </a:lnTo>
                  <a:lnTo>
                    <a:pt x="286512" y="85598"/>
                  </a:lnTo>
                  <a:lnTo>
                    <a:pt x="286512" y="168148"/>
                  </a:lnTo>
                  <a:lnTo>
                    <a:pt x="307340" y="168148"/>
                  </a:lnTo>
                  <a:lnTo>
                    <a:pt x="307340" y="85598"/>
                  </a:lnTo>
                  <a:lnTo>
                    <a:pt x="394335" y="85598"/>
                  </a:lnTo>
                  <a:lnTo>
                    <a:pt x="394335" y="168275"/>
                  </a:lnTo>
                  <a:lnTo>
                    <a:pt x="415163" y="168275"/>
                  </a:lnTo>
                  <a:lnTo>
                    <a:pt x="415163" y="85598"/>
                  </a:lnTo>
                  <a:lnTo>
                    <a:pt x="415163" y="85090"/>
                  </a:lnTo>
                  <a:lnTo>
                    <a:pt x="415163" y="67818"/>
                  </a:lnTo>
                  <a:close/>
                </a:path>
                <a:path w="415289" h="168275">
                  <a:moveTo>
                    <a:pt x="415163" y="0"/>
                  </a:moveTo>
                  <a:lnTo>
                    <a:pt x="394335" y="0"/>
                  </a:lnTo>
                  <a:lnTo>
                    <a:pt x="394335" y="67183"/>
                  </a:lnTo>
                  <a:lnTo>
                    <a:pt x="415163" y="67183"/>
                  </a:lnTo>
                  <a:lnTo>
                    <a:pt x="415163" y="0"/>
                  </a:lnTo>
                  <a:close/>
                </a:path>
              </a:pathLst>
            </a:custGeom>
            <a:solidFill>
              <a:srgbClr val="000000"/>
            </a:solidFill>
          </p:spPr>
          <p:txBody>
            <a:bodyPr wrap="square" lIns="0" tIns="0" rIns="0" bIns="0" rtlCol="0"/>
            <a:lstStyle/>
            <a:p>
              <a:endParaRPr/>
            </a:p>
          </p:txBody>
        </p:sp>
        <p:sp>
          <p:nvSpPr>
            <p:cNvPr id="98" name="object 49">
              <a:extLst>
                <a:ext uri="{FF2B5EF4-FFF2-40B4-BE49-F238E27FC236}">
                  <a16:creationId xmlns:a16="http://schemas.microsoft.com/office/drawing/2014/main" id="{ACF0195D-0069-B22F-F764-457A06D0B952}"/>
                </a:ext>
              </a:extLst>
            </p:cNvPr>
            <p:cNvSpPr/>
            <p:nvPr/>
          </p:nvSpPr>
          <p:spPr>
            <a:xfrm>
              <a:off x="4571238" y="4843271"/>
              <a:ext cx="415290" cy="168275"/>
            </a:xfrm>
            <a:custGeom>
              <a:avLst/>
              <a:gdLst/>
              <a:ahLst/>
              <a:cxnLst/>
              <a:rect l="l" t="t" r="r" b="b"/>
              <a:pathLst>
                <a:path w="415289" h="168275">
                  <a:moveTo>
                    <a:pt x="286512" y="0"/>
                  </a:moveTo>
                  <a:lnTo>
                    <a:pt x="307339" y="0"/>
                  </a:lnTo>
                  <a:lnTo>
                    <a:pt x="307339" y="67182"/>
                  </a:lnTo>
                  <a:lnTo>
                    <a:pt x="394335" y="67182"/>
                  </a:lnTo>
                  <a:lnTo>
                    <a:pt x="394335" y="0"/>
                  </a:lnTo>
                  <a:lnTo>
                    <a:pt x="415163" y="0"/>
                  </a:lnTo>
                  <a:lnTo>
                    <a:pt x="415163" y="168275"/>
                  </a:lnTo>
                  <a:lnTo>
                    <a:pt x="394335" y="168275"/>
                  </a:lnTo>
                  <a:lnTo>
                    <a:pt x="394335" y="85089"/>
                  </a:lnTo>
                  <a:lnTo>
                    <a:pt x="307339" y="85089"/>
                  </a:lnTo>
                  <a:lnTo>
                    <a:pt x="307339" y="168275"/>
                  </a:lnTo>
                  <a:lnTo>
                    <a:pt x="286512" y="168275"/>
                  </a:lnTo>
                  <a:lnTo>
                    <a:pt x="286512" y="0"/>
                  </a:lnTo>
                  <a:close/>
                </a:path>
                <a:path w="415289" h="168275">
                  <a:moveTo>
                    <a:pt x="123698" y="0"/>
                  </a:moveTo>
                  <a:lnTo>
                    <a:pt x="263906" y="0"/>
                  </a:lnTo>
                  <a:lnTo>
                    <a:pt x="263906" y="18160"/>
                  </a:lnTo>
                  <a:lnTo>
                    <a:pt x="204215" y="18160"/>
                  </a:lnTo>
                  <a:lnTo>
                    <a:pt x="204215" y="168275"/>
                  </a:lnTo>
                  <a:lnTo>
                    <a:pt x="183387" y="168275"/>
                  </a:lnTo>
                  <a:lnTo>
                    <a:pt x="183387" y="18160"/>
                  </a:lnTo>
                  <a:lnTo>
                    <a:pt x="123698" y="18160"/>
                  </a:lnTo>
                  <a:lnTo>
                    <a:pt x="123698" y="0"/>
                  </a:lnTo>
                  <a:close/>
                </a:path>
                <a:path w="415289" h="168275">
                  <a:moveTo>
                    <a:pt x="0" y="0"/>
                  </a:moveTo>
                  <a:lnTo>
                    <a:pt x="109600" y="0"/>
                  </a:lnTo>
                  <a:lnTo>
                    <a:pt x="109600" y="18160"/>
                  </a:lnTo>
                  <a:lnTo>
                    <a:pt x="20827" y="18160"/>
                  </a:lnTo>
                  <a:lnTo>
                    <a:pt x="20827" y="67182"/>
                  </a:lnTo>
                  <a:lnTo>
                    <a:pt x="107314" y="67182"/>
                  </a:lnTo>
                  <a:lnTo>
                    <a:pt x="107314" y="85216"/>
                  </a:lnTo>
                  <a:lnTo>
                    <a:pt x="20827" y="85216"/>
                  </a:lnTo>
                  <a:lnTo>
                    <a:pt x="20827" y="150113"/>
                  </a:lnTo>
                  <a:lnTo>
                    <a:pt x="109600" y="150113"/>
                  </a:lnTo>
                  <a:lnTo>
                    <a:pt x="109600" y="168275"/>
                  </a:lnTo>
                  <a:lnTo>
                    <a:pt x="0" y="168275"/>
                  </a:lnTo>
                  <a:lnTo>
                    <a:pt x="0" y="0"/>
                  </a:lnTo>
                  <a:close/>
                </a:path>
              </a:pathLst>
            </a:custGeom>
            <a:ln w="9144">
              <a:solidFill>
                <a:srgbClr val="000000"/>
              </a:solidFill>
            </a:ln>
          </p:spPr>
          <p:txBody>
            <a:bodyPr wrap="square" lIns="0" tIns="0" rIns="0" bIns="0" rtlCol="0"/>
            <a:lstStyle/>
            <a:p>
              <a:endParaRPr/>
            </a:p>
          </p:txBody>
        </p:sp>
        <p:sp>
          <p:nvSpPr>
            <p:cNvPr id="99" name="object 50">
              <a:extLst>
                <a:ext uri="{FF2B5EF4-FFF2-40B4-BE49-F238E27FC236}">
                  <a16:creationId xmlns:a16="http://schemas.microsoft.com/office/drawing/2014/main" id="{C6F42DAD-9F7E-6A99-7E88-1CBBE82B0144}"/>
                </a:ext>
              </a:extLst>
            </p:cNvPr>
            <p:cNvSpPr/>
            <p:nvPr/>
          </p:nvSpPr>
          <p:spPr>
            <a:xfrm>
              <a:off x="5024628" y="4819522"/>
              <a:ext cx="436245" cy="208279"/>
            </a:xfrm>
            <a:custGeom>
              <a:avLst/>
              <a:gdLst/>
              <a:ahLst/>
              <a:cxnLst/>
              <a:rect l="l" t="t" r="r" b="b"/>
              <a:pathLst>
                <a:path w="436245" h="208279">
                  <a:moveTo>
                    <a:pt x="13081" y="146176"/>
                  </a:moveTo>
                  <a:lnTo>
                    <a:pt x="0" y="155447"/>
                  </a:lnTo>
                  <a:lnTo>
                    <a:pt x="9739" y="167280"/>
                  </a:lnTo>
                  <a:lnTo>
                    <a:pt x="18764" y="179149"/>
                  </a:lnTo>
                  <a:lnTo>
                    <a:pt x="27074" y="191041"/>
                  </a:lnTo>
                  <a:lnTo>
                    <a:pt x="34671" y="202945"/>
                  </a:lnTo>
                  <a:lnTo>
                    <a:pt x="50037" y="193166"/>
                  </a:lnTo>
                  <a:lnTo>
                    <a:pt x="43013" y="183449"/>
                  </a:lnTo>
                  <a:lnTo>
                    <a:pt x="34512" y="172386"/>
                  </a:lnTo>
                  <a:lnTo>
                    <a:pt x="24534" y="159966"/>
                  </a:lnTo>
                  <a:lnTo>
                    <a:pt x="13081" y="146176"/>
                  </a:lnTo>
                  <a:close/>
                </a:path>
                <a:path w="436245" h="208279">
                  <a:moveTo>
                    <a:pt x="190246" y="88900"/>
                  </a:moveTo>
                  <a:lnTo>
                    <a:pt x="173100" y="88900"/>
                  </a:lnTo>
                  <a:lnTo>
                    <a:pt x="173100" y="205994"/>
                  </a:lnTo>
                  <a:lnTo>
                    <a:pt x="190246" y="205994"/>
                  </a:lnTo>
                  <a:lnTo>
                    <a:pt x="190246" y="88900"/>
                  </a:lnTo>
                  <a:close/>
                </a:path>
                <a:path w="436245" h="208279">
                  <a:moveTo>
                    <a:pt x="308412" y="202310"/>
                  </a:moveTo>
                  <a:lnTo>
                    <a:pt x="259714" y="202310"/>
                  </a:lnTo>
                  <a:lnTo>
                    <a:pt x="273769" y="202819"/>
                  </a:lnTo>
                  <a:lnTo>
                    <a:pt x="291806" y="202819"/>
                  </a:lnTo>
                  <a:lnTo>
                    <a:pt x="308412" y="202310"/>
                  </a:lnTo>
                  <a:close/>
                </a:path>
                <a:path w="436245" h="208279">
                  <a:moveTo>
                    <a:pt x="236093" y="77596"/>
                  </a:moveTo>
                  <a:lnTo>
                    <a:pt x="219201" y="77596"/>
                  </a:lnTo>
                  <a:lnTo>
                    <a:pt x="219201" y="184657"/>
                  </a:lnTo>
                  <a:lnTo>
                    <a:pt x="252450" y="202310"/>
                  </a:lnTo>
                  <a:lnTo>
                    <a:pt x="308737" y="202310"/>
                  </a:lnTo>
                  <a:lnTo>
                    <a:pt x="348361" y="194056"/>
                  </a:lnTo>
                  <a:lnTo>
                    <a:pt x="352368" y="188545"/>
                  </a:lnTo>
                  <a:lnTo>
                    <a:pt x="270447" y="188545"/>
                  </a:lnTo>
                  <a:lnTo>
                    <a:pt x="256651" y="187912"/>
                  </a:lnTo>
                  <a:lnTo>
                    <a:pt x="248473" y="187041"/>
                  </a:lnTo>
                  <a:lnTo>
                    <a:pt x="243858" y="185927"/>
                  </a:lnTo>
                  <a:lnTo>
                    <a:pt x="243653" y="185927"/>
                  </a:lnTo>
                  <a:lnTo>
                    <a:pt x="238506" y="183895"/>
                  </a:lnTo>
                  <a:lnTo>
                    <a:pt x="236093" y="180212"/>
                  </a:lnTo>
                  <a:lnTo>
                    <a:pt x="236093" y="77596"/>
                  </a:lnTo>
                  <a:close/>
                </a:path>
                <a:path w="436245" h="208279">
                  <a:moveTo>
                    <a:pt x="338200" y="152653"/>
                  </a:moveTo>
                  <a:lnTo>
                    <a:pt x="338142" y="162306"/>
                  </a:lnTo>
                  <a:lnTo>
                    <a:pt x="337947" y="167385"/>
                  </a:lnTo>
                  <a:lnTo>
                    <a:pt x="337185" y="172465"/>
                  </a:lnTo>
                  <a:lnTo>
                    <a:pt x="336550" y="177419"/>
                  </a:lnTo>
                  <a:lnTo>
                    <a:pt x="328802" y="185927"/>
                  </a:lnTo>
                  <a:lnTo>
                    <a:pt x="326644" y="186562"/>
                  </a:lnTo>
                  <a:lnTo>
                    <a:pt x="320548" y="187197"/>
                  </a:lnTo>
                  <a:lnTo>
                    <a:pt x="303158" y="188112"/>
                  </a:lnTo>
                  <a:lnTo>
                    <a:pt x="291864" y="188545"/>
                  </a:lnTo>
                  <a:lnTo>
                    <a:pt x="352400" y="188545"/>
                  </a:lnTo>
                  <a:lnTo>
                    <a:pt x="353441" y="185293"/>
                  </a:lnTo>
                  <a:lnTo>
                    <a:pt x="353441" y="154558"/>
                  </a:lnTo>
                  <a:lnTo>
                    <a:pt x="338200" y="152653"/>
                  </a:lnTo>
                  <a:close/>
                </a:path>
                <a:path w="436245" h="208279">
                  <a:moveTo>
                    <a:pt x="286258" y="65277"/>
                  </a:moveTo>
                  <a:lnTo>
                    <a:pt x="269239" y="65277"/>
                  </a:lnTo>
                  <a:lnTo>
                    <a:pt x="269239" y="162306"/>
                  </a:lnTo>
                  <a:lnTo>
                    <a:pt x="286258" y="162306"/>
                  </a:lnTo>
                  <a:lnTo>
                    <a:pt x="286258" y="65277"/>
                  </a:lnTo>
                  <a:close/>
                </a:path>
                <a:path w="436245" h="208279">
                  <a:moveTo>
                    <a:pt x="340868" y="51815"/>
                  </a:moveTo>
                  <a:lnTo>
                    <a:pt x="324104" y="51815"/>
                  </a:lnTo>
                  <a:lnTo>
                    <a:pt x="324104" y="126618"/>
                  </a:lnTo>
                  <a:lnTo>
                    <a:pt x="320675" y="129666"/>
                  </a:lnTo>
                  <a:lnTo>
                    <a:pt x="297688" y="129666"/>
                  </a:lnTo>
                  <a:lnTo>
                    <a:pt x="300100" y="144399"/>
                  </a:lnTo>
                  <a:lnTo>
                    <a:pt x="325627" y="144399"/>
                  </a:lnTo>
                  <a:lnTo>
                    <a:pt x="330962" y="142494"/>
                  </a:lnTo>
                  <a:lnTo>
                    <a:pt x="334899" y="138683"/>
                  </a:lnTo>
                  <a:lnTo>
                    <a:pt x="338836" y="135000"/>
                  </a:lnTo>
                  <a:lnTo>
                    <a:pt x="340868" y="129920"/>
                  </a:lnTo>
                  <a:lnTo>
                    <a:pt x="340868" y="51815"/>
                  </a:lnTo>
                  <a:close/>
                </a:path>
                <a:path w="436245" h="208279">
                  <a:moveTo>
                    <a:pt x="192405" y="3301"/>
                  </a:moveTo>
                  <a:lnTo>
                    <a:pt x="174563" y="52379"/>
                  </a:lnTo>
                  <a:lnTo>
                    <a:pt x="150796" y="95869"/>
                  </a:lnTo>
                  <a:lnTo>
                    <a:pt x="135889" y="117093"/>
                  </a:lnTo>
                  <a:lnTo>
                    <a:pt x="147320" y="126110"/>
                  </a:lnTo>
                  <a:lnTo>
                    <a:pt x="154009" y="117778"/>
                  </a:lnTo>
                  <a:lnTo>
                    <a:pt x="160543" y="108791"/>
                  </a:lnTo>
                  <a:lnTo>
                    <a:pt x="166911" y="99161"/>
                  </a:lnTo>
                  <a:lnTo>
                    <a:pt x="173100" y="88900"/>
                  </a:lnTo>
                  <a:lnTo>
                    <a:pt x="190246" y="88900"/>
                  </a:lnTo>
                  <a:lnTo>
                    <a:pt x="190246" y="68325"/>
                  </a:lnTo>
                  <a:lnTo>
                    <a:pt x="184150" y="68325"/>
                  </a:lnTo>
                  <a:lnTo>
                    <a:pt x="192605" y="51065"/>
                  </a:lnTo>
                  <a:lnTo>
                    <a:pt x="199691" y="34925"/>
                  </a:lnTo>
                  <a:lnTo>
                    <a:pt x="205394" y="19994"/>
                  </a:lnTo>
                  <a:lnTo>
                    <a:pt x="209804" y="6095"/>
                  </a:lnTo>
                  <a:lnTo>
                    <a:pt x="192405" y="3301"/>
                  </a:lnTo>
                  <a:close/>
                </a:path>
                <a:path w="436245" h="208279">
                  <a:moveTo>
                    <a:pt x="236093" y="13081"/>
                  </a:moveTo>
                  <a:lnTo>
                    <a:pt x="219201" y="13081"/>
                  </a:lnTo>
                  <a:lnTo>
                    <a:pt x="219201" y="63118"/>
                  </a:lnTo>
                  <a:lnTo>
                    <a:pt x="196469" y="68579"/>
                  </a:lnTo>
                  <a:lnTo>
                    <a:pt x="199009" y="82550"/>
                  </a:lnTo>
                  <a:lnTo>
                    <a:pt x="219201" y="77596"/>
                  </a:lnTo>
                  <a:lnTo>
                    <a:pt x="236093" y="77596"/>
                  </a:lnTo>
                  <a:lnTo>
                    <a:pt x="236093" y="73406"/>
                  </a:lnTo>
                  <a:lnTo>
                    <a:pt x="269239" y="65277"/>
                  </a:lnTo>
                  <a:lnTo>
                    <a:pt x="286258" y="65277"/>
                  </a:lnTo>
                  <a:lnTo>
                    <a:pt x="286258" y="61087"/>
                  </a:lnTo>
                  <a:lnTo>
                    <a:pt x="294553" y="59054"/>
                  </a:lnTo>
                  <a:lnTo>
                    <a:pt x="236093" y="59054"/>
                  </a:lnTo>
                  <a:lnTo>
                    <a:pt x="236093" y="13081"/>
                  </a:lnTo>
                  <a:close/>
                </a:path>
                <a:path w="436245" h="208279">
                  <a:moveTo>
                    <a:pt x="286258" y="2793"/>
                  </a:moveTo>
                  <a:lnTo>
                    <a:pt x="269239" y="2793"/>
                  </a:lnTo>
                  <a:lnTo>
                    <a:pt x="269190" y="51065"/>
                  </a:lnTo>
                  <a:lnTo>
                    <a:pt x="236093" y="59054"/>
                  </a:lnTo>
                  <a:lnTo>
                    <a:pt x="294553" y="59054"/>
                  </a:lnTo>
                  <a:lnTo>
                    <a:pt x="324104" y="51815"/>
                  </a:lnTo>
                  <a:lnTo>
                    <a:pt x="340868" y="51815"/>
                  </a:lnTo>
                  <a:lnTo>
                    <a:pt x="340868" y="46862"/>
                  </a:lnTo>
                  <a:lnTo>
                    <a:pt x="286258" y="46862"/>
                  </a:lnTo>
                  <a:lnTo>
                    <a:pt x="286258" y="2793"/>
                  </a:lnTo>
                  <a:close/>
                </a:path>
                <a:path w="436245" h="208279">
                  <a:moveTo>
                    <a:pt x="335914" y="34925"/>
                  </a:moveTo>
                  <a:lnTo>
                    <a:pt x="286258" y="46862"/>
                  </a:lnTo>
                  <a:lnTo>
                    <a:pt x="340868" y="46862"/>
                  </a:lnTo>
                  <a:lnTo>
                    <a:pt x="340868" y="38734"/>
                  </a:lnTo>
                  <a:lnTo>
                    <a:pt x="335914" y="34925"/>
                  </a:lnTo>
                  <a:close/>
                </a:path>
                <a:path w="436245" h="208279">
                  <a:moveTo>
                    <a:pt x="397383" y="0"/>
                  </a:moveTo>
                  <a:lnTo>
                    <a:pt x="375538" y="0"/>
                  </a:lnTo>
                  <a:lnTo>
                    <a:pt x="375538" y="1269"/>
                  </a:lnTo>
                  <a:lnTo>
                    <a:pt x="384256" y="10221"/>
                  </a:lnTo>
                  <a:lnTo>
                    <a:pt x="392128" y="20113"/>
                  </a:lnTo>
                  <a:lnTo>
                    <a:pt x="411311" y="57364"/>
                  </a:lnTo>
                  <a:lnTo>
                    <a:pt x="418973" y="104012"/>
                  </a:lnTo>
                  <a:lnTo>
                    <a:pt x="418117" y="120086"/>
                  </a:lnTo>
                  <a:lnTo>
                    <a:pt x="405384" y="165734"/>
                  </a:lnTo>
                  <a:lnTo>
                    <a:pt x="384256" y="198203"/>
                  </a:lnTo>
                  <a:lnTo>
                    <a:pt x="375538" y="207137"/>
                  </a:lnTo>
                  <a:lnTo>
                    <a:pt x="375538" y="208025"/>
                  </a:lnTo>
                  <a:lnTo>
                    <a:pt x="397383" y="208025"/>
                  </a:lnTo>
                  <a:lnTo>
                    <a:pt x="414385" y="184022"/>
                  </a:lnTo>
                  <a:lnTo>
                    <a:pt x="426529" y="158686"/>
                  </a:lnTo>
                  <a:lnTo>
                    <a:pt x="433816" y="132016"/>
                  </a:lnTo>
                  <a:lnTo>
                    <a:pt x="436245" y="104012"/>
                  </a:lnTo>
                  <a:lnTo>
                    <a:pt x="433816" y="76152"/>
                  </a:lnTo>
                  <a:lnTo>
                    <a:pt x="426529" y="49530"/>
                  </a:lnTo>
                  <a:lnTo>
                    <a:pt x="414385" y="24145"/>
                  </a:lnTo>
                  <a:lnTo>
                    <a:pt x="397383" y="0"/>
                  </a:lnTo>
                  <a:close/>
                </a:path>
              </a:pathLst>
            </a:custGeom>
            <a:solidFill>
              <a:srgbClr val="000000"/>
            </a:solidFill>
          </p:spPr>
          <p:txBody>
            <a:bodyPr wrap="square" lIns="0" tIns="0" rIns="0" bIns="0" rtlCol="0"/>
            <a:lstStyle/>
            <a:p>
              <a:endParaRPr/>
            </a:p>
          </p:txBody>
        </p:sp>
        <p:sp>
          <p:nvSpPr>
            <p:cNvPr id="100" name="object 51">
              <a:extLst>
                <a:ext uri="{FF2B5EF4-FFF2-40B4-BE49-F238E27FC236}">
                  <a16:creationId xmlns:a16="http://schemas.microsoft.com/office/drawing/2014/main" id="{617A5D5E-03EB-CA76-F1F2-2EF8438FD734}"/>
                </a:ext>
              </a:extLst>
            </p:cNvPr>
            <p:cNvSpPr/>
            <p:nvPr/>
          </p:nvSpPr>
          <p:spPr>
            <a:xfrm>
              <a:off x="5024628" y="4965699"/>
              <a:ext cx="50165" cy="57150"/>
            </a:xfrm>
            <a:custGeom>
              <a:avLst/>
              <a:gdLst/>
              <a:ahLst/>
              <a:cxnLst/>
              <a:rect l="l" t="t" r="r" b="b"/>
              <a:pathLst>
                <a:path w="50164" h="57150">
                  <a:moveTo>
                    <a:pt x="13081" y="0"/>
                  </a:moveTo>
                  <a:lnTo>
                    <a:pt x="24534" y="13789"/>
                  </a:lnTo>
                  <a:lnTo>
                    <a:pt x="34512" y="26209"/>
                  </a:lnTo>
                  <a:lnTo>
                    <a:pt x="43013" y="37272"/>
                  </a:lnTo>
                  <a:lnTo>
                    <a:pt x="50037" y="46989"/>
                  </a:lnTo>
                  <a:lnTo>
                    <a:pt x="34671" y="56768"/>
                  </a:lnTo>
                  <a:lnTo>
                    <a:pt x="27074" y="44864"/>
                  </a:lnTo>
                  <a:lnTo>
                    <a:pt x="18764" y="32972"/>
                  </a:lnTo>
                  <a:lnTo>
                    <a:pt x="9739" y="21103"/>
                  </a:lnTo>
                  <a:lnTo>
                    <a:pt x="0" y="9270"/>
                  </a:lnTo>
                  <a:lnTo>
                    <a:pt x="13081" y="0"/>
                  </a:lnTo>
                  <a:close/>
                </a:path>
              </a:pathLst>
            </a:custGeom>
            <a:ln w="9144">
              <a:solidFill>
                <a:srgbClr val="000000"/>
              </a:solidFill>
            </a:ln>
          </p:spPr>
          <p:txBody>
            <a:bodyPr wrap="square" lIns="0" tIns="0" rIns="0" bIns="0" rtlCol="0"/>
            <a:lstStyle/>
            <a:p>
              <a:endParaRPr/>
            </a:p>
          </p:txBody>
        </p:sp>
        <p:pic>
          <p:nvPicPr>
            <p:cNvPr id="101" name="object 52">
              <a:extLst>
                <a:ext uri="{FF2B5EF4-FFF2-40B4-BE49-F238E27FC236}">
                  <a16:creationId xmlns:a16="http://schemas.microsoft.com/office/drawing/2014/main" id="{C5B8CC23-7779-844A-DE6F-4748D08354A8}"/>
                </a:ext>
              </a:extLst>
            </p:cNvPr>
            <p:cNvPicPr/>
            <p:nvPr/>
          </p:nvPicPr>
          <p:blipFill>
            <a:blip r:embed="rId14" cstate="print"/>
            <a:stretch>
              <a:fillRect/>
            </a:stretch>
          </p:blipFill>
          <p:spPr>
            <a:xfrm>
              <a:off x="5155946" y="4814950"/>
              <a:ext cx="309499" cy="217170"/>
            </a:xfrm>
            <a:prstGeom prst="rect">
              <a:avLst/>
            </a:prstGeom>
          </p:spPr>
        </p:pic>
        <p:sp>
          <p:nvSpPr>
            <p:cNvPr id="102" name="object 53">
              <a:extLst>
                <a:ext uri="{FF2B5EF4-FFF2-40B4-BE49-F238E27FC236}">
                  <a16:creationId xmlns:a16="http://schemas.microsoft.com/office/drawing/2014/main" id="{7E2F302C-4B58-DE4E-6BCA-D201EC337802}"/>
                </a:ext>
              </a:extLst>
            </p:cNvPr>
            <p:cNvSpPr/>
            <p:nvPr/>
          </p:nvSpPr>
          <p:spPr>
            <a:xfrm>
              <a:off x="7702296" y="4383023"/>
              <a:ext cx="1420495" cy="762000"/>
            </a:xfrm>
            <a:custGeom>
              <a:avLst/>
              <a:gdLst/>
              <a:ahLst/>
              <a:cxnLst/>
              <a:rect l="l" t="t" r="r" b="b"/>
              <a:pathLst>
                <a:path w="1420495" h="762000">
                  <a:moveTo>
                    <a:pt x="1420368" y="0"/>
                  </a:moveTo>
                  <a:lnTo>
                    <a:pt x="0" y="0"/>
                  </a:lnTo>
                  <a:lnTo>
                    <a:pt x="0" y="762000"/>
                  </a:lnTo>
                  <a:lnTo>
                    <a:pt x="1420368" y="762000"/>
                  </a:lnTo>
                  <a:lnTo>
                    <a:pt x="1420368" y="0"/>
                  </a:lnTo>
                  <a:close/>
                </a:path>
              </a:pathLst>
            </a:custGeom>
            <a:solidFill>
              <a:srgbClr val="F1F1F1"/>
            </a:solidFill>
          </p:spPr>
          <p:txBody>
            <a:bodyPr wrap="square" lIns="0" tIns="0" rIns="0" bIns="0" rtlCol="0"/>
            <a:lstStyle/>
            <a:p>
              <a:endParaRPr/>
            </a:p>
          </p:txBody>
        </p:sp>
        <p:sp>
          <p:nvSpPr>
            <p:cNvPr id="103" name="object 54">
              <a:extLst>
                <a:ext uri="{FF2B5EF4-FFF2-40B4-BE49-F238E27FC236}">
                  <a16:creationId xmlns:a16="http://schemas.microsoft.com/office/drawing/2014/main" id="{0A623EAD-E27A-082A-3DE9-9E92579D48CF}"/>
                </a:ext>
              </a:extLst>
            </p:cNvPr>
            <p:cNvSpPr/>
            <p:nvPr/>
          </p:nvSpPr>
          <p:spPr>
            <a:xfrm>
              <a:off x="7702296" y="4383023"/>
              <a:ext cx="1420495" cy="762000"/>
            </a:xfrm>
            <a:custGeom>
              <a:avLst/>
              <a:gdLst/>
              <a:ahLst/>
              <a:cxnLst/>
              <a:rect l="l" t="t" r="r" b="b"/>
              <a:pathLst>
                <a:path w="1420495" h="762000">
                  <a:moveTo>
                    <a:pt x="0" y="762000"/>
                  </a:moveTo>
                  <a:lnTo>
                    <a:pt x="1420368" y="762000"/>
                  </a:lnTo>
                  <a:lnTo>
                    <a:pt x="1420368" y="0"/>
                  </a:lnTo>
                  <a:lnTo>
                    <a:pt x="0" y="0"/>
                  </a:lnTo>
                  <a:lnTo>
                    <a:pt x="0" y="762000"/>
                  </a:lnTo>
                  <a:close/>
                </a:path>
              </a:pathLst>
            </a:custGeom>
            <a:ln w="6350">
              <a:solidFill>
                <a:srgbClr val="000000"/>
              </a:solidFill>
            </a:ln>
          </p:spPr>
          <p:txBody>
            <a:bodyPr wrap="square" lIns="0" tIns="0" rIns="0" bIns="0" rtlCol="0"/>
            <a:lstStyle/>
            <a:p>
              <a:endParaRPr/>
            </a:p>
          </p:txBody>
        </p:sp>
        <p:sp>
          <p:nvSpPr>
            <p:cNvPr id="104" name="object 55">
              <a:extLst>
                <a:ext uri="{FF2B5EF4-FFF2-40B4-BE49-F238E27FC236}">
                  <a16:creationId xmlns:a16="http://schemas.microsoft.com/office/drawing/2014/main" id="{3D7FD82E-1A8D-2DFF-AFB6-26C24E876229}"/>
                </a:ext>
              </a:extLst>
            </p:cNvPr>
            <p:cNvSpPr/>
            <p:nvPr/>
          </p:nvSpPr>
          <p:spPr>
            <a:xfrm>
              <a:off x="7900035" y="4505959"/>
              <a:ext cx="1024890" cy="208279"/>
            </a:xfrm>
            <a:custGeom>
              <a:avLst/>
              <a:gdLst/>
              <a:ahLst/>
              <a:cxnLst/>
              <a:rect l="l" t="t" r="r" b="b"/>
              <a:pathLst>
                <a:path w="1024890" h="208279">
                  <a:moveTo>
                    <a:pt x="718947" y="176910"/>
                  </a:moveTo>
                  <a:lnTo>
                    <a:pt x="757007" y="203372"/>
                  </a:lnTo>
                  <a:lnTo>
                    <a:pt x="779653" y="208152"/>
                  </a:lnTo>
                  <a:lnTo>
                    <a:pt x="787781" y="194690"/>
                  </a:lnTo>
                  <a:lnTo>
                    <a:pt x="768971" y="191377"/>
                  </a:lnTo>
                  <a:lnTo>
                    <a:pt x="751220" y="187325"/>
                  </a:lnTo>
                  <a:lnTo>
                    <a:pt x="734542" y="182510"/>
                  </a:lnTo>
                  <a:lnTo>
                    <a:pt x="718947" y="176910"/>
                  </a:lnTo>
                  <a:close/>
                </a:path>
                <a:path w="1024890" h="208279">
                  <a:moveTo>
                    <a:pt x="645160" y="176910"/>
                  </a:moveTo>
                  <a:lnTo>
                    <a:pt x="605168" y="190519"/>
                  </a:lnTo>
                  <a:lnTo>
                    <a:pt x="580771" y="195833"/>
                  </a:lnTo>
                  <a:lnTo>
                    <a:pt x="586359" y="208152"/>
                  </a:lnTo>
                  <a:lnTo>
                    <a:pt x="632924" y="196703"/>
                  </a:lnTo>
                  <a:lnTo>
                    <a:pt x="656463" y="187451"/>
                  </a:lnTo>
                  <a:lnTo>
                    <a:pt x="645160" y="176910"/>
                  </a:lnTo>
                  <a:close/>
                </a:path>
                <a:path w="1024890" h="208279">
                  <a:moveTo>
                    <a:pt x="52705" y="103250"/>
                  </a:moveTo>
                  <a:lnTo>
                    <a:pt x="35941" y="103250"/>
                  </a:lnTo>
                  <a:lnTo>
                    <a:pt x="35941" y="207263"/>
                  </a:lnTo>
                  <a:lnTo>
                    <a:pt x="52705" y="207263"/>
                  </a:lnTo>
                  <a:lnTo>
                    <a:pt x="52705" y="103250"/>
                  </a:lnTo>
                  <a:close/>
                </a:path>
                <a:path w="1024890" h="208279">
                  <a:moveTo>
                    <a:pt x="113157" y="114172"/>
                  </a:moveTo>
                  <a:lnTo>
                    <a:pt x="96647" y="114172"/>
                  </a:lnTo>
                  <a:lnTo>
                    <a:pt x="96647" y="207009"/>
                  </a:lnTo>
                  <a:lnTo>
                    <a:pt x="113157" y="207009"/>
                  </a:lnTo>
                  <a:lnTo>
                    <a:pt x="113157" y="200278"/>
                  </a:lnTo>
                  <a:lnTo>
                    <a:pt x="218059" y="200278"/>
                  </a:lnTo>
                  <a:lnTo>
                    <a:pt x="218059" y="187959"/>
                  </a:lnTo>
                  <a:lnTo>
                    <a:pt x="113157" y="187959"/>
                  </a:lnTo>
                  <a:lnTo>
                    <a:pt x="113157" y="166242"/>
                  </a:lnTo>
                  <a:lnTo>
                    <a:pt x="206883" y="166242"/>
                  </a:lnTo>
                  <a:lnTo>
                    <a:pt x="206883" y="154558"/>
                  </a:lnTo>
                  <a:lnTo>
                    <a:pt x="113157" y="154558"/>
                  </a:lnTo>
                  <a:lnTo>
                    <a:pt x="113157" y="134746"/>
                  </a:lnTo>
                  <a:lnTo>
                    <a:pt x="206883" y="134746"/>
                  </a:lnTo>
                  <a:lnTo>
                    <a:pt x="206883" y="123062"/>
                  </a:lnTo>
                  <a:lnTo>
                    <a:pt x="113157" y="123062"/>
                  </a:lnTo>
                  <a:lnTo>
                    <a:pt x="113157" y="114172"/>
                  </a:lnTo>
                  <a:close/>
                </a:path>
                <a:path w="1024890" h="208279">
                  <a:moveTo>
                    <a:pt x="167767" y="166242"/>
                  </a:moveTo>
                  <a:lnTo>
                    <a:pt x="151257" y="166242"/>
                  </a:lnTo>
                  <a:lnTo>
                    <a:pt x="151257" y="187959"/>
                  </a:lnTo>
                  <a:lnTo>
                    <a:pt x="167767" y="187959"/>
                  </a:lnTo>
                  <a:lnTo>
                    <a:pt x="167767" y="166242"/>
                  </a:lnTo>
                  <a:close/>
                </a:path>
                <a:path w="1024890" h="208279">
                  <a:moveTo>
                    <a:pt x="167767" y="134746"/>
                  </a:moveTo>
                  <a:lnTo>
                    <a:pt x="151257" y="134746"/>
                  </a:lnTo>
                  <a:lnTo>
                    <a:pt x="151257" y="154558"/>
                  </a:lnTo>
                  <a:lnTo>
                    <a:pt x="167767" y="154558"/>
                  </a:lnTo>
                  <a:lnTo>
                    <a:pt x="167767" y="134746"/>
                  </a:lnTo>
                  <a:close/>
                </a:path>
                <a:path w="1024890" h="208279">
                  <a:moveTo>
                    <a:pt x="52705" y="60325"/>
                  </a:moveTo>
                  <a:lnTo>
                    <a:pt x="34417" y="60325"/>
                  </a:lnTo>
                  <a:lnTo>
                    <a:pt x="32557" y="69967"/>
                  </a:lnTo>
                  <a:lnTo>
                    <a:pt x="29883" y="80200"/>
                  </a:lnTo>
                  <a:lnTo>
                    <a:pt x="11382" y="126507"/>
                  </a:lnTo>
                  <a:lnTo>
                    <a:pt x="0" y="145669"/>
                  </a:lnTo>
                  <a:lnTo>
                    <a:pt x="10541" y="153162"/>
                  </a:lnTo>
                  <a:lnTo>
                    <a:pt x="30585" y="116839"/>
                  </a:lnTo>
                  <a:lnTo>
                    <a:pt x="35841" y="103504"/>
                  </a:lnTo>
                  <a:lnTo>
                    <a:pt x="35941" y="103250"/>
                  </a:lnTo>
                  <a:lnTo>
                    <a:pt x="52705" y="103250"/>
                  </a:lnTo>
                  <a:lnTo>
                    <a:pt x="52705" y="101345"/>
                  </a:lnTo>
                  <a:lnTo>
                    <a:pt x="71209" y="101345"/>
                  </a:lnTo>
                  <a:lnTo>
                    <a:pt x="69117" y="99820"/>
                  </a:lnTo>
                  <a:lnTo>
                    <a:pt x="63865" y="95265"/>
                  </a:lnTo>
                  <a:lnTo>
                    <a:pt x="58398" y="89878"/>
                  </a:lnTo>
                  <a:lnTo>
                    <a:pt x="52705" y="83692"/>
                  </a:lnTo>
                  <a:lnTo>
                    <a:pt x="52705" y="60325"/>
                  </a:lnTo>
                  <a:close/>
                </a:path>
                <a:path w="1024890" h="208279">
                  <a:moveTo>
                    <a:pt x="134366" y="68960"/>
                  </a:moveTo>
                  <a:lnTo>
                    <a:pt x="117094" y="68960"/>
                  </a:lnTo>
                  <a:lnTo>
                    <a:pt x="108733" y="81103"/>
                  </a:lnTo>
                  <a:lnTo>
                    <a:pt x="98694" y="93138"/>
                  </a:lnTo>
                  <a:lnTo>
                    <a:pt x="86965" y="105054"/>
                  </a:lnTo>
                  <a:lnTo>
                    <a:pt x="73533" y="116839"/>
                  </a:lnTo>
                  <a:lnTo>
                    <a:pt x="82042" y="126872"/>
                  </a:lnTo>
                  <a:lnTo>
                    <a:pt x="86233" y="123697"/>
                  </a:lnTo>
                  <a:lnTo>
                    <a:pt x="91059" y="119506"/>
                  </a:lnTo>
                  <a:lnTo>
                    <a:pt x="96647" y="114172"/>
                  </a:lnTo>
                  <a:lnTo>
                    <a:pt x="113157" y="114172"/>
                  </a:lnTo>
                  <a:lnTo>
                    <a:pt x="113157" y="104647"/>
                  </a:lnTo>
                  <a:lnTo>
                    <a:pt x="212471" y="104647"/>
                  </a:lnTo>
                  <a:lnTo>
                    <a:pt x="212471" y="92582"/>
                  </a:lnTo>
                  <a:lnTo>
                    <a:pt x="117094" y="92582"/>
                  </a:lnTo>
                  <a:lnTo>
                    <a:pt x="122328" y="86248"/>
                  </a:lnTo>
                  <a:lnTo>
                    <a:pt x="126968" y="80200"/>
                  </a:lnTo>
                  <a:lnTo>
                    <a:pt x="130988" y="74437"/>
                  </a:lnTo>
                  <a:lnTo>
                    <a:pt x="134366" y="68960"/>
                  </a:lnTo>
                  <a:close/>
                </a:path>
                <a:path w="1024890" h="208279">
                  <a:moveTo>
                    <a:pt x="167767" y="104647"/>
                  </a:moveTo>
                  <a:lnTo>
                    <a:pt x="151257" y="104647"/>
                  </a:lnTo>
                  <a:lnTo>
                    <a:pt x="151257" y="123062"/>
                  </a:lnTo>
                  <a:lnTo>
                    <a:pt x="167767" y="123062"/>
                  </a:lnTo>
                  <a:lnTo>
                    <a:pt x="167767" y="104647"/>
                  </a:lnTo>
                  <a:close/>
                </a:path>
                <a:path w="1024890" h="208279">
                  <a:moveTo>
                    <a:pt x="71209" y="101345"/>
                  </a:moveTo>
                  <a:lnTo>
                    <a:pt x="52705" y="101345"/>
                  </a:lnTo>
                  <a:lnTo>
                    <a:pt x="57912" y="107314"/>
                  </a:lnTo>
                  <a:lnTo>
                    <a:pt x="62738" y="112140"/>
                  </a:lnTo>
                  <a:lnTo>
                    <a:pt x="66929" y="115950"/>
                  </a:lnTo>
                  <a:lnTo>
                    <a:pt x="74094" y="103631"/>
                  </a:lnTo>
                  <a:lnTo>
                    <a:pt x="74168" y="103504"/>
                  </a:lnTo>
                  <a:lnTo>
                    <a:pt x="71209" y="101345"/>
                  </a:lnTo>
                  <a:close/>
                </a:path>
                <a:path w="1024890" h="208279">
                  <a:moveTo>
                    <a:pt x="162306" y="71754"/>
                  </a:moveTo>
                  <a:lnTo>
                    <a:pt x="160850" y="75691"/>
                  </a:lnTo>
                  <a:lnTo>
                    <a:pt x="157734" y="82422"/>
                  </a:lnTo>
                  <a:lnTo>
                    <a:pt x="152908" y="92582"/>
                  </a:lnTo>
                  <a:lnTo>
                    <a:pt x="168783" y="92582"/>
                  </a:lnTo>
                  <a:lnTo>
                    <a:pt x="177038" y="79120"/>
                  </a:lnTo>
                  <a:lnTo>
                    <a:pt x="179070" y="75691"/>
                  </a:lnTo>
                  <a:lnTo>
                    <a:pt x="162306" y="71754"/>
                  </a:lnTo>
                  <a:close/>
                </a:path>
                <a:path w="1024890" h="208279">
                  <a:moveTo>
                    <a:pt x="218059" y="56133"/>
                  </a:moveTo>
                  <a:lnTo>
                    <a:pt x="80645" y="56133"/>
                  </a:lnTo>
                  <a:lnTo>
                    <a:pt x="80645" y="68960"/>
                  </a:lnTo>
                  <a:lnTo>
                    <a:pt x="218059" y="68960"/>
                  </a:lnTo>
                  <a:lnTo>
                    <a:pt x="218059" y="56133"/>
                  </a:lnTo>
                  <a:close/>
                </a:path>
                <a:path w="1024890" h="208279">
                  <a:moveTo>
                    <a:pt x="71120" y="47243"/>
                  </a:moveTo>
                  <a:lnTo>
                    <a:pt x="8382" y="47243"/>
                  </a:lnTo>
                  <a:lnTo>
                    <a:pt x="8382" y="60325"/>
                  </a:lnTo>
                  <a:lnTo>
                    <a:pt x="71120" y="60325"/>
                  </a:lnTo>
                  <a:lnTo>
                    <a:pt x="71120" y="47243"/>
                  </a:lnTo>
                  <a:close/>
                </a:path>
                <a:path w="1024890" h="208279">
                  <a:moveTo>
                    <a:pt x="149351" y="33273"/>
                  </a:moveTo>
                  <a:lnTo>
                    <a:pt x="131825" y="33273"/>
                  </a:lnTo>
                  <a:lnTo>
                    <a:pt x="129540" y="41782"/>
                  </a:lnTo>
                  <a:lnTo>
                    <a:pt x="126873" y="49402"/>
                  </a:lnTo>
                  <a:lnTo>
                    <a:pt x="123825" y="56133"/>
                  </a:lnTo>
                  <a:lnTo>
                    <a:pt x="141097" y="56133"/>
                  </a:lnTo>
                  <a:lnTo>
                    <a:pt x="145161" y="47625"/>
                  </a:lnTo>
                  <a:lnTo>
                    <a:pt x="147828" y="40004"/>
                  </a:lnTo>
                  <a:lnTo>
                    <a:pt x="149351" y="33273"/>
                  </a:lnTo>
                  <a:close/>
                </a:path>
                <a:path w="1024890" h="208279">
                  <a:moveTo>
                    <a:pt x="106807" y="1396"/>
                  </a:moveTo>
                  <a:lnTo>
                    <a:pt x="101905" y="11918"/>
                  </a:lnTo>
                  <a:lnTo>
                    <a:pt x="95599" y="22320"/>
                  </a:lnTo>
                  <a:lnTo>
                    <a:pt x="87911" y="32579"/>
                  </a:lnTo>
                  <a:lnTo>
                    <a:pt x="78867" y="42671"/>
                  </a:lnTo>
                  <a:lnTo>
                    <a:pt x="90424" y="50418"/>
                  </a:lnTo>
                  <a:lnTo>
                    <a:pt x="97536" y="42925"/>
                  </a:lnTo>
                  <a:lnTo>
                    <a:pt x="102616" y="37210"/>
                  </a:lnTo>
                  <a:lnTo>
                    <a:pt x="105537" y="33273"/>
                  </a:lnTo>
                  <a:lnTo>
                    <a:pt x="208280" y="33273"/>
                  </a:lnTo>
                  <a:lnTo>
                    <a:pt x="208280" y="20446"/>
                  </a:lnTo>
                  <a:lnTo>
                    <a:pt x="114300" y="20446"/>
                  </a:lnTo>
                  <a:lnTo>
                    <a:pt x="118745" y="13588"/>
                  </a:lnTo>
                  <a:lnTo>
                    <a:pt x="121793" y="8254"/>
                  </a:lnTo>
                  <a:lnTo>
                    <a:pt x="123190" y="4571"/>
                  </a:lnTo>
                  <a:lnTo>
                    <a:pt x="106807" y="1396"/>
                  </a:lnTo>
                  <a:close/>
                </a:path>
                <a:path w="1024890" h="208279">
                  <a:moveTo>
                    <a:pt x="52705" y="3556"/>
                  </a:moveTo>
                  <a:lnTo>
                    <a:pt x="35941" y="3556"/>
                  </a:lnTo>
                  <a:lnTo>
                    <a:pt x="35941" y="47243"/>
                  </a:lnTo>
                  <a:lnTo>
                    <a:pt x="52705" y="47243"/>
                  </a:lnTo>
                  <a:lnTo>
                    <a:pt x="52705" y="3556"/>
                  </a:lnTo>
                  <a:close/>
                </a:path>
                <a:path w="1024890" h="208279">
                  <a:moveTo>
                    <a:pt x="767969" y="87883"/>
                  </a:moveTo>
                  <a:lnTo>
                    <a:pt x="602742" y="87883"/>
                  </a:lnTo>
                  <a:lnTo>
                    <a:pt x="602742" y="174878"/>
                  </a:lnTo>
                  <a:lnTo>
                    <a:pt x="767969" y="174878"/>
                  </a:lnTo>
                  <a:lnTo>
                    <a:pt x="767969" y="163067"/>
                  </a:lnTo>
                  <a:lnTo>
                    <a:pt x="619251" y="163067"/>
                  </a:lnTo>
                  <a:lnTo>
                    <a:pt x="619251" y="147573"/>
                  </a:lnTo>
                  <a:lnTo>
                    <a:pt x="767969" y="147573"/>
                  </a:lnTo>
                  <a:lnTo>
                    <a:pt x="767969" y="137287"/>
                  </a:lnTo>
                  <a:lnTo>
                    <a:pt x="619251" y="137287"/>
                  </a:lnTo>
                  <a:lnTo>
                    <a:pt x="619251" y="122935"/>
                  </a:lnTo>
                  <a:lnTo>
                    <a:pt x="767969" y="122935"/>
                  </a:lnTo>
                  <a:lnTo>
                    <a:pt x="767969" y="112902"/>
                  </a:lnTo>
                  <a:lnTo>
                    <a:pt x="619251" y="112902"/>
                  </a:lnTo>
                  <a:lnTo>
                    <a:pt x="619251" y="98806"/>
                  </a:lnTo>
                  <a:lnTo>
                    <a:pt x="767969" y="98806"/>
                  </a:lnTo>
                  <a:lnTo>
                    <a:pt x="767969" y="87883"/>
                  </a:lnTo>
                  <a:close/>
                </a:path>
                <a:path w="1024890" h="208279">
                  <a:moveTo>
                    <a:pt x="767969" y="147573"/>
                  </a:moveTo>
                  <a:lnTo>
                    <a:pt x="750951" y="147573"/>
                  </a:lnTo>
                  <a:lnTo>
                    <a:pt x="750951" y="163067"/>
                  </a:lnTo>
                  <a:lnTo>
                    <a:pt x="767969" y="163067"/>
                  </a:lnTo>
                  <a:lnTo>
                    <a:pt x="767969" y="147573"/>
                  </a:lnTo>
                  <a:close/>
                </a:path>
                <a:path w="1024890" h="208279">
                  <a:moveTo>
                    <a:pt x="767969" y="122935"/>
                  </a:moveTo>
                  <a:lnTo>
                    <a:pt x="750951" y="122935"/>
                  </a:lnTo>
                  <a:lnTo>
                    <a:pt x="750951" y="137287"/>
                  </a:lnTo>
                  <a:lnTo>
                    <a:pt x="767969" y="137287"/>
                  </a:lnTo>
                  <a:lnTo>
                    <a:pt x="767969" y="122935"/>
                  </a:lnTo>
                  <a:close/>
                </a:path>
                <a:path w="1024890" h="208279">
                  <a:moveTo>
                    <a:pt x="767969" y="98806"/>
                  </a:moveTo>
                  <a:lnTo>
                    <a:pt x="750951" y="98806"/>
                  </a:lnTo>
                  <a:lnTo>
                    <a:pt x="750951" y="112902"/>
                  </a:lnTo>
                  <a:lnTo>
                    <a:pt x="767969" y="112902"/>
                  </a:lnTo>
                  <a:lnTo>
                    <a:pt x="767969" y="98806"/>
                  </a:lnTo>
                  <a:close/>
                </a:path>
                <a:path w="1024890" h="208279">
                  <a:moveTo>
                    <a:pt x="871127" y="103250"/>
                  </a:moveTo>
                  <a:lnTo>
                    <a:pt x="839470" y="103250"/>
                  </a:lnTo>
                  <a:lnTo>
                    <a:pt x="839470" y="208025"/>
                  </a:lnTo>
                  <a:lnTo>
                    <a:pt x="856488" y="208025"/>
                  </a:lnTo>
                  <a:lnTo>
                    <a:pt x="856488" y="107060"/>
                  </a:lnTo>
                  <a:lnTo>
                    <a:pt x="874737" y="107060"/>
                  </a:lnTo>
                  <a:lnTo>
                    <a:pt x="872490" y="104723"/>
                  </a:lnTo>
                  <a:lnTo>
                    <a:pt x="871127" y="103250"/>
                  </a:lnTo>
                  <a:close/>
                </a:path>
                <a:path w="1024890" h="208279">
                  <a:moveTo>
                    <a:pt x="1003681" y="124332"/>
                  </a:moveTo>
                  <a:lnTo>
                    <a:pt x="900303" y="124332"/>
                  </a:lnTo>
                  <a:lnTo>
                    <a:pt x="900303" y="206120"/>
                  </a:lnTo>
                  <a:lnTo>
                    <a:pt x="917194" y="206120"/>
                  </a:lnTo>
                  <a:lnTo>
                    <a:pt x="917194" y="197103"/>
                  </a:lnTo>
                  <a:lnTo>
                    <a:pt x="1003681" y="197103"/>
                  </a:lnTo>
                  <a:lnTo>
                    <a:pt x="1003681" y="183769"/>
                  </a:lnTo>
                  <a:lnTo>
                    <a:pt x="917194" y="183769"/>
                  </a:lnTo>
                  <a:lnTo>
                    <a:pt x="917194" y="137540"/>
                  </a:lnTo>
                  <a:lnTo>
                    <a:pt x="1003681" y="137540"/>
                  </a:lnTo>
                  <a:lnTo>
                    <a:pt x="1003681" y="124332"/>
                  </a:lnTo>
                  <a:close/>
                </a:path>
                <a:path w="1024890" h="208279">
                  <a:moveTo>
                    <a:pt x="1003681" y="197103"/>
                  </a:moveTo>
                  <a:lnTo>
                    <a:pt x="986155" y="197103"/>
                  </a:lnTo>
                  <a:lnTo>
                    <a:pt x="986155" y="205612"/>
                  </a:lnTo>
                  <a:lnTo>
                    <a:pt x="1003681" y="205612"/>
                  </a:lnTo>
                  <a:lnTo>
                    <a:pt x="1003681" y="197103"/>
                  </a:lnTo>
                  <a:close/>
                </a:path>
                <a:path w="1024890" h="208279">
                  <a:moveTo>
                    <a:pt x="1003681" y="137540"/>
                  </a:moveTo>
                  <a:lnTo>
                    <a:pt x="986155" y="137540"/>
                  </a:lnTo>
                  <a:lnTo>
                    <a:pt x="986155" y="183769"/>
                  </a:lnTo>
                  <a:lnTo>
                    <a:pt x="1003681" y="183769"/>
                  </a:lnTo>
                  <a:lnTo>
                    <a:pt x="1003681" y="137540"/>
                  </a:lnTo>
                  <a:close/>
                </a:path>
                <a:path w="1024890" h="208279">
                  <a:moveTo>
                    <a:pt x="856488" y="61721"/>
                  </a:moveTo>
                  <a:lnTo>
                    <a:pt x="838200" y="61721"/>
                  </a:lnTo>
                  <a:lnTo>
                    <a:pt x="835608" y="71391"/>
                  </a:lnTo>
                  <a:lnTo>
                    <a:pt x="832040" y="82121"/>
                  </a:lnTo>
                  <a:lnTo>
                    <a:pt x="816251" y="119268"/>
                  </a:lnTo>
                  <a:lnTo>
                    <a:pt x="799592" y="148081"/>
                  </a:lnTo>
                  <a:lnTo>
                    <a:pt x="810133" y="155701"/>
                  </a:lnTo>
                  <a:lnTo>
                    <a:pt x="832288" y="119453"/>
                  </a:lnTo>
                  <a:lnTo>
                    <a:pt x="839470" y="103250"/>
                  </a:lnTo>
                  <a:lnTo>
                    <a:pt x="871127" y="103250"/>
                  </a:lnTo>
                  <a:lnTo>
                    <a:pt x="866013" y="97726"/>
                  </a:lnTo>
                  <a:lnTo>
                    <a:pt x="860679" y="91682"/>
                  </a:lnTo>
                  <a:lnTo>
                    <a:pt x="856488" y="86613"/>
                  </a:lnTo>
                  <a:lnTo>
                    <a:pt x="856488" y="61721"/>
                  </a:lnTo>
                  <a:close/>
                </a:path>
                <a:path w="1024890" h="208279">
                  <a:moveTo>
                    <a:pt x="981921" y="95884"/>
                  </a:moveTo>
                  <a:lnTo>
                    <a:pt x="953643" y="95884"/>
                  </a:lnTo>
                  <a:lnTo>
                    <a:pt x="968337" y="105576"/>
                  </a:lnTo>
                  <a:lnTo>
                    <a:pt x="983662" y="113887"/>
                  </a:lnTo>
                  <a:lnTo>
                    <a:pt x="999630" y="120816"/>
                  </a:lnTo>
                  <a:lnTo>
                    <a:pt x="1016254" y="126364"/>
                  </a:lnTo>
                  <a:lnTo>
                    <a:pt x="1024382" y="112394"/>
                  </a:lnTo>
                  <a:lnTo>
                    <a:pt x="1009572" y="108112"/>
                  </a:lnTo>
                  <a:lnTo>
                    <a:pt x="994870" y="102330"/>
                  </a:lnTo>
                  <a:lnTo>
                    <a:pt x="981921" y="95884"/>
                  </a:lnTo>
                  <a:close/>
                </a:path>
                <a:path w="1024890" h="208279">
                  <a:moveTo>
                    <a:pt x="928280" y="51307"/>
                  </a:moveTo>
                  <a:lnTo>
                    <a:pt x="911351" y="51307"/>
                  </a:lnTo>
                  <a:lnTo>
                    <a:pt x="917162" y="60285"/>
                  </a:lnTo>
                  <a:lnTo>
                    <a:pt x="924115" y="69119"/>
                  </a:lnTo>
                  <a:lnTo>
                    <a:pt x="932211" y="77811"/>
                  </a:lnTo>
                  <a:lnTo>
                    <a:pt x="941451" y="86359"/>
                  </a:lnTo>
                  <a:lnTo>
                    <a:pt x="927397" y="95454"/>
                  </a:lnTo>
                  <a:lnTo>
                    <a:pt x="912844" y="103108"/>
                  </a:lnTo>
                  <a:lnTo>
                    <a:pt x="897766" y="109309"/>
                  </a:lnTo>
                  <a:lnTo>
                    <a:pt x="882142" y="114045"/>
                  </a:lnTo>
                  <a:lnTo>
                    <a:pt x="887984" y="125983"/>
                  </a:lnTo>
                  <a:lnTo>
                    <a:pt x="938454" y="105749"/>
                  </a:lnTo>
                  <a:lnTo>
                    <a:pt x="953643" y="95884"/>
                  </a:lnTo>
                  <a:lnTo>
                    <a:pt x="981921" y="95884"/>
                  </a:lnTo>
                  <a:lnTo>
                    <a:pt x="980287" y="95071"/>
                  </a:lnTo>
                  <a:lnTo>
                    <a:pt x="965835" y="86359"/>
                  </a:lnTo>
                  <a:lnTo>
                    <a:pt x="975209" y="77342"/>
                  </a:lnTo>
                  <a:lnTo>
                    <a:pt x="953135" y="77342"/>
                  </a:lnTo>
                  <a:lnTo>
                    <a:pt x="942963" y="68504"/>
                  </a:lnTo>
                  <a:lnTo>
                    <a:pt x="934223" y="59197"/>
                  </a:lnTo>
                  <a:lnTo>
                    <a:pt x="928280" y="51307"/>
                  </a:lnTo>
                  <a:close/>
                </a:path>
                <a:path w="1024890" h="208279">
                  <a:moveTo>
                    <a:pt x="874737" y="107060"/>
                  </a:moveTo>
                  <a:lnTo>
                    <a:pt x="856488" y="107060"/>
                  </a:lnTo>
                  <a:lnTo>
                    <a:pt x="861822" y="114553"/>
                  </a:lnTo>
                  <a:lnTo>
                    <a:pt x="866521" y="120522"/>
                  </a:lnTo>
                  <a:lnTo>
                    <a:pt x="870458" y="124713"/>
                  </a:lnTo>
                  <a:lnTo>
                    <a:pt x="880110" y="112648"/>
                  </a:lnTo>
                  <a:lnTo>
                    <a:pt x="874737" y="107060"/>
                  </a:lnTo>
                  <a:close/>
                </a:path>
                <a:path w="1024890" h="208279">
                  <a:moveTo>
                    <a:pt x="1003565" y="35813"/>
                  </a:moveTo>
                  <a:lnTo>
                    <a:pt x="985266" y="35813"/>
                  </a:lnTo>
                  <a:lnTo>
                    <a:pt x="978735" y="47652"/>
                  </a:lnTo>
                  <a:lnTo>
                    <a:pt x="971296" y="58340"/>
                  </a:lnTo>
                  <a:lnTo>
                    <a:pt x="962727" y="68264"/>
                  </a:lnTo>
                  <a:lnTo>
                    <a:pt x="953135" y="77342"/>
                  </a:lnTo>
                  <a:lnTo>
                    <a:pt x="975209" y="77342"/>
                  </a:lnTo>
                  <a:lnTo>
                    <a:pt x="979527" y="73189"/>
                  </a:lnTo>
                  <a:lnTo>
                    <a:pt x="990885" y="59197"/>
                  </a:lnTo>
                  <a:lnTo>
                    <a:pt x="999910" y="44372"/>
                  </a:lnTo>
                  <a:lnTo>
                    <a:pt x="1003565" y="35813"/>
                  </a:lnTo>
                  <a:close/>
                </a:path>
                <a:path w="1024890" h="208279">
                  <a:moveTo>
                    <a:pt x="922274" y="2031"/>
                  </a:moveTo>
                  <a:lnTo>
                    <a:pt x="902462" y="38607"/>
                  </a:lnTo>
                  <a:lnTo>
                    <a:pt x="877316" y="68833"/>
                  </a:lnTo>
                  <a:lnTo>
                    <a:pt x="888238" y="76707"/>
                  </a:lnTo>
                  <a:lnTo>
                    <a:pt x="893689" y="71685"/>
                  </a:lnTo>
                  <a:lnTo>
                    <a:pt x="899366" y="65770"/>
                  </a:lnTo>
                  <a:lnTo>
                    <a:pt x="905257" y="58973"/>
                  </a:lnTo>
                  <a:lnTo>
                    <a:pt x="911351" y="51307"/>
                  </a:lnTo>
                  <a:lnTo>
                    <a:pt x="928280" y="51307"/>
                  </a:lnTo>
                  <a:lnTo>
                    <a:pt x="926667" y="49160"/>
                  </a:lnTo>
                  <a:lnTo>
                    <a:pt x="920496" y="38607"/>
                  </a:lnTo>
                  <a:lnTo>
                    <a:pt x="922274" y="35813"/>
                  </a:lnTo>
                  <a:lnTo>
                    <a:pt x="1003565" y="35813"/>
                  </a:lnTo>
                  <a:lnTo>
                    <a:pt x="1006601" y="28701"/>
                  </a:lnTo>
                  <a:lnTo>
                    <a:pt x="1001014" y="22987"/>
                  </a:lnTo>
                  <a:lnTo>
                    <a:pt x="930148" y="22987"/>
                  </a:lnTo>
                  <a:lnTo>
                    <a:pt x="933450" y="17271"/>
                  </a:lnTo>
                  <a:lnTo>
                    <a:pt x="936244" y="11302"/>
                  </a:lnTo>
                  <a:lnTo>
                    <a:pt x="938784" y="5206"/>
                  </a:lnTo>
                  <a:lnTo>
                    <a:pt x="922274" y="2031"/>
                  </a:lnTo>
                  <a:close/>
                </a:path>
                <a:path w="1024890" h="208279">
                  <a:moveTo>
                    <a:pt x="877697" y="48513"/>
                  </a:moveTo>
                  <a:lnTo>
                    <a:pt x="807720" y="48513"/>
                  </a:lnTo>
                  <a:lnTo>
                    <a:pt x="807720" y="61721"/>
                  </a:lnTo>
                  <a:lnTo>
                    <a:pt x="877697" y="61721"/>
                  </a:lnTo>
                  <a:lnTo>
                    <a:pt x="877697" y="48513"/>
                  </a:lnTo>
                  <a:close/>
                </a:path>
                <a:path w="1024890" h="208279">
                  <a:moveTo>
                    <a:pt x="856488" y="4571"/>
                  </a:moveTo>
                  <a:lnTo>
                    <a:pt x="839470" y="4571"/>
                  </a:lnTo>
                  <a:lnTo>
                    <a:pt x="839470" y="48513"/>
                  </a:lnTo>
                  <a:lnTo>
                    <a:pt x="856488" y="48513"/>
                  </a:lnTo>
                  <a:lnTo>
                    <a:pt x="856488" y="4571"/>
                  </a:lnTo>
                  <a:close/>
                </a:path>
                <a:path w="1024890" h="208279">
                  <a:moveTo>
                    <a:pt x="518033" y="91058"/>
                  </a:moveTo>
                  <a:lnTo>
                    <a:pt x="506730" y="91058"/>
                  </a:lnTo>
                  <a:lnTo>
                    <a:pt x="501904" y="92963"/>
                  </a:lnTo>
                  <a:lnTo>
                    <a:pt x="497840" y="97027"/>
                  </a:lnTo>
                  <a:lnTo>
                    <a:pt x="493903" y="101091"/>
                  </a:lnTo>
                  <a:lnTo>
                    <a:pt x="491871" y="105917"/>
                  </a:lnTo>
                  <a:lnTo>
                    <a:pt x="491871" y="117220"/>
                  </a:lnTo>
                  <a:lnTo>
                    <a:pt x="493903" y="122046"/>
                  </a:lnTo>
                  <a:lnTo>
                    <a:pt x="497840" y="126110"/>
                  </a:lnTo>
                  <a:lnTo>
                    <a:pt x="501904" y="130047"/>
                  </a:lnTo>
                  <a:lnTo>
                    <a:pt x="506730" y="132079"/>
                  </a:lnTo>
                  <a:lnTo>
                    <a:pt x="518033" y="132079"/>
                  </a:lnTo>
                  <a:lnTo>
                    <a:pt x="522859" y="130047"/>
                  </a:lnTo>
                  <a:lnTo>
                    <a:pt x="526923" y="126110"/>
                  </a:lnTo>
                  <a:lnTo>
                    <a:pt x="530987" y="122046"/>
                  </a:lnTo>
                  <a:lnTo>
                    <a:pt x="532892" y="117220"/>
                  </a:lnTo>
                  <a:lnTo>
                    <a:pt x="532892" y="105917"/>
                  </a:lnTo>
                  <a:lnTo>
                    <a:pt x="530987" y="101091"/>
                  </a:lnTo>
                  <a:lnTo>
                    <a:pt x="522859" y="92963"/>
                  </a:lnTo>
                  <a:lnTo>
                    <a:pt x="518033" y="91058"/>
                  </a:lnTo>
                  <a:close/>
                </a:path>
                <a:path w="1024890" h="208279">
                  <a:moveTo>
                    <a:pt x="722556" y="48894"/>
                  </a:moveTo>
                  <a:lnTo>
                    <a:pt x="704215" y="48894"/>
                  </a:lnTo>
                  <a:lnTo>
                    <a:pt x="709163" y="54863"/>
                  </a:lnTo>
                  <a:lnTo>
                    <a:pt x="752998" y="78470"/>
                  </a:lnTo>
                  <a:lnTo>
                    <a:pt x="783209" y="85597"/>
                  </a:lnTo>
                  <a:lnTo>
                    <a:pt x="789940" y="73025"/>
                  </a:lnTo>
                  <a:lnTo>
                    <a:pt x="771054" y="69312"/>
                  </a:lnTo>
                  <a:lnTo>
                    <a:pt x="754967" y="65039"/>
                  </a:lnTo>
                  <a:lnTo>
                    <a:pt x="741666" y="60219"/>
                  </a:lnTo>
                  <a:lnTo>
                    <a:pt x="731139" y="54863"/>
                  </a:lnTo>
                  <a:lnTo>
                    <a:pt x="722947" y="49244"/>
                  </a:lnTo>
                  <a:lnTo>
                    <a:pt x="722556" y="48894"/>
                  </a:lnTo>
                  <a:close/>
                </a:path>
                <a:path w="1024890" h="208279">
                  <a:moveTo>
                    <a:pt x="710692" y="26415"/>
                  </a:moveTo>
                  <a:lnTo>
                    <a:pt x="693547" y="26415"/>
                  </a:lnTo>
                  <a:lnTo>
                    <a:pt x="693511" y="27562"/>
                  </a:lnTo>
                  <a:lnTo>
                    <a:pt x="692552" y="34543"/>
                  </a:lnTo>
                  <a:lnTo>
                    <a:pt x="654127" y="65432"/>
                  </a:lnTo>
                  <a:lnTo>
                    <a:pt x="625856" y="70865"/>
                  </a:lnTo>
                  <a:lnTo>
                    <a:pt x="628776" y="82295"/>
                  </a:lnTo>
                  <a:lnTo>
                    <a:pt x="673862" y="71881"/>
                  </a:lnTo>
                  <a:lnTo>
                    <a:pt x="704215" y="48894"/>
                  </a:lnTo>
                  <a:lnTo>
                    <a:pt x="722556" y="48894"/>
                  </a:lnTo>
                  <a:lnTo>
                    <a:pt x="716661" y="43624"/>
                  </a:lnTo>
                  <a:lnTo>
                    <a:pt x="712279" y="38004"/>
                  </a:lnTo>
                  <a:lnTo>
                    <a:pt x="709921" y="32654"/>
                  </a:lnTo>
                  <a:lnTo>
                    <a:pt x="709803" y="32384"/>
                  </a:lnTo>
                  <a:lnTo>
                    <a:pt x="710184" y="30733"/>
                  </a:lnTo>
                  <a:lnTo>
                    <a:pt x="710343" y="29454"/>
                  </a:lnTo>
                  <a:lnTo>
                    <a:pt x="710457" y="28527"/>
                  </a:lnTo>
                  <a:lnTo>
                    <a:pt x="710564" y="27562"/>
                  </a:lnTo>
                  <a:lnTo>
                    <a:pt x="710593" y="27304"/>
                  </a:lnTo>
                  <a:lnTo>
                    <a:pt x="710692" y="26415"/>
                  </a:lnTo>
                  <a:close/>
                </a:path>
                <a:path w="1024890" h="208279">
                  <a:moveTo>
                    <a:pt x="622046" y="41401"/>
                  </a:moveTo>
                  <a:lnTo>
                    <a:pt x="612778" y="49450"/>
                  </a:lnTo>
                  <a:lnTo>
                    <a:pt x="603059" y="57022"/>
                  </a:lnTo>
                  <a:lnTo>
                    <a:pt x="592863" y="64119"/>
                  </a:lnTo>
                  <a:lnTo>
                    <a:pt x="581962" y="70865"/>
                  </a:lnTo>
                  <a:lnTo>
                    <a:pt x="582300" y="70865"/>
                  </a:lnTo>
                  <a:lnTo>
                    <a:pt x="592201" y="80390"/>
                  </a:lnTo>
                  <a:lnTo>
                    <a:pt x="604275" y="72651"/>
                  </a:lnTo>
                  <a:lnTo>
                    <a:pt x="615172" y="64674"/>
                  </a:lnTo>
                  <a:lnTo>
                    <a:pt x="624901" y="56459"/>
                  </a:lnTo>
                  <a:lnTo>
                    <a:pt x="633476" y="48006"/>
                  </a:lnTo>
                  <a:lnTo>
                    <a:pt x="622046" y="41401"/>
                  </a:lnTo>
                  <a:close/>
                </a:path>
                <a:path w="1024890" h="208279">
                  <a:moveTo>
                    <a:pt x="774631" y="26415"/>
                  </a:moveTo>
                  <a:lnTo>
                    <a:pt x="756031" y="26415"/>
                  </a:lnTo>
                  <a:lnTo>
                    <a:pt x="750189" y="34543"/>
                  </a:lnTo>
                  <a:lnTo>
                    <a:pt x="745109" y="40639"/>
                  </a:lnTo>
                  <a:lnTo>
                    <a:pt x="740664" y="44831"/>
                  </a:lnTo>
                  <a:lnTo>
                    <a:pt x="751967" y="50545"/>
                  </a:lnTo>
                  <a:lnTo>
                    <a:pt x="758942" y="44451"/>
                  </a:lnTo>
                  <a:lnTo>
                    <a:pt x="765762" y="37417"/>
                  </a:lnTo>
                  <a:lnTo>
                    <a:pt x="772415" y="29454"/>
                  </a:lnTo>
                  <a:lnTo>
                    <a:pt x="774631" y="26415"/>
                  </a:lnTo>
                  <a:close/>
                </a:path>
                <a:path w="1024890" h="208279">
                  <a:moveTo>
                    <a:pt x="673100" y="0"/>
                  </a:moveTo>
                  <a:lnTo>
                    <a:pt x="643191" y="32990"/>
                  </a:lnTo>
                  <a:lnTo>
                    <a:pt x="638048" y="37083"/>
                  </a:lnTo>
                  <a:lnTo>
                    <a:pt x="647700" y="45084"/>
                  </a:lnTo>
                  <a:lnTo>
                    <a:pt x="652533" y="41989"/>
                  </a:lnTo>
                  <a:lnTo>
                    <a:pt x="657891" y="37845"/>
                  </a:lnTo>
                  <a:lnTo>
                    <a:pt x="663773" y="32654"/>
                  </a:lnTo>
                  <a:lnTo>
                    <a:pt x="670179" y="26415"/>
                  </a:lnTo>
                  <a:lnTo>
                    <a:pt x="774631" y="26415"/>
                  </a:lnTo>
                  <a:lnTo>
                    <a:pt x="778891" y="20573"/>
                  </a:lnTo>
                  <a:lnTo>
                    <a:pt x="775208" y="14858"/>
                  </a:lnTo>
                  <a:lnTo>
                    <a:pt x="680593" y="14858"/>
                  </a:lnTo>
                  <a:lnTo>
                    <a:pt x="683080" y="11874"/>
                  </a:lnTo>
                  <a:lnTo>
                    <a:pt x="686054" y="7873"/>
                  </a:lnTo>
                  <a:lnTo>
                    <a:pt x="689483" y="3047"/>
                  </a:lnTo>
                  <a:lnTo>
                    <a:pt x="673100" y="0"/>
                  </a:lnTo>
                  <a:close/>
                </a:path>
                <a:path w="1024890" h="208279">
                  <a:moveTo>
                    <a:pt x="602869" y="6350"/>
                  </a:moveTo>
                  <a:lnTo>
                    <a:pt x="593725" y="16382"/>
                  </a:lnTo>
                  <a:lnTo>
                    <a:pt x="603271" y="20411"/>
                  </a:lnTo>
                  <a:lnTo>
                    <a:pt x="611520" y="24130"/>
                  </a:lnTo>
                  <a:lnTo>
                    <a:pt x="618460" y="27562"/>
                  </a:lnTo>
                  <a:lnTo>
                    <a:pt x="624078" y="30733"/>
                  </a:lnTo>
                  <a:lnTo>
                    <a:pt x="633476" y="20065"/>
                  </a:lnTo>
                  <a:lnTo>
                    <a:pt x="624853" y="15636"/>
                  </a:lnTo>
                  <a:lnTo>
                    <a:pt x="616886" y="11874"/>
                  </a:lnTo>
                  <a:lnTo>
                    <a:pt x="609562" y="8778"/>
                  </a:lnTo>
                  <a:lnTo>
                    <a:pt x="602869" y="6350"/>
                  </a:lnTo>
                  <a:close/>
                </a:path>
                <a:path w="1024890" h="208279">
                  <a:moveTo>
                    <a:pt x="436880" y="6476"/>
                  </a:moveTo>
                  <a:lnTo>
                    <a:pt x="418846" y="6476"/>
                  </a:lnTo>
                  <a:lnTo>
                    <a:pt x="418846" y="185165"/>
                  </a:lnTo>
                  <a:lnTo>
                    <a:pt x="415417" y="188087"/>
                  </a:lnTo>
                  <a:lnTo>
                    <a:pt x="383413" y="188087"/>
                  </a:lnTo>
                  <a:lnTo>
                    <a:pt x="386207" y="204215"/>
                  </a:lnTo>
                  <a:lnTo>
                    <a:pt x="420750" y="204215"/>
                  </a:lnTo>
                  <a:lnTo>
                    <a:pt x="426085" y="202564"/>
                  </a:lnTo>
                  <a:lnTo>
                    <a:pt x="430403" y="199135"/>
                  </a:lnTo>
                  <a:lnTo>
                    <a:pt x="434721" y="195833"/>
                  </a:lnTo>
                  <a:lnTo>
                    <a:pt x="436880" y="191388"/>
                  </a:lnTo>
                  <a:lnTo>
                    <a:pt x="436880" y="6476"/>
                  </a:lnTo>
                  <a:close/>
                </a:path>
                <a:path w="1024890" h="208279">
                  <a:moveTo>
                    <a:pt x="385699" y="21970"/>
                  </a:moveTo>
                  <a:lnTo>
                    <a:pt x="367919" y="21970"/>
                  </a:lnTo>
                  <a:lnTo>
                    <a:pt x="367919" y="153796"/>
                  </a:lnTo>
                  <a:lnTo>
                    <a:pt x="385699" y="153796"/>
                  </a:lnTo>
                  <a:lnTo>
                    <a:pt x="385699" y="21970"/>
                  </a:lnTo>
                  <a:close/>
                </a:path>
                <a:path w="1024890" h="208279">
                  <a:moveTo>
                    <a:pt x="325654" y="112394"/>
                  </a:moveTo>
                  <a:lnTo>
                    <a:pt x="290195" y="112394"/>
                  </a:lnTo>
                  <a:lnTo>
                    <a:pt x="290195" y="206756"/>
                  </a:lnTo>
                  <a:lnTo>
                    <a:pt x="308101" y="206756"/>
                  </a:lnTo>
                  <a:lnTo>
                    <a:pt x="308101" y="115188"/>
                  </a:lnTo>
                  <a:lnTo>
                    <a:pt x="328941" y="115188"/>
                  </a:lnTo>
                  <a:lnTo>
                    <a:pt x="326517" y="113156"/>
                  </a:lnTo>
                  <a:lnTo>
                    <a:pt x="325654" y="112394"/>
                  </a:lnTo>
                  <a:close/>
                </a:path>
                <a:path w="1024890" h="208279">
                  <a:moveTo>
                    <a:pt x="308101" y="84073"/>
                  </a:moveTo>
                  <a:lnTo>
                    <a:pt x="286893" y="84073"/>
                  </a:lnTo>
                  <a:lnTo>
                    <a:pt x="282700" y="93100"/>
                  </a:lnTo>
                  <a:lnTo>
                    <a:pt x="277161" y="102854"/>
                  </a:lnTo>
                  <a:lnTo>
                    <a:pt x="253216" y="135540"/>
                  </a:lnTo>
                  <a:lnTo>
                    <a:pt x="228981" y="160400"/>
                  </a:lnTo>
                  <a:lnTo>
                    <a:pt x="238379" y="170941"/>
                  </a:lnTo>
                  <a:lnTo>
                    <a:pt x="251333" y="159847"/>
                  </a:lnTo>
                  <a:lnTo>
                    <a:pt x="264287" y="146383"/>
                  </a:lnTo>
                  <a:lnTo>
                    <a:pt x="277241" y="130561"/>
                  </a:lnTo>
                  <a:lnTo>
                    <a:pt x="290195" y="112394"/>
                  </a:lnTo>
                  <a:lnTo>
                    <a:pt x="325654" y="112394"/>
                  </a:lnTo>
                  <a:lnTo>
                    <a:pt x="320536" y="107874"/>
                  </a:lnTo>
                  <a:lnTo>
                    <a:pt x="315531" y="103092"/>
                  </a:lnTo>
                  <a:lnTo>
                    <a:pt x="311479" y="98833"/>
                  </a:lnTo>
                  <a:lnTo>
                    <a:pt x="308356" y="95122"/>
                  </a:lnTo>
                  <a:lnTo>
                    <a:pt x="308101" y="94868"/>
                  </a:lnTo>
                  <a:lnTo>
                    <a:pt x="308101" y="84073"/>
                  </a:lnTo>
                  <a:close/>
                </a:path>
                <a:path w="1024890" h="208279">
                  <a:moveTo>
                    <a:pt x="328941" y="115188"/>
                  </a:moveTo>
                  <a:lnTo>
                    <a:pt x="308101" y="115188"/>
                  </a:lnTo>
                  <a:lnTo>
                    <a:pt x="315340" y="123094"/>
                  </a:lnTo>
                  <a:lnTo>
                    <a:pt x="322770" y="130428"/>
                  </a:lnTo>
                  <a:lnTo>
                    <a:pt x="330390" y="137191"/>
                  </a:lnTo>
                  <a:lnTo>
                    <a:pt x="338200" y="143382"/>
                  </a:lnTo>
                  <a:lnTo>
                    <a:pt x="347980" y="129920"/>
                  </a:lnTo>
                  <a:lnTo>
                    <a:pt x="343429" y="126730"/>
                  </a:lnTo>
                  <a:lnTo>
                    <a:pt x="338343" y="122872"/>
                  </a:lnTo>
                  <a:lnTo>
                    <a:pt x="332710" y="118348"/>
                  </a:lnTo>
                  <a:lnTo>
                    <a:pt x="328941" y="115188"/>
                  </a:lnTo>
                  <a:close/>
                </a:path>
                <a:path w="1024890" h="208279">
                  <a:moveTo>
                    <a:pt x="349123" y="70357"/>
                  </a:moveTo>
                  <a:lnTo>
                    <a:pt x="240538" y="70357"/>
                  </a:lnTo>
                  <a:lnTo>
                    <a:pt x="240538" y="84073"/>
                  </a:lnTo>
                  <a:lnTo>
                    <a:pt x="349123" y="84073"/>
                  </a:lnTo>
                  <a:lnTo>
                    <a:pt x="349123" y="70357"/>
                  </a:lnTo>
                  <a:close/>
                </a:path>
                <a:path w="1024890" h="208279">
                  <a:moveTo>
                    <a:pt x="308101" y="31750"/>
                  </a:moveTo>
                  <a:lnTo>
                    <a:pt x="290195" y="31750"/>
                  </a:lnTo>
                  <a:lnTo>
                    <a:pt x="290195" y="70357"/>
                  </a:lnTo>
                  <a:lnTo>
                    <a:pt x="308101" y="70357"/>
                  </a:lnTo>
                  <a:lnTo>
                    <a:pt x="308101" y="31750"/>
                  </a:lnTo>
                  <a:close/>
                </a:path>
                <a:path w="1024890" h="208279">
                  <a:moveTo>
                    <a:pt x="339344" y="7619"/>
                  </a:moveTo>
                  <a:lnTo>
                    <a:pt x="295148" y="16890"/>
                  </a:lnTo>
                  <a:lnTo>
                    <a:pt x="254446" y="22034"/>
                  </a:lnTo>
                  <a:lnTo>
                    <a:pt x="242443" y="22987"/>
                  </a:lnTo>
                  <a:lnTo>
                    <a:pt x="245364" y="36956"/>
                  </a:lnTo>
                  <a:lnTo>
                    <a:pt x="256030" y="35929"/>
                  </a:lnTo>
                  <a:lnTo>
                    <a:pt x="267065" y="34734"/>
                  </a:lnTo>
                  <a:lnTo>
                    <a:pt x="278457" y="33349"/>
                  </a:lnTo>
                  <a:lnTo>
                    <a:pt x="290195" y="31750"/>
                  </a:lnTo>
                  <a:lnTo>
                    <a:pt x="308101" y="31750"/>
                  </a:lnTo>
                  <a:lnTo>
                    <a:pt x="308101" y="29082"/>
                  </a:lnTo>
                  <a:lnTo>
                    <a:pt x="319867" y="26987"/>
                  </a:lnTo>
                  <a:lnTo>
                    <a:pt x="330215" y="24891"/>
                  </a:lnTo>
                  <a:lnTo>
                    <a:pt x="339159" y="22796"/>
                  </a:lnTo>
                  <a:lnTo>
                    <a:pt x="346710" y="20700"/>
                  </a:lnTo>
                  <a:lnTo>
                    <a:pt x="339344" y="7619"/>
                  </a:lnTo>
                  <a:close/>
                </a:path>
              </a:pathLst>
            </a:custGeom>
            <a:solidFill>
              <a:srgbClr val="000000"/>
            </a:solidFill>
          </p:spPr>
          <p:txBody>
            <a:bodyPr wrap="square" lIns="0" tIns="0" rIns="0" bIns="0" rtlCol="0"/>
            <a:lstStyle/>
            <a:p>
              <a:endParaRPr/>
            </a:p>
          </p:txBody>
        </p:sp>
        <p:sp>
          <p:nvSpPr>
            <p:cNvPr id="105" name="object 56">
              <a:extLst>
                <a:ext uri="{FF2B5EF4-FFF2-40B4-BE49-F238E27FC236}">
                  <a16:creationId xmlns:a16="http://schemas.microsoft.com/office/drawing/2014/main" id="{79F273C9-82F0-5B7D-B725-7CB0EBD5A108}"/>
                </a:ext>
              </a:extLst>
            </p:cNvPr>
            <p:cNvSpPr/>
            <p:nvPr/>
          </p:nvSpPr>
          <p:spPr>
            <a:xfrm>
              <a:off x="7900035" y="4505959"/>
              <a:ext cx="1024890" cy="208279"/>
            </a:xfrm>
            <a:custGeom>
              <a:avLst/>
              <a:gdLst/>
              <a:ahLst/>
              <a:cxnLst/>
              <a:rect l="l" t="t" r="r" b="b"/>
              <a:pathLst>
                <a:path w="1024890" h="208279">
                  <a:moveTo>
                    <a:pt x="718947" y="176910"/>
                  </a:moveTo>
                  <a:lnTo>
                    <a:pt x="734542" y="182510"/>
                  </a:lnTo>
                  <a:lnTo>
                    <a:pt x="751220" y="187325"/>
                  </a:lnTo>
                  <a:lnTo>
                    <a:pt x="768971" y="191377"/>
                  </a:lnTo>
                  <a:lnTo>
                    <a:pt x="787781" y="194690"/>
                  </a:lnTo>
                  <a:lnTo>
                    <a:pt x="779653" y="208152"/>
                  </a:lnTo>
                  <a:lnTo>
                    <a:pt x="757007" y="203372"/>
                  </a:lnTo>
                  <a:lnTo>
                    <a:pt x="737647" y="198389"/>
                  </a:lnTo>
                  <a:lnTo>
                    <a:pt x="721574" y="193240"/>
                  </a:lnTo>
                  <a:lnTo>
                    <a:pt x="708787" y="187959"/>
                  </a:lnTo>
                  <a:lnTo>
                    <a:pt x="718947" y="176910"/>
                  </a:lnTo>
                  <a:close/>
                </a:path>
                <a:path w="1024890" h="208279">
                  <a:moveTo>
                    <a:pt x="645160" y="176910"/>
                  </a:moveTo>
                  <a:lnTo>
                    <a:pt x="656463" y="187451"/>
                  </a:lnTo>
                  <a:lnTo>
                    <a:pt x="649775" y="190519"/>
                  </a:lnTo>
                  <a:lnTo>
                    <a:pt x="641921" y="193611"/>
                  </a:lnTo>
                  <a:lnTo>
                    <a:pt x="602964" y="205009"/>
                  </a:lnTo>
                  <a:lnTo>
                    <a:pt x="586359" y="208152"/>
                  </a:lnTo>
                  <a:lnTo>
                    <a:pt x="580771" y="195833"/>
                  </a:lnTo>
                  <a:lnTo>
                    <a:pt x="588200" y="194476"/>
                  </a:lnTo>
                  <a:lnTo>
                    <a:pt x="596392" y="192690"/>
                  </a:lnTo>
                  <a:lnTo>
                    <a:pt x="639564" y="179510"/>
                  </a:lnTo>
                  <a:lnTo>
                    <a:pt x="645160" y="176910"/>
                  </a:lnTo>
                  <a:close/>
                </a:path>
                <a:path w="1024890" h="208279">
                  <a:moveTo>
                    <a:pt x="113157" y="166242"/>
                  </a:moveTo>
                  <a:lnTo>
                    <a:pt x="113157" y="187959"/>
                  </a:lnTo>
                  <a:lnTo>
                    <a:pt x="151257" y="187959"/>
                  </a:lnTo>
                  <a:lnTo>
                    <a:pt x="151257" y="166242"/>
                  </a:lnTo>
                  <a:lnTo>
                    <a:pt x="113157" y="166242"/>
                  </a:lnTo>
                  <a:close/>
                </a:path>
                <a:path w="1024890" h="208279">
                  <a:moveTo>
                    <a:pt x="619251" y="147573"/>
                  </a:moveTo>
                  <a:lnTo>
                    <a:pt x="619251" y="163067"/>
                  </a:lnTo>
                  <a:lnTo>
                    <a:pt x="750951" y="163067"/>
                  </a:lnTo>
                  <a:lnTo>
                    <a:pt x="750951" y="147573"/>
                  </a:lnTo>
                  <a:lnTo>
                    <a:pt x="619251" y="147573"/>
                  </a:lnTo>
                  <a:close/>
                </a:path>
                <a:path w="1024890" h="208279">
                  <a:moveTo>
                    <a:pt x="917194" y="137540"/>
                  </a:moveTo>
                  <a:lnTo>
                    <a:pt x="917194" y="183769"/>
                  </a:lnTo>
                  <a:lnTo>
                    <a:pt x="986155" y="183769"/>
                  </a:lnTo>
                  <a:lnTo>
                    <a:pt x="986155" y="137540"/>
                  </a:lnTo>
                  <a:lnTo>
                    <a:pt x="917194" y="137540"/>
                  </a:lnTo>
                  <a:close/>
                </a:path>
                <a:path w="1024890" h="208279">
                  <a:moveTo>
                    <a:pt x="113157" y="134746"/>
                  </a:moveTo>
                  <a:lnTo>
                    <a:pt x="113157" y="154558"/>
                  </a:lnTo>
                  <a:lnTo>
                    <a:pt x="151257" y="154558"/>
                  </a:lnTo>
                  <a:lnTo>
                    <a:pt x="151257" y="134746"/>
                  </a:lnTo>
                  <a:lnTo>
                    <a:pt x="113157" y="134746"/>
                  </a:lnTo>
                  <a:close/>
                </a:path>
                <a:path w="1024890" h="208279">
                  <a:moveTo>
                    <a:pt x="900303" y="124332"/>
                  </a:moveTo>
                  <a:lnTo>
                    <a:pt x="1003681" y="124332"/>
                  </a:lnTo>
                  <a:lnTo>
                    <a:pt x="1003681" y="205612"/>
                  </a:lnTo>
                  <a:lnTo>
                    <a:pt x="986155" y="205612"/>
                  </a:lnTo>
                  <a:lnTo>
                    <a:pt x="986155" y="197103"/>
                  </a:lnTo>
                  <a:lnTo>
                    <a:pt x="917194" y="197103"/>
                  </a:lnTo>
                  <a:lnTo>
                    <a:pt x="917194" y="206120"/>
                  </a:lnTo>
                  <a:lnTo>
                    <a:pt x="900303" y="206120"/>
                  </a:lnTo>
                  <a:lnTo>
                    <a:pt x="900303" y="124332"/>
                  </a:lnTo>
                  <a:close/>
                </a:path>
                <a:path w="1024890" h="208279">
                  <a:moveTo>
                    <a:pt x="619251" y="122935"/>
                  </a:moveTo>
                  <a:lnTo>
                    <a:pt x="619251" y="137287"/>
                  </a:lnTo>
                  <a:lnTo>
                    <a:pt x="750951" y="137287"/>
                  </a:lnTo>
                  <a:lnTo>
                    <a:pt x="750951" y="122935"/>
                  </a:lnTo>
                  <a:lnTo>
                    <a:pt x="619251" y="122935"/>
                  </a:lnTo>
                  <a:close/>
                </a:path>
                <a:path w="1024890" h="208279">
                  <a:moveTo>
                    <a:pt x="113157" y="104647"/>
                  </a:moveTo>
                  <a:lnTo>
                    <a:pt x="113157" y="123062"/>
                  </a:lnTo>
                  <a:lnTo>
                    <a:pt x="151257" y="123062"/>
                  </a:lnTo>
                  <a:lnTo>
                    <a:pt x="151257" y="104647"/>
                  </a:lnTo>
                  <a:lnTo>
                    <a:pt x="113157" y="104647"/>
                  </a:lnTo>
                  <a:close/>
                </a:path>
                <a:path w="1024890" h="208279">
                  <a:moveTo>
                    <a:pt x="619251" y="98806"/>
                  </a:moveTo>
                  <a:lnTo>
                    <a:pt x="619251" y="112902"/>
                  </a:lnTo>
                  <a:lnTo>
                    <a:pt x="750951" y="112902"/>
                  </a:lnTo>
                  <a:lnTo>
                    <a:pt x="750951" y="98806"/>
                  </a:lnTo>
                  <a:lnTo>
                    <a:pt x="619251" y="98806"/>
                  </a:lnTo>
                  <a:close/>
                </a:path>
                <a:path w="1024890" h="208279">
                  <a:moveTo>
                    <a:pt x="512445" y="91058"/>
                  </a:moveTo>
                  <a:lnTo>
                    <a:pt x="518033" y="91058"/>
                  </a:lnTo>
                  <a:lnTo>
                    <a:pt x="522859" y="92963"/>
                  </a:lnTo>
                  <a:lnTo>
                    <a:pt x="526923" y="97027"/>
                  </a:lnTo>
                  <a:lnTo>
                    <a:pt x="530987" y="101091"/>
                  </a:lnTo>
                  <a:lnTo>
                    <a:pt x="532892" y="105917"/>
                  </a:lnTo>
                  <a:lnTo>
                    <a:pt x="532892" y="111506"/>
                  </a:lnTo>
                  <a:lnTo>
                    <a:pt x="532892" y="117220"/>
                  </a:lnTo>
                  <a:lnTo>
                    <a:pt x="530987" y="122046"/>
                  </a:lnTo>
                  <a:lnTo>
                    <a:pt x="526923" y="126110"/>
                  </a:lnTo>
                  <a:lnTo>
                    <a:pt x="522859" y="130047"/>
                  </a:lnTo>
                  <a:lnTo>
                    <a:pt x="518033" y="132079"/>
                  </a:lnTo>
                  <a:lnTo>
                    <a:pt x="512445" y="132079"/>
                  </a:lnTo>
                  <a:lnTo>
                    <a:pt x="506730" y="132079"/>
                  </a:lnTo>
                  <a:lnTo>
                    <a:pt x="501904" y="130047"/>
                  </a:lnTo>
                  <a:lnTo>
                    <a:pt x="497840" y="126110"/>
                  </a:lnTo>
                  <a:lnTo>
                    <a:pt x="493903" y="122046"/>
                  </a:lnTo>
                  <a:lnTo>
                    <a:pt x="491871" y="117220"/>
                  </a:lnTo>
                  <a:lnTo>
                    <a:pt x="491871" y="111506"/>
                  </a:lnTo>
                  <a:lnTo>
                    <a:pt x="491871" y="105917"/>
                  </a:lnTo>
                  <a:lnTo>
                    <a:pt x="493903" y="101091"/>
                  </a:lnTo>
                  <a:lnTo>
                    <a:pt x="497840" y="97027"/>
                  </a:lnTo>
                  <a:lnTo>
                    <a:pt x="501904" y="92963"/>
                  </a:lnTo>
                  <a:lnTo>
                    <a:pt x="506730" y="91058"/>
                  </a:lnTo>
                  <a:lnTo>
                    <a:pt x="512445" y="91058"/>
                  </a:lnTo>
                  <a:close/>
                </a:path>
                <a:path w="1024890" h="208279">
                  <a:moveTo>
                    <a:pt x="602742" y="87883"/>
                  </a:moveTo>
                  <a:lnTo>
                    <a:pt x="767969" y="87883"/>
                  </a:lnTo>
                  <a:lnTo>
                    <a:pt x="767969" y="174878"/>
                  </a:lnTo>
                  <a:lnTo>
                    <a:pt x="602742" y="174878"/>
                  </a:lnTo>
                  <a:lnTo>
                    <a:pt x="602742" y="87883"/>
                  </a:lnTo>
                  <a:close/>
                </a:path>
                <a:path w="1024890" h="208279">
                  <a:moveTo>
                    <a:pt x="622046" y="41401"/>
                  </a:moveTo>
                  <a:lnTo>
                    <a:pt x="633476" y="48006"/>
                  </a:lnTo>
                  <a:lnTo>
                    <a:pt x="624901" y="56459"/>
                  </a:lnTo>
                  <a:lnTo>
                    <a:pt x="615172" y="64674"/>
                  </a:lnTo>
                  <a:lnTo>
                    <a:pt x="604275" y="72651"/>
                  </a:lnTo>
                  <a:lnTo>
                    <a:pt x="592201" y="80390"/>
                  </a:lnTo>
                  <a:lnTo>
                    <a:pt x="582168" y="70738"/>
                  </a:lnTo>
                  <a:lnTo>
                    <a:pt x="592863" y="64119"/>
                  </a:lnTo>
                  <a:lnTo>
                    <a:pt x="603059" y="57022"/>
                  </a:lnTo>
                  <a:lnTo>
                    <a:pt x="612778" y="49450"/>
                  </a:lnTo>
                  <a:lnTo>
                    <a:pt x="622046" y="41401"/>
                  </a:lnTo>
                  <a:close/>
                </a:path>
                <a:path w="1024890" h="208279">
                  <a:moveTo>
                    <a:pt x="922274" y="35813"/>
                  </a:moveTo>
                  <a:lnTo>
                    <a:pt x="942963" y="68504"/>
                  </a:lnTo>
                  <a:lnTo>
                    <a:pt x="953135" y="77342"/>
                  </a:lnTo>
                  <a:lnTo>
                    <a:pt x="962727" y="68264"/>
                  </a:lnTo>
                  <a:lnTo>
                    <a:pt x="971296" y="58340"/>
                  </a:lnTo>
                  <a:lnTo>
                    <a:pt x="978816" y="47535"/>
                  </a:lnTo>
                  <a:lnTo>
                    <a:pt x="985266" y="35813"/>
                  </a:lnTo>
                  <a:lnTo>
                    <a:pt x="922274" y="35813"/>
                  </a:lnTo>
                  <a:close/>
                </a:path>
                <a:path w="1024890" h="208279">
                  <a:moveTo>
                    <a:pt x="367919" y="21970"/>
                  </a:moveTo>
                  <a:lnTo>
                    <a:pt x="385699" y="21970"/>
                  </a:lnTo>
                  <a:lnTo>
                    <a:pt x="385699" y="153796"/>
                  </a:lnTo>
                  <a:lnTo>
                    <a:pt x="367919" y="153796"/>
                  </a:lnTo>
                  <a:lnTo>
                    <a:pt x="367919" y="21970"/>
                  </a:lnTo>
                  <a:close/>
                </a:path>
                <a:path w="1024890" h="208279">
                  <a:moveTo>
                    <a:pt x="339344" y="7619"/>
                  </a:moveTo>
                  <a:lnTo>
                    <a:pt x="308101" y="29082"/>
                  </a:lnTo>
                  <a:lnTo>
                    <a:pt x="308101" y="70357"/>
                  </a:lnTo>
                  <a:lnTo>
                    <a:pt x="349123" y="70357"/>
                  </a:lnTo>
                  <a:lnTo>
                    <a:pt x="349123" y="84073"/>
                  </a:lnTo>
                  <a:lnTo>
                    <a:pt x="308101" y="84073"/>
                  </a:lnTo>
                  <a:lnTo>
                    <a:pt x="308101" y="94868"/>
                  </a:lnTo>
                  <a:lnTo>
                    <a:pt x="308356" y="95122"/>
                  </a:lnTo>
                  <a:lnTo>
                    <a:pt x="311479" y="98833"/>
                  </a:lnTo>
                  <a:lnTo>
                    <a:pt x="315531" y="103092"/>
                  </a:lnTo>
                  <a:lnTo>
                    <a:pt x="347980" y="129920"/>
                  </a:lnTo>
                  <a:lnTo>
                    <a:pt x="338200" y="143382"/>
                  </a:lnTo>
                  <a:lnTo>
                    <a:pt x="330390" y="137191"/>
                  </a:lnTo>
                  <a:lnTo>
                    <a:pt x="322770" y="130428"/>
                  </a:lnTo>
                  <a:lnTo>
                    <a:pt x="315340" y="123094"/>
                  </a:lnTo>
                  <a:lnTo>
                    <a:pt x="308101" y="115188"/>
                  </a:lnTo>
                  <a:lnTo>
                    <a:pt x="308101" y="206756"/>
                  </a:lnTo>
                  <a:lnTo>
                    <a:pt x="290195" y="206756"/>
                  </a:lnTo>
                  <a:lnTo>
                    <a:pt x="290195" y="112394"/>
                  </a:lnTo>
                  <a:lnTo>
                    <a:pt x="277241" y="130561"/>
                  </a:lnTo>
                  <a:lnTo>
                    <a:pt x="264287" y="146383"/>
                  </a:lnTo>
                  <a:lnTo>
                    <a:pt x="251333" y="159847"/>
                  </a:lnTo>
                  <a:lnTo>
                    <a:pt x="238379" y="170941"/>
                  </a:lnTo>
                  <a:lnTo>
                    <a:pt x="228981" y="160400"/>
                  </a:lnTo>
                  <a:lnTo>
                    <a:pt x="236694" y="153447"/>
                  </a:lnTo>
                  <a:lnTo>
                    <a:pt x="244776" y="145161"/>
                  </a:lnTo>
                  <a:lnTo>
                    <a:pt x="270265" y="113345"/>
                  </a:lnTo>
                  <a:lnTo>
                    <a:pt x="286893" y="84073"/>
                  </a:lnTo>
                  <a:lnTo>
                    <a:pt x="240538" y="84073"/>
                  </a:lnTo>
                  <a:lnTo>
                    <a:pt x="240538" y="70357"/>
                  </a:lnTo>
                  <a:lnTo>
                    <a:pt x="290195" y="70357"/>
                  </a:lnTo>
                  <a:lnTo>
                    <a:pt x="290195" y="31750"/>
                  </a:lnTo>
                  <a:lnTo>
                    <a:pt x="278457" y="33349"/>
                  </a:lnTo>
                  <a:lnTo>
                    <a:pt x="267065" y="34734"/>
                  </a:lnTo>
                  <a:lnTo>
                    <a:pt x="256030" y="35929"/>
                  </a:lnTo>
                  <a:lnTo>
                    <a:pt x="245364" y="36956"/>
                  </a:lnTo>
                  <a:lnTo>
                    <a:pt x="242443" y="22987"/>
                  </a:lnTo>
                  <a:lnTo>
                    <a:pt x="254446" y="22034"/>
                  </a:lnTo>
                  <a:lnTo>
                    <a:pt x="267223" y="20700"/>
                  </a:lnTo>
                  <a:lnTo>
                    <a:pt x="308911" y="14674"/>
                  </a:lnTo>
                  <a:lnTo>
                    <a:pt x="331009" y="10050"/>
                  </a:lnTo>
                  <a:lnTo>
                    <a:pt x="339344" y="7619"/>
                  </a:lnTo>
                  <a:close/>
                </a:path>
                <a:path w="1024890" h="208279">
                  <a:moveTo>
                    <a:pt x="418846" y="6476"/>
                  </a:moveTo>
                  <a:lnTo>
                    <a:pt x="436880" y="6476"/>
                  </a:lnTo>
                  <a:lnTo>
                    <a:pt x="436880" y="186054"/>
                  </a:lnTo>
                  <a:lnTo>
                    <a:pt x="436880" y="191388"/>
                  </a:lnTo>
                  <a:lnTo>
                    <a:pt x="434721" y="195833"/>
                  </a:lnTo>
                  <a:lnTo>
                    <a:pt x="430403" y="199135"/>
                  </a:lnTo>
                  <a:lnTo>
                    <a:pt x="426085" y="202564"/>
                  </a:lnTo>
                  <a:lnTo>
                    <a:pt x="420750" y="204215"/>
                  </a:lnTo>
                  <a:lnTo>
                    <a:pt x="414400" y="204215"/>
                  </a:lnTo>
                  <a:lnTo>
                    <a:pt x="386207" y="204215"/>
                  </a:lnTo>
                  <a:lnTo>
                    <a:pt x="383413" y="188087"/>
                  </a:lnTo>
                  <a:lnTo>
                    <a:pt x="408559" y="188087"/>
                  </a:lnTo>
                  <a:lnTo>
                    <a:pt x="415417" y="188087"/>
                  </a:lnTo>
                  <a:lnTo>
                    <a:pt x="418846" y="185165"/>
                  </a:lnTo>
                  <a:lnTo>
                    <a:pt x="418846" y="179323"/>
                  </a:lnTo>
                  <a:lnTo>
                    <a:pt x="418846" y="6476"/>
                  </a:lnTo>
                  <a:close/>
                </a:path>
                <a:path w="1024890" h="208279">
                  <a:moveTo>
                    <a:pt x="602869" y="6350"/>
                  </a:moveTo>
                  <a:lnTo>
                    <a:pt x="609562" y="8778"/>
                  </a:lnTo>
                  <a:lnTo>
                    <a:pt x="616886" y="11874"/>
                  </a:lnTo>
                  <a:lnTo>
                    <a:pt x="624853" y="15636"/>
                  </a:lnTo>
                  <a:lnTo>
                    <a:pt x="633476" y="20065"/>
                  </a:lnTo>
                  <a:lnTo>
                    <a:pt x="624078" y="30733"/>
                  </a:lnTo>
                  <a:lnTo>
                    <a:pt x="618460" y="27562"/>
                  </a:lnTo>
                  <a:lnTo>
                    <a:pt x="611520" y="24130"/>
                  </a:lnTo>
                  <a:lnTo>
                    <a:pt x="603271" y="20411"/>
                  </a:lnTo>
                  <a:lnTo>
                    <a:pt x="593725" y="16382"/>
                  </a:lnTo>
                  <a:lnTo>
                    <a:pt x="602869" y="6350"/>
                  </a:lnTo>
                  <a:close/>
                </a:path>
                <a:path w="1024890" h="208279">
                  <a:moveTo>
                    <a:pt x="839470" y="4571"/>
                  </a:moveTo>
                  <a:lnTo>
                    <a:pt x="856488" y="4571"/>
                  </a:lnTo>
                  <a:lnTo>
                    <a:pt x="856488" y="48513"/>
                  </a:lnTo>
                  <a:lnTo>
                    <a:pt x="877697" y="48513"/>
                  </a:lnTo>
                  <a:lnTo>
                    <a:pt x="877697" y="61721"/>
                  </a:lnTo>
                  <a:lnTo>
                    <a:pt x="856488" y="61721"/>
                  </a:lnTo>
                  <a:lnTo>
                    <a:pt x="856488" y="86613"/>
                  </a:lnTo>
                  <a:lnTo>
                    <a:pt x="860679" y="91682"/>
                  </a:lnTo>
                  <a:lnTo>
                    <a:pt x="866013" y="97726"/>
                  </a:lnTo>
                  <a:lnTo>
                    <a:pt x="872490" y="104723"/>
                  </a:lnTo>
                  <a:lnTo>
                    <a:pt x="880110" y="112648"/>
                  </a:lnTo>
                  <a:lnTo>
                    <a:pt x="870458" y="124713"/>
                  </a:lnTo>
                  <a:lnTo>
                    <a:pt x="866521" y="120522"/>
                  </a:lnTo>
                  <a:lnTo>
                    <a:pt x="861822" y="114553"/>
                  </a:lnTo>
                  <a:lnTo>
                    <a:pt x="856488" y="107060"/>
                  </a:lnTo>
                  <a:lnTo>
                    <a:pt x="856488" y="208025"/>
                  </a:lnTo>
                  <a:lnTo>
                    <a:pt x="839470" y="208025"/>
                  </a:lnTo>
                  <a:lnTo>
                    <a:pt x="839470" y="103250"/>
                  </a:lnTo>
                  <a:lnTo>
                    <a:pt x="838073" y="106552"/>
                  </a:lnTo>
                  <a:lnTo>
                    <a:pt x="832385" y="119268"/>
                  </a:lnTo>
                  <a:lnTo>
                    <a:pt x="825817" y="131698"/>
                  </a:lnTo>
                  <a:lnTo>
                    <a:pt x="818391" y="143843"/>
                  </a:lnTo>
                  <a:lnTo>
                    <a:pt x="810133" y="155701"/>
                  </a:lnTo>
                  <a:lnTo>
                    <a:pt x="799592" y="148081"/>
                  </a:lnTo>
                  <a:lnTo>
                    <a:pt x="804926" y="140079"/>
                  </a:lnTo>
                  <a:lnTo>
                    <a:pt x="810450" y="130540"/>
                  </a:lnTo>
                  <a:lnTo>
                    <a:pt x="827520" y="93922"/>
                  </a:lnTo>
                  <a:lnTo>
                    <a:pt x="838200" y="61721"/>
                  </a:lnTo>
                  <a:lnTo>
                    <a:pt x="807720" y="61721"/>
                  </a:lnTo>
                  <a:lnTo>
                    <a:pt x="807720" y="48513"/>
                  </a:lnTo>
                  <a:lnTo>
                    <a:pt x="839470" y="48513"/>
                  </a:lnTo>
                  <a:lnTo>
                    <a:pt x="839470" y="4571"/>
                  </a:lnTo>
                  <a:close/>
                </a:path>
                <a:path w="1024890" h="208279">
                  <a:moveTo>
                    <a:pt x="35941" y="3556"/>
                  </a:moveTo>
                  <a:lnTo>
                    <a:pt x="52705" y="3556"/>
                  </a:lnTo>
                  <a:lnTo>
                    <a:pt x="52705" y="47243"/>
                  </a:lnTo>
                  <a:lnTo>
                    <a:pt x="71120" y="47243"/>
                  </a:lnTo>
                  <a:lnTo>
                    <a:pt x="71120" y="60325"/>
                  </a:lnTo>
                  <a:lnTo>
                    <a:pt x="52705" y="60325"/>
                  </a:lnTo>
                  <a:lnTo>
                    <a:pt x="52705" y="83692"/>
                  </a:lnTo>
                  <a:lnTo>
                    <a:pt x="58398" y="89878"/>
                  </a:lnTo>
                  <a:lnTo>
                    <a:pt x="63865" y="95265"/>
                  </a:lnTo>
                  <a:lnTo>
                    <a:pt x="69117" y="99820"/>
                  </a:lnTo>
                  <a:lnTo>
                    <a:pt x="74168" y="103504"/>
                  </a:lnTo>
                  <a:lnTo>
                    <a:pt x="66929" y="115950"/>
                  </a:lnTo>
                  <a:lnTo>
                    <a:pt x="62738" y="112140"/>
                  </a:lnTo>
                  <a:lnTo>
                    <a:pt x="57912" y="107314"/>
                  </a:lnTo>
                  <a:lnTo>
                    <a:pt x="52705" y="101345"/>
                  </a:lnTo>
                  <a:lnTo>
                    <a:pt x="52705" y="207263"/>
                  </a:lnTo>
                  <a:lnTo>
                    <a:pt x="35941" y="207263"/>
                  </a:lnTo>
                  <a:lnTo>
                    <a:pt x="35941" y="103250"/>
                  </a:lnTo>
                  <a:lnTo>
                    <a:pt x="30704" y="116586"/>
                  </a:lnTo>
                  <a:lnTo>
                    <a:pt x="24717" y="129349"/>
                  </a:lnTo>
                  <a:lnTo>
                    <a:pt x="17992" y="141541"/>
                  </a:lnTo>
                  <a:lnTo>
                    <a:pt x="10541" y="153162"/>
                  </a:lnTo>
                  <a:lnTo>
                    <a:pt x="0" y="145669"/>
                  </a:lnTo>
                  <a:lnTo>
                    <a:pt x="5840" y="136546"/>
                  </a:lnTo>
                  <a:lnTo>
                    <a:pt x="11382" y="126507"/>
                  </a:lnTo>
                  <a:lnTo>
                    <a:pt x="29829" y="80406"/>
                  </a:lnTo>
                  <a:lnTo>
                    <a:pt x="34417" y="60325"/>
                  </a:lnTo>
                  <a:lnTo>
                    <a:pt x="8382" y="60325"/>
                  </a:lnTo>
                  <a:lnTo>
                    <a:pt x="8382" y="47243"/>
                  </a:lnTo>
                  <a:lnTo>
                    <a:pt x="35941" y="47243"/>
                  </a:lnTo>
                  <a:lnTo>
                    <a:pt x="35941" y="3556"/>
                  </a:lnTo>
                  <a:close/>
                </a:path>
                <a:path w="1024890" h="208279">
                  <a:moveTo>
                    <a:pt x="922274" y="2031"/>
                  </a:moveTo>
                  <a:lnTo>
                    <a:pt x="938784" y="5206"/>
                  </a:lnTo>
                  <a:lnTo>
                    <a:pt x="936244" y="11302"/>
                  </a:lnTo>
                  <a:lnTo>
                    <a:pt x="933450" y="17271"/>
                  </a:lnTo>
                  <a:lnTo>
                    <a:pt x="930148" y="22987"/>
                  </a:lnTo>
                  <a:lnTo>
                    <a:pt x="1001014" y="22987"/>
                  </a:lnTo>
                  <a:lnTo>
                    <a:pt x="979527" y="73189"/>
                  </a:lnTo>
                  <a:lnTo>
                    <a:pt x="965835" y="86359"/>
                  </a:lnTo>
                  <a:lnTo>
                    <a:pt x="980287" y="95071"/>
                  </a:lnTo>
                  <a:lnTo>
                    <a:pt x="994870" y="102330"/>
                  </a:lnTo>
                  <a:lnTo>
                    <a:pt x="1009572" y="108112"/>
                  </a:lnTo>
                  <a:lnTo>
                    <a:pt x="1024382" y="112394"/>
                  </a:lnTo>
                  <a:lnTo>
                    <a:pt x="1016254" y="126364"/>
                  </a:lnTo>
                  <a:lnTo>
                    <a:pt x="999630" y="120816"/>
                  </a:lnTo>
                  <a:lnTo>
                    <a:pt x="983662" y="113887"/>
                  </a:lnTo>
                  <a:lnTo>
                    <a:pt x="968337" y="105576"/>
                  </a:lnTo>
                  <a:lnTo>
                    <a:pt x="953643" y="95884"/>
                  </a:lnTo>
                  <a:lnTo>
                    <a:pt x="938454" y="105749"/>
                  </a:lnTo>
                  <a:lnTo>
                    <a:pt x="922432" y="114030"/>
                  </a:lnTo>
                  <a:lnTo>
                    <a:pt x="905601" y="120763"/>
                  </a:lnTo>
                  <a:lnTo>
                    <a:pt x="887984" y="125983"/>
                  </a:lnTo>
                  <a:lnTo>
                    <a:pt x="882142" y="114045"/>
                  </a:lnTo>
                  <a:lnTo>
                    <a:pt x="897766" y="109309"/>
                  </a:lnTo>
                  <a:lnTo>
                    <a:pt x="912844" y="103108"/>
                  </a:lnTo>
                  <a:lnTo>
                    <a:pt x="927397" y="95454"/>
                  </a:lnTo>
                  <a:lnTo>
                    <a:pt x="941451" y="86359"/>
                  </a:lnTo>
                  <a:lnTo>
                    <a:pt x="932211" y="77811"/>
                  </a:lnTo>
                  <a:lnTo>
                    <a:pt x="924115" y="69119"/>
                  </a:lnTo>
                  <a:lnTo>
                    <a:pt x="917162" y="60285"/>
                  </a:lnTo>
                  <a:lnTo>
                    <a:pt x="911351" y="51307"/>
                  </a:lnTo>
                  <a:lnTo>
                    <a:pt x="905257" y="58973"/>
                  </a:lnTo>
                  <a:lnTo>
                    <a:pt x="899366" y="65770"/>
                  </a:lnTo>
                  <a:lnTo>
                    <a:pt x="893689" y="71685"/>
                  </a:lnTo>
                  <a:lnTo>
                    <a:pt x="888238" y="76707"/>
                  </a:lnTo>
                  <a:lnTo>
                    <a:pt x="877316" y="68833"/>
                  </a:lnTo>
                  <a:lnTo>
                    <a:pt x="883316" y="62789"/>
                  </a:lnTo>
                  <a:lnTo>
                    <a:pt x="889507" y="55721"/>
                  </a:lnTo>
                  <a:lnTo>
                    <a:pt x="913987" y="19938"/>
                  </a:lnTo>
                  <a:lnTo>
                    <a:pt x="918535" y="10890"/>
                  </a:lnTo>
                  <a:lnTo>
                    <a:pt x="922274" y="2031"/>
                  </a:lnTo>
                  <a:close/>
                </a:path>
                <a:path w="1024890" h="208279">
                  <a:moveTo>
                    <a:pt x="106807" y="1396"/>
                  </a:moveTo>
                  <a:lnTo>
                    <a:pt x="123190" y="4571"/>
                  </a:lnTo>
                  <a:lnTo>
                    <a:pt x="121793" y="8254"/>
                  </a:lnTo>
                  <a:lnTo>
                    <a:pt x="118745" y="13588"/>
                  </a:lnTo>
                  <a:lnTo>
                    <a:pt x="114300" y="20446"/>
                  </a:lnTo>
                  <a:lnTo>
                    <a:pt x="208280" y="20446"/>
                  </a:lnTo>
                  <a:lnTo>
                    <a:pt x="208280" y="33273"/>
                  </a:lnTo>
                  <a:lnTo>
                    <a:pt x="149351" y="33273"/>
                  </a:lnTo>
                  <a:lnTo>
                    <a:pt x="147828" y="40004"/>
                  </a:lnTo>
                  <a:lnTo>
                    <a:pt x="145161" y="47625"/>
                  </a:lnTo>
                  <a:lnTo>
                    <a:pt x="141097" y="56133"/>
                  </a:lnTo>
                  <a:lnTo>
                    <a:pt x="218059" y="56133"/>
                  </a:lnTo>
                  <a:lnTo>
                    <a:pt x="218059" y="68960"/>
                  </a:lnTo>
                  <a:lnTo>
                    <a:pt x="134366" y="68960"/>
                  </a:lnTo>
                  <a:lnTo>
                    <a:pt x="130988" y="74437"/>
                  </a:lnTo>
                  <a:lnTo>
                    <a:pt x="126968" y="80200"/>
                  </a:lnTo>
                  <a:lnTo>
                    <a:pt x="122328" y="86248"/>
                  </a:lnTo>
                  <a:lnTo>
                    <a:pt x="117094" y="92582"/>
                  </a:lnTo>
                  <a:lnTo>
                    <a:pt x="152908" y="92582"/>
                  </a:lnTo>
                  <a:lnTo>
                    <a:pt x="157734" y="82422"/>
                  </a:lnTo>
                  <a:lnTo>
                    <a:pt x="160909" y="75564"/>
                  </a:lnTo>
                  <a:lnTo>
                    <a:pt x="162306" y="71754"/>
                  </a:lnTo>
                  <a:lnTo>
                    <a:pt x="179070" y="75691"/>
                  </a:lnTo>
                  <a:lnTo>
                    <a:pt x="177038" y="79120"/>
                  </a:lnTo>
                  <a:lnTo>
                    <a:pt x="173609" y="84708"/>
                  </a:lnTo>
                  <a:lnTo>
                    <a:pt x="168783" y="92582"/>
                  </a:lnTo>
                  <a:lnTo>
                    <a:pt x="212471" y="92582"/>
                  </a:lnTo>
                  <a:lnTo>
                    <a:pt x="212471" y="104647"/>
                  </a:lnTo>
                  <a:lnTo>
                    <a:pt x="167767" y="104647"/>
                  </a:lnTo>
                  <a:lnTo>
                    <a:pt x="167767" y="123062"/>
                  </a:lnTo>
                  <a:lnTo>
                    <a:pt x="206883" y="123062"/>
                  </a:lnTo>
                  <a:lnTo>
                    <a:pt x="206883" y="134746"/>
                  </a:lnTo>
                  <a:lnTo>
                    <a:pt x="167767" y="134746"/>
                  </a:lnTo>
                  <a:lnTo>
                    <a:pt x="167767" y="154558"/>
                  </a:lnTo>
                  <a:lnTo>
                    <a:pt x="206883" y="154558"/>
                  </a:lnTo>
                  <a:lnTo>
                    <a:pt x="206883" y="166242"/>
                  </a:lnTo>
                  <a:lnTo>
                    <a:pt x="167767" y="166242"/>
                  </a:lnTo>
                  <a:lnTo>
                    <a:pt x="167767" y="187959"/>
                  </a:lnTo>
                  <a:lnTo>
                    <a:pt x="218059" y="187959"/>
                  </a:lnTo>
                  <a:lnTo>
                    <a:pt x="218059" y="200278"/>
                  </a:lnTo>
                  <a:lnTo>
                    <a:pt x="113157" y="200278"/>
                  </a:lnTo>
                  <a:lnTo>
                    <a:pt x="113157" y="207009"/>
                  </a:lnTo>
                  <a:lnTo>
                    <a:pt x="96647" y="207009"/>
                  </a:lnTo>
                  <a:lnTo>
                    <a:pt x="96647" y="114172"/>
                  </a:lnTo>
                  <a:lnTo>
                    <a:pt x="91059" y="119506"/>
                  </a:lnTo>
                  <a:lnTo>
                    <a:pt x="86233" y="123697"/>
                  </a:lnTo>
                  <a:lnTo>
                    <a:pt x="82042" y="126872"/>
                  </a:lnTo>
                  <a:lnTo>
                    <a:pt x="73533" y="116839"/>
                  </a:lnTo>
                  <a:lnTo>
                    <a:pt x="86965" y="105054"/>
                  </a:lnTo>
                  <a:lnTo>
                    <a:pt x="98694" y="93138"/>
                  </a:lnTo>
                  <a:lnTo>
                    <a:pt x="108733" y="81103"/>
                  </a:lnTo>
                  <a:lnTo>
                    <a:pt x="117094" y="68960"/>
                  </a:lnTo>
                  <a:lnTo>
                    <a:pt x="80645" y="68960"/>
                  </a:lnTo>
                  <a:lnTo>
                    <a:pt x="80645" y="56133"/>
                  </a:lnTo>
                  <a:lnTo>
                    <a:pt x="123825" y="56133"/>
                  </a:lnTo>
                  <a:lnTo>
                    <a:pt x="126873" y="49402"/>
                  </a:lnTo>
                  <a:lnTo>
                    <a:pt x="129540" y="41782"/>
                  </a:lnTo>
                  <a:lnTo>
                    <a:pt x="131825" y="33273"/>
                  </a:lnTo>
                  <a:lnTo>
                    <a:pt x="105537" y="33273"/>
                  </a:lnTo>
                  <a:lnTo>
                    <a:pt x="102616" y="37210"/>
                  </a:lnTo>
                  <a:lnTo>
                    <a:pt x="97536" y="42925"/>
                  </a:lnTo>
                  <a:lnTo>
                    <a:pt x="90424" y="50418"/>
                  </a:lnTo>
                  <a:lnTo>
                    <a:pt x="78867" y="42671"/>
                  </a:lnTo>
                  <a:lnTo>
                    <a:pt x="87911" y="32579"/>
                  </a:lnTo>
                  <a:lnTo>
                    <a:pt x="95599" y="22320"/>
                  </a:lnTo>
                  <a:lnTo>
                    <a:pt x="101905" y="11918"/>
                  </a:lnTo>
                  <a:lnTo>
                    <a:pt x="106807" y="1396"/>
                  </a:lnTo>
                  <a:close/>
                </a:path>
                <a:path w="1024890" h="208279">
                  <a:moveTo>
                    <a:pt x="673100" y="0"/>
                  </a:moveTo>
                  <a:lnTo>
                    <a:pt x="689483" y="3047"/>
                  </a:lnTo>
                  <a:lnTo>
                    <a:pt x="686054" y="7873"/>
                  </a:lnTo>
                  <a:lnTo>
                    <a:pt x="683133" y="11810"/>
                  </a:lnTo>
                  <a:lnTo>
                    <a:pt x="680593" y="14858"/>
                  </a:lnTo>
                  <a:lnTo>
                    <a:pt x="775208" y="14858"/>
                  </a:lnTo>
                  <a:lnTo>
                    <a:pt x="751967" y="50545"/>
                  </a:lnTo>
                  <a:lnTo>
                    <a:pt x="740664" y="44831"/>
                  </a:lnTo>
                  <a:lnTo>
                    <a:pt x="745109" y="40639"/>
                  </a:lnTo>
                  <a:lnTo>
                    <a:pt x="750189" y="34543"/>
                  </a:lnTo>
                  <a:lnTo>
                    <a:pt x="756031" y="26415"/>
                  </a:lnTo>
                  <a:lnTo>
                    <a:pt x="710692" y="26415"/>
                  </a:lnTo>
                  <a:lnTo>
                    <a:pt x="710438" y="28701"/>
                  </a:lnTo>
                  <a:lnTo>
                    <a:pt x="710184" y="30733"/>
                  </a:lnTo>
                  <a:lnTo>
                    <a:pt x="741666" y="60219"/>
                  </a:lnTo>
                  <a:lnTo>
                    <a:pt x="789940" y="73025"/>
                  </a:lnTo>
                  <a:lnTo>
                    <a:pt x="783209" y="85597"/>
                  </a:lnTo>
                  <a:lnTo>
                    <a:pt x="740935" y="74435"/>
                  </a:lnTo>
                  <a:lnTo>
                    <a:pt x="704215" y="48894"/>
                  </a:lnTo>
                  <a:lnTo>
                    <a:pt x="699240" y="55540"/>
                  </a:lnTo>
                  <a:lnTo>
                    <a:pt x="662745" y="75973"/>
                  </a:lnTo>
                  <a:lnTo>
                    <a:pt x="628776" y="82295"/>
                  </a:lnTo>
                  <a:lnTo>
                    <a:pt x="625856" y="70865"/>
                  </a:lnTo>
                  <a:lnTo>
                    <a:pt x="640885" y="68649"/>
                  </a:lnTo>
                  <a:lnTo>
                    <a:pt x="654176" y="65420"/>
                  </a:lnTo>
                  <a:lnTo>
                    <a:pt x="689070" y="42925"/>
                  </a:lnTo>
                  <a:lnTo>
                    <a:pt x="693547" y="27304"/>
                  </a:lnTo>
                  <a:lnTo>
                    <a:pt x="693547" y="26415"/>
                  </a:lnTo>
                  <a:lnTo>
                    <a:pt x="670179" y="26415"/>
                  </a:lnTo>
                  <a:lnTo>
                    <a:pt x="663773" y="32654"/>
                  </a:lnTo>
                  <a:lnTo>
                    <a:pt x="657891" y="37845"/>
                  </a:lnTo>
                  <a:lnTo>
                    <a:pt x="652533" y="41989"/>
                  </a:lnTo>
                  <a:lnTo>
                    <a:pt x="647700" y="45084"/>
                  </a:lnTo>
                  <a:lnTo>
                    <a:pt x="638048" y="37083"/>
                  </a:lnTo>
                  <a:lnTo>
                    <a:pt x="643191" y="32990"/>
                  </a:lnTo>
                  <a:lnTo>
                    <a:pt x="648335" y="28527"/>
                  </a:lnTo>
                  <a:lnTo>
                    <a:pt x="653478" y="23707"/>
                  </a:lnTo>
                  <a:lnTo>
                    <a:pt x="658622" y="18541"/>
                  </a:lnTo>
                  <a:lnTo>
                    <a:pt x="665353" y="11429"/>
                  </a:lnTo>
                  <a:lnTo>
                    <a:pt x="670179" y="5206"/>
                  </a:lnTo>
                  <a:lnTo>
                    <a:pt x="673100" y="0"/>
                  </a:lnTo>
                  <a:close/>
                </a:path>
              </a:pathLst>
            </a:custGeom>
            <a:ln w="9144">
              <a:solidFill>
                <a:srgbClr val="000000"/>
              </a:solidFill>
            </a:ln>
          </p:spPr>
          <p:txBody>
            <a:bodyPr wrap="square" lIns="0" tIns="0" rIns="0" bIns="0" rtlCol="0"/>
            <a:lstStyle/>
            <a:p>
              <a:endParaRPr/>
            </a:p>
          </p:txBody>
        </p:sp>
        <p:sp>
          <p:nvSpPr>
            <p:cNvPr id="106" name="object 57">
              <a:extLst>
                <a:ext uri="{FF2B5EF4-FFF2-40B4-BE49-F238E27FC236}">
                  <a16:creationId xmlns:a16="http://schemas.microsoft.com/office/drawing/2014/main" id="{63FAC437-D6E2-BA91-B0A4-F1A27A43AD92}"/>
                </a:ext>
              </a:extLst>
            </p:cNvPr>
            <p:cNvSpPr/>
            <p:nvPr/>
          </p:nvSpPr>
          <p:spPr>
            <a:xfrm>
              <a:off x="8002397" y="4822316"/>
              <a:ext cx="821055" cy="203200"/>
            </a:xfrm>
            <a:custGeom>
              <a:avLst/>
              <a:gdLst/>
              <a:ahLst/>
              <a:cxnLst/>
              <a:rect l="l" t="t" r="r" b="b"/>
              <a:pathLst>
                <a:path w="821054" h="203200">
                  <a:moveTo>
                    <a:pt x="69342" y="132333"/>
                  </a:moveTo>
                  <a:lnTo>
                    <a:pt x="5079" y="132333"/>
                  </a:lnTo>
                  <a:lnTo>
                    <a:pt x="5079" y="200913"/>
                  </a:lnTo>
                  <a:lnTo>
                    <a:pt x="21208" y="200913"/>
                  </a:lnTo>
                  <a:lnTo>
                    <a:pt x="21208" y="192531"/>
                  </a:lnTo>
                  <a:lnTo>
                    <a:pt x="69342" y="192531"/>
                  </a:lnTo>
                  <a:lnTo>
                    <a:pt x="69342" y="180339"/>
                  </a:lnTo>
                  <a:lnTo>
                    <a:pt x="21589" y="180339"/>
                  </a:lnTo>
                  <a:lnTo>
                    <a:pt x="21589" y="144652"/>
                  </a:lnTo>
                  <a:lnTo>
                    <a:pt x="69342" y="144652"/>
                  </a:lnTo>
                  <a:lnTo>
                    <a:pt x="69342" y="132333"/>
                  </a:lnTo>
                  <a:close/>
                </a:path>
                <a:path w="821054" h="203200">
                  <a:moveTo>
                    <a:pt x="69342" y="144652"/>
                  </a:moveTo>
                  <a:lnTo>
                    <a:pt x="52831" y="144652"/>
                  </a:lnTo>
                  <a:lnTo>
                    <a:pt x="52831" y="180339"/>
                  </a:lnTo>
                  <a:lnTo>
                    <a:pt x="69342" y="180339"/>
                  </a:lnTo>
                  <a:lnTo>
                    <a:pt x="69342" y="144652"/>
                  </a:lnTo>
                  <a:close/>
                </a:path>
                <a:path w="821054" h="203200">
                  <a:moveTo>
                    <a:pt x="480313" y="143382"/>
                  </a:moveTo>
                  <a:lnTo>
                    <a:pt x="467232" y="152653"/>
                  </a:lnTo>
                  <a:lnTo>
                    <a:pt x="476972" y="164486"/>
                  </a:lnTo>
                  <a:lnTo>
                    <a:pt x="485997" y="176355"/>
                  </a:lnTo>
                  <a:lnTo>
                    <a:pt x="494307" y="188247"/>
                  </a:lnTo>
                  <a:lnTo>
                    <a:pt x="501903" y="200151"/>
                  </a:lnTo>
                  <a:lnTo>
                    <a:pt x="517271" y="190372"/>
                  </a:lnTo>
                  <a:lnTo>
                    <a:pt x="510246" y="180655"/>
                  </a:lnTo>
                  <a:lnTo>
                    <a:pt x="501745" y="169592"/>
                  </a:lnTo>
                  <a:lnTo>
                    <a:pt x="491767" y="157172"/>
                  </a:lnTo>
                  <a:lnTo>
                    <a:pt x="480313" y="143382"/>
                  </a:lnTo>
                  <a:close/>
                </a:path>
                <a:path w="821054" h="203200">
                  <a:moveTo>
                    <a:pt x="68706" y="101980"/>
                  </a:moveTo>
                  <a:lnTo>
                    <a:pt x="8127" y="101980"/>
                  </a:lnTo>
                  <a:lnTo>
                    <a:pt x="8127" y="114807"/>
                  </a:lnTo>
                  <a:lnTo>
                    <a:pt x="68706" y="114807"/>
                  </a:lnTo>
                  <a:lnTo>
                    <a:pt x="68706" y="101980"/>
                  </a:lnTo>
                  <a:close/>
                </a:path>
                <a:path w="821054" h="203200">
                  <a:moveTo>
                    <a:pt x="426847" y="8635"/>
                  </a:moveTo>
                  <a:lnTo>
                    <a:pt x="337820" y="8635"/>
                  </a:lnTo>
                  <a:lnTo>
                    <a:pt x="337820" y="91566"/>
                  </a:lnTo>
                  <a:lnTo>
                    <a:pt x="337295" y="106298"/>
                  </a:lnTo>
                  <a:lnTo>
                    <a:pt x="337175" y="109664"/>
                  </a:lnTo>
                  <a:lnTo>
                    <a:pt x="335277" y="125856"/>
                  </a:lnTo>
                  <a:lnTo>
                    <a:pt x="335232" y="126237"/>
                  </a:lnTo>
                  <a:lnTo>
                    <a:pt x="332103" y="140715"/>
                  </a:lnTo>
                  <a:lnTo>
                    <a:pt x="331979" y="141287"/>
                  </a:lnTo>
                  <a:lnTo>
                    <a:pt x="315976" y="177196"/>
                  </a:lnTo>
                  <a:lnTo>
                    <a:pt x="302641" y="193674"/>
                  </a:lnTo>
                  <a:lnTo>
                    <a:pt x="313817" y="202818"/>
                  </a:lnTo>
                  <a:lnTo>
                    <a:pt x="338708" y="169036"/>
                  </a:lnTo>
                  <a:lnTo>
                    <a:pt x="352731" y="126237"/>
                  </a:lnTo>
                  <a:lnTo>
                    <a:pt x="352805" y="125856"/>
                  </a:lnTo>
                  <a:lnTo>
                    <a:pt x="426847" y="125856"/>
                  </a:lnTo>
                  <a:lnTo>
                    <a:pt x="426847" y="112267"/>
                  </a:lnTo>
                  <a:lnTo>
                    <a:pt x="354329" y="112267"/>
                  </a:lnTo>
                  <a:lnTo>
                    <a:pt x="354837" y="106298"/>
                  </a:lnTo>
                  <a:lnTo>
                    <a:pt x="355092" y="98678"/>
                  </a:lnTo>
                  <a:lnTo>
                    <a:pt x="355092" y="73151"/>
                  </a:lnTo>
                  <a:lnTo>
                    <a:pt x="426847" y="73151"/>
                  </a:lnTo>
                  <a:lnTo>
                    <a:pt x="426847" y="60070"/>
                  </a:lnTo>
                  <a:lnTo>
                    <a:pt x="355092" y="60070"/>
                  </a:lnTo>
                  <a:lnTo>
                    <a:pt x="355092" y="21716"/>
                  </a:lnTo>
                  <a:lnTo>
                    <a:pt x="426847" y="21716"/>
                  </a:lnTo>
                  <a:lnTo>
                    <a:pt x="426847" y="8635"/>
                  </a:lnTo>
                  <a:close/>
                </a:path>
                <a:path w="821054" h="203200">
                  <a:moveTo>
                    <a:pt x="426847" y="125856"/>
                  </a:moveTo>
                  <a:lnTo>
                    <a:pt x="409067" y="125856"/>
                  </a:lnTo>
                  <a:lnTo>
                    <a:pt x="409067" y="181990"/>
                  </a:lnTo>
                  <a:lnTo>
                    <a:pt x="405764" y="184911"/>
                  </a:lnTo>
                  <a:lnTo>
                    <a:pt x="376300" y="184911"/>
                  </a:lnTo>
                  <a:lnTo>
                    <a:pt x="378713" y="200659"/>
                  </a:lnTo>
                  <a:lnTo>
                    <a:pt x="412623" y="200659"/>
                  </a:lnTo>
                  <a:lnTo>
                    <a:pt x="417322" y="199135"/>
                  </a:lnTo>
                  <a:lnTo>
                    <a:pt x="421131" y="195960"/>
                  </a:lnTo>
                  <a:lnTo>
                    <a:pt x="424942" y="192658"/>
                  </a:lnTo>
                  <a:lnTo>
                    <a:pt x="426847" y="188467"/>
                  </a:lnTo>
                  <a:lnTo>
                    <a:pt x="426847" y="125856"/>
                  </a:lnTo>
                  <a:close/>
                </a:path>
                <a:path w="821054" h="203200">
                  <a:moveTo>
                    <a:pt x="311530" y="10794"/>
                  </a:moveTo>
                  <a:lnTo>
                    <a:pt x="239775" y="10794"/>
                  </a:lnTo>
                  <a:lnTo>
                    <a:pt x="239775" y="168528"/>
                  </a:lnTo>
                  <a:lnTo>
                    <a:pt x="256412" y="168528"/>
                  </a:lnTo>
                  <a:lnTo>
                    <a:pt x="256412" y="154558"/>
                  </a:lnTo>
                  <a:lnTo>
                    <a:pt x="311530" y="154558"/>
                  </a:lnTo>
                  <a:lnTo>
                    <a:pt x="311530" y="140715"/>
                  </a:lnTo>
                  <a:lnTo>
                    <a:pt x="256412" y="140715"/>
                  </a:lnTo>
                  <a:lnTo>
                    <a:pt x="256412" y="87248"/>
                  </a:lnTo>
                  <a:lnTo>
                    <a:pt x="311530" y="87248"/>
                  </a:lnTo>
                  <a:lnTo>
                    <a:pt x="311530" y="74167"/>
                  </a:lnTo>
                  <a:lnTo>
                    <a:pt x="256412" y="74167"/>
                  </a:lnTo>
                  <a:lnTo>
                    <a:pt x="256412" y="23621"/>
                  </a:lnTo>
                  <a:lnTo>
                    <a:pt x="311530" y="23621"/>
                  </a:lnTo>
                  <a:lnTo>
                    <a:pt x="311530" y="10794"/>
                  </a:lnTo>
                  <a:close/>
                </a:path>
                <a:path w="821054" h="203200">
                  <a:moveTo>
                    <a:pt x="311530" y="87248"/>
                  </a:moveTo>
                  <a:lnTo>
                    <a:pt x="294767" y="87248"/>
                  </a:lnTo>
                  <a:lnTo>
                    <a:pt x="294767" y="140715"/>
                  </a:lnTo>
                  <a:lnTo>
                    <a:pt x="311530" y="140715"/>
                  </a:lnTo>
                  <a:lnTo>
                    <a:pt x="311530" y="87248"/>
                  </a:lnTo>
                  <a:close/>
                </a:path>
                <a:path w="821054" h="203200">
                  <a:moveTo>
                    <a:pt x="426847" y="73151"/>
                  </a:moveTo>
                  <a:lnTo>
                    <a:pt x="409067" y="73151"/>
                  </a:lnTo>
                  <a:lnTo>
                    <a:pt x="409067" y="112267"/>
                  </a:lnTo>
                  <a:lnTo>
                    <a:pt x="426847" y="112267"/>
                  </a:lnTo>
                  <a:lnTo>
                    <a:pt x="426847" y="73151"/>
                  </a:lnTo>
                  <a:close/>
                </a:path>
                <a:path w="821054" h="203200">
                  <a:moveTo>
                    <a:pt x="311530" y="23621"/>
                  </a:moveTo>
                  <a:lnTo>
                    <a:pt x="294767" y="23621"/>
                  </a:lnTo>
                  <a:lnTo>
                    <a:pt x="294767" y="74167"/>
                  </a:lnTo>
                  <a:lnTo>
                    <a:pt x="311530" y="74167"/>
                  </a:lnTo>
                  <a:lnTo>
                    <a:pt x="311530" y="23621"/>
                  </a:lnTo>
                  <a:close/>
                </a:path>
                <a:path w="821054" h="203200">
                  <a:moveTo>
                    <a:pt x="426847" y="21716"/>
                  </a:moveTo>
                  <a:lnTo>
                    <a:pt x="409067" y="21716"/>
                  </a:lnTo>
                  <a:lnTo>
                    <a:pt x="409067" y="60070"/>
                  </a:lnTo>
                  <a:lnTo>
                    <a:pt x="426847" y="60070"/>
                  </a:lnTo>
                  <a:lnTo>
                    <a:pt x="426847" y="21716"/>
                  </a:lnTo>
                  <a:close/>
                </a:path>
                <a:path w="821054" h="203200">
                  <a:moveTo>
                    <a:pt x="68706" y="73151"/>
                  </a:moveTo>
                  <a:lnTo>
                    <a:pt x="8127" y="73151"/>
                  </a:lnTo>
                  <a:lnTo>
                    <a:pt x="8127" y="85470"/>
                  </a:lnTo>
                  <a:lnTo>
                    <a:pt x="68706" y="85470"/>
                  </a:lnTo>
                  <a:lnTo>
                    <a:pt x="68706" y="73151"/>
                  </a:lnTo>
                  <a:close/>
                </a:path>
                <a:path w="821054" h="203200">
                  <a:moveTo>
                    <a:pt x="75692" y="43052"/>
                  </a:moveTo>
                  <a:lnTo>
                    <a:pt x="0" y="43052"/>
                  </a:lnTo>
                  <a:lnTo>
                    <a:pt x="0" y="55879"/>
                  </a:lnTo>
                  <a:lnTo>
                    <a:pt x="75692" y="55879"/>
                  </a:lnTo>
                  <a:lnTo>
                    <a:pt x="75692" y="43052"/>
                  </a:lnTo>
                  <a:close/>
                </a:path>
                <a:path w="821054" h="203200">
                  <a:moveTo>
                    <a:pt x="211581" y="183895"/>
                  </a:moveTo>
                  <a:lnTo>
                    <a:pt x="81152" y="183895"/>
                  </a:lnTo>
                  <a:lnTo>
                    <a:pt x="81152" y="198119"/>
                  </a:lnTo>
                  <a:lnTo>
                    <a:pt x="211581" y="198119"/>
                  </a:lnTo>
                  <a:lnTo>
                    <a:pt x="211581" y="183895"/>
                  </a:lnTo>
                  <a:close/>
                </a:path>
                <a:path w="821054" h="203200">
                  <a:moveTo>
                    <a:pt x="118363" y="67055"/>
                  </a:moveTo>
                  <a:lnTo>
                    <a:pt x="101092" y="67055"/>
                  </a:lnTo>
                  <a:lnTo>
                    <a:pt x="101092" y="183895"/>
                  </a:lnTo>
                  <a:lnTo>
                    <a:pt x="118363" y="183895"/>
                  </a:lnTo>
                  <a:lnTo>
                    <a:pt x="118363" y="67055"/>
                  </a:lnTo>
                  <a:close/>
                </a:path>
                <a:path w="821054" h="203200">
                  <a:moveTo>
                    <a:pt x="161671" y="26415"/>
                  </a:moveTo>
                  <a:lnTo>
                    <a:pt x="144272" y="26415"/>
                  </a:lnTo>
                  <a:lnTo>
                    <a:pt x="144272" y="183895"/>
                  </a:lnTo>
                  <a:lnTo>
                    <a:pt x="161671" y="183895"/>
                  </a:lnTo>
                  <a:lnTo>
                    <a:pt x="161671" y="103504"/>
                  </a:lnTo>
                  <a:lnTo>
                    <a:pt x="201675" y="103504"/>
                  </a:lnTo>
                  <a:lnTo>
                    <a:pt x="201675" y="89915"/>
                  </a:lnTo>
                  <a:lnTo>
                    <a:pt x="161671" y="89915"/>
                  </a:lnTo>
                  <a:lnTo>
                    <a:pt x="161671" y="26415"/>
                  </a:lnTo>
                  <a:close/>
                </a:path>
                <a:path w="821054" h="203200">
                  <a:moveTo>
                    <a:pt x="207518" y="12699"/>
                  </a:moveTo>
                  <a:lnTo>
                    <a:pt x="90804" y="12699"/>
                  </a:lnTo>
                  <a:lnTo>
                    <a:pt x="90804" y="26415"/>
                  </a:lnTo>
                  <a:lnTo>
                    <a:pt x="207518" y="26415"/>
                  </a:lnTo>
                  <a:lnTo>
                    <a:pt x="207518" y="12699"/>
                  </a:lnTo>
                  <a:close/>
                </a:path>
                <a:path w="821054" h="203200">
                  <a:moveTo>
                    <a:pt x="69850" y="12699"/>
                  </a:moveTo>
                  <a:lnTo>
                    <a:pt x="7874" y="12699"/>
                  </a:lnTo>
                  <a:lnTo>
                    <a:pt x="7874" y="25526"/>
                  </a:lnTo>
                  <a:lnTo>
                    <a:pt x="69850" y="25526"/>
                  </a:lnTo>
                  <a:lnTo>
                    <a:pt x="69850" y="12699"/>
                  </a:lnTo>
                  <a:close/>
                </a:path>
                <a:path w="821054" h="203200">
                  <a:moveTo>
                    <a:pt x="657478" y="86105"/>
                  </a:moveTo>
                  <a:lnTo>
                    <a:pt x="640333" y="86105"/>
                  </a:lnTo>
                  <a:lnTo>
                    <a:pt x="640333" y="203199"/>
                  </a:lnTo>
                  <a:lnTo>
                    <a:pt x="657478" y="203199"/>
                  </a:lnTo>
                  <a:lnTo>
                    <a:pt x="657478" y="86105"/>
                  </a:lnTo>
                  <a:close/>
                </a:path>
                <a:path w="821054" h="203200">
                  <a:moveTo>
                    <a:pt x="775645" y="199516"/>
                  </a:moveTo>
                  <a:lnTo>
                    <a:pt x="726948" y="199516"/>
                  </a:lnTo>
                  <a:lnTo>
                    <a:pt x="741002" y="200024"/>
                  </a:lnTo>
                  <a:lnTo>
                    <a:pt x="759039" y="200024"/>
                  </a:lnTo>
                  <a:lnTo>
                    <a:pt x="775645" y="199516"/>
                  </a:lnTo>
                  <a:close/>
                </a:path>
                <a:path w="821054" h="203200">
                  <a:moveTo>
                    <a:pt x="703326" y="74802"/>
                  </a:moveTo>
                  <a:lnTo>
                    <a:pt x="686307" y="74802"/>
                  </a:lnTo>
                  <a:lnTo>
                    <a:pt x="686307" y="181863"/>
                  </a:lnTo>
                  <a:lnTo>
                    <a:pt x="719683" y="199516"/>
                  </a:lnTo>
                  <a:lnTo>
                    <a:pt x="775970" y="199516"/>
                  </a:lnTo>
                  <a:lnTo>
                    <a:pt x="809371" y="195198"/>
                  </a:lnTo>
                  <a:lnTo>
                    <a:pt x="812926" y="193547"/>
                  </a:lnTo>
                  <a:lnTo>
                    <a:pt x="815594" y="191261"/>
                  </a:lnTo>
                  <a:lnTo>
                    <a:pt x="819601" y="185751"/>
                  </a:lnTo>
                  <a:lnTo>
                    <a:pt x="737680" y="185751"/>
                  </a:lnTo>
                  <a:lnTo>
                    <a:pt x="723884" y="185118"/>
                  </a:lnTo>
                  <a:lnTo>
                    <a:pt x="715706" y="184247"/>
                  </a:lnTo>
                  <a:lnTo>
                    <a:pt x="711091" y="183133"/>
                  </a:lnTo>
                  <a:lnTo>
                    <a:pt x="710886" y="183133"/>
                  </a:lnTo>
                  <a:lnTo>
                    <a:pt x="705738" y="181101"/>
                  </a:lnTo>
                  <a:lnTo>
                    <a:pt x="703326" y="177418"/>
                  </a:lnTo>
                  <a:lnTo>
                    <a:pt x="703326" y="74802"/>
                  </a:lnTo>
                  <a:close/>
                </a:path>
                <a:path w="821054" h="203200">
                  <a:moveTo>
                    <a:pt x="805433" y="149859"/>
                  </a:moveTo>
                  <a:lnTo>
                    <a:pt x="805375" y="159511"/>
                  </a:lnTo>
                  <a:lnTo>
                    <a:pt x="805179" y="164591"/>
                  </a:lnTo>
                  <a:lnTo>
                    <a:pt x="804418" y="169671"/>
                  </a:lnTo>
                  <a:lnTo>
                    <a:pt x="803782" y="174624"/>
                  </a:lnTo>
                  <a:lnTo>
                    <a:pt x="796035" y="183133"/>
                  </a:lnTo>
                  <a:lnTo>
                    <a:pt x="793876" y="183768"/>
                  </a:lnTo>
                  <a:lnTo>
                    <a:pt x="787780" y="184403"/>
                  </a:lnTo>
                  <a:lnTo>
                    <a:pt x="770391" y="185318"/>
                  </a:lnTo>
                  <a:lnTo>
                    <a:pt x="759097" y="185751"/>
                  </a:lnTo>
                  <a:lnTo>
                    <a:pt x="819633" y="185751"/>
                  </a:lnTo>
                  <a:lnTo>
                    <a:pt x="820674" y="182498"/>
                  </a:lnTo>
                  <a:lnTo>
                    <a:pt x="820674" y="151764"/>
                  </a:lnTo>
                  <a:lnTo>
                    <a:pt x="805433" y="149859"/>
                  </a:lnTo>
                  <a:close/>
                </a:path>
                <a:path w="821054" h="203200">
                  <a:moveTo>
                    <a:pt x="753491" y="62483"/>
                  </a:moveTo>
                  <a:lnTo>
                    <a:pt x="736473" y="62483"/>
                  </a:lnTo>
                  <a:lnTo>
                    <a:pt x="736473" y="159511"/>
                  </a:lnTo>
                  <a:lnTo>
                    <a:pt x="753491" y="159511"/>
                  </a:lnTo>
                  <a:lnTo>
                    <a:pt x="753491" y="62483"/>
                  </a:lnTo>
                  <a:close/>
                </a:path>
                <a:path w="821054" h="203200">
                  <a:moveTo>
                    <a:pt x="807974" y="49021"/>
                  </a:moveTo>
                  <a:lnTo>
                    <a:pt x="791336" y="49021"/>
                  </a:lnTo>
                  <a:lnTo>
                    <a:pt x="791336" y="123824"/>
                  </a:lnTo>
                  <a:lnTo>
                    <a:pt x="787907" y="126872"/>
                  </a:lnTo>
                  <a:lnTo>
                    <a:pt x="764921" y="126872"/>
                  </a:lnTo>
                  <a:lnTo>
                    <a:pt x="767333" y="141604"/>
                  </a:lnTo>
                  <a:lnTo>
                    <a:pt x="792860" y="141604"/>
                  </a:lnTo>
                  <a:lnTo>
                    <a:pt x="798195" y="139699"/>
                  </a:lnTo>
                  <a:lnTo>
                    <a:pt x="802131" y="135889"/>
                  </a:lnTo>
                  <a:lnTo>
                    <a:pt x="806069" y="132206"/>
                  </a:lnTo>
                  <a:lnTo>
                    <a:pt x="807974" y="127126"/>
                  </a:lnTo>
                  <a:lnTo>
                    <a:pt x="807974" y="49021"/>
                  </a:lnTo>
                  <a:close/>
                </a:path>
                <a:path w="821054" h="203200">
                  <a:moveTo>
                    <a:pt x="659510" y="507"/>
                  </a:moveTo>
                  <a:lnTo>
                    <a:pt x="641794" y="49585"/>
                  </a:lnTo>
                  <a:lnTo>
                    <a:pt x="617981" y="93075"/>
                  </a:lnTo>
                  <a:lnTo>
                    <a:pt x="603123" y="114299"/>
                  </a:lnTo>
                  <a:lnTo>
                    <a:pt x="614426" y="123316"/>
                  </a:lnTo>
                  <a:lnTo>
                    <a:pt x="621188" y="114984"/>
                  </a:lnTo>
                  <a:lnTo>
                    <a:pt x="627761" y="105997"/>
                  </a:lnTo>
                  <a:lnTo>
                    <a:pt x="634142" y="96367"/>
                  </a:lnTo>
                  <a:lnTo>
                    <a:pt x="640333" y="86105"/>
                  </a:lnTo>
                  <a:lnTo>
                    <a:pt x="657478" y="86105"/>
                  </a:lnTo>
                  <a:lnTo>
                    <a:pt x="657478" y="65531"/>
                  </a:lnTo>
                  <a:lnTo>
                    <a:pt x="651382" y="65531"/>
                  </a:lnTo>
                  <a:lnTo>
                    <a:pt x="659838" y="48271"/>
                  </a:lnTo>
                  <a:lnTo>
                    <a:pt x="666924" y="32130"/>
                  </a:lnTo>
                  <a:lnTo>
                    <a:pt x="672627" y="17200"/>
                  </a:lnTo>
                  <a:lnTo>
                    <a:pt x="677036" y="3301"/>
                  </a:lnTo>
                  <a:lnTo>
                    <a:pt x="659510" y="507"/>
                  </a:lnTo>
                  <a:close/>
                </a:path>
                <a:path w="821054" h="203200">
                  <a:moveTo>
                    <a:pt x="703326" y="10286"/>
                  </a:moveTo>
                  <a:lnTo>
                    <a:pt x="686307" y="10286"/>
                  </a:lnTo>
                  <a:lnTo>
                    <a:pt x="686307" y="60324"/>
                  </a:lnTo>
                  <a:lnTo>
                    <a:pt x="663701" y="65785"/>
                  </a:lnTo>
                  <a:lnTo>
                    <a:pt x="666242" y="79755"/>
                  </a:lnTo>
                  <a:lnTo>
                    <a:pt x="686307" y="74802"/>
                  </a:lnTo>
                  <a:lnTo>
                    <a:pt x="703326" y="74802"/>
                  </a:lnTo>
                  <a:lnTo>
                    <a:pt x="703326" y="70611"/>
                  </a:lnTo>
                  <a:lnTo>
                    <a:pt x="736473" y="62483"/>
                  </a:lnTo>
                  <a:lnTo>
                    <a:pt x="753491" y="62483"/>
                  </a:lnTo>
                  <a:lnTo>
                    <a:pt x="753491" y="58292"/>
                  </a:lnTo>
                  <a:lnTo>
                    <a:pt x="761786" y="56260"/>
                  </a:lnTo>
                  <a:lnTo>
                    <a:pt x="703326" y="56260"/>
                  </a:lnTo>
                  <a:lnTo>
                    <a:pt x="703326" y="10286"/>
                  </a:lnTo>
                  <a:close/>
                </a:path>
                <a:path w="821054" h="203200">
                  <a:moveTo>
                    <a:pt x="753491" y="0"/>
                  </a:moveTo>
                  <a:lnTo>
                    <a:pt x="736473" y="0"/>
                  </a:lnTo>
                  <a:lnTo>
                    <a:pt x="736423" y="48271"/>
                  </a:lnTo>
                  <a:lnTo>
                    <a:pt x="703326" y="56260"/>
                  </a:lnTo>
                  <a:lnTo>
                    <a:pt x="761786" y="56260"/>
                  </a:lnTo>
                  <a:lnTo>
                    <a:pt x="791336" y="49021"/>
                  </a:lnTo>
                  <a:lnTo>
                    <a:pt x="807974" y="49021"/>
                  </a:lnTo>
                  <a:lnTo>
                    <a:pt x="807974" y="44068"/>
                  </a:lnTo>
                  <a:lnTo>
                    <a:pt x="753491" y="44068"/>
                  </a:lnTo>
                  <a:lnTo>
                    <a:pt x="753491" y="0"/>
                  </a:lnTo>
                  <a:close/>
                </a:path>
                <a:path w="821054" h="203200">
                  <a:moveTo>
                    <a:pt x="803148" y="32130"/>
                  </a:moveTo>
                  <a:lnTo>
                    <a:pt x="753491" y="44068"/>
                  </a:lnTo>
                  <a:lnTo>
                    <a:pt x="807974" y="44068"/>
                  </a:lnTo>
                  <a:lnTo>
                    <a:pt x="807974" y="35940"/>
                  </a:lnTo>
                  <a:lnTo>
                    <a:pt x="803148" y="32130"/>
                  </a:lnTo>
                  <a:close/>
                </a:path>
              </a:pathLst>
            </a:custGeom>
            <a:solidFill>
              <a:srgbClr val="000000"/>
            </a:solidFill>
          </p:spPr>
          <p:txBody>
            <a:bodyPr wrap="square" lIns="0" tIns="0" rIns="0" bIns="0" rtlCol="0"/>
            <a:lstStyle/>
            <a:p>
              <a:endParaRPr/>
            </a:p>
          </p:txBody>
        </p:sp>
        <p:sp>
          <p:nvSpPr>
            <p:cNvPr id="107" name="object 58">
              <a:extLst>
                <a:ext uri="{FF2B5EF4-FFF2-40B4-BE49-F238E27FC236}">
                  <a16:creationId xmlns:a16="http://schemas.microsoft.com/office/drawing/2014/main" id="{324D8566-EA05-AEB3-00D1-26EAF129B631}"/>
                </a:ext>
              </a:extLst>
            </p:cNvPr>
            <p:cNvSpPr/>
            <p:nvPr/>
          </p:nvSpPr>
          <p:spPr>
            <a:xfrm>
              <a:off x="8002397" y="4830952"/>
              <a:ext cx="517525" cy="194310"/>
            </a:xfrm>
            <a:custGeom>
              <a:avLst/>
              <a:gdLst/>
              <a:ahLst/>
              <a:cxnLst/>
              <a:rect l="l" t="t" r="r" b="b"/>
              <a:pathLst>
                <a:path w="517525" h="194310">
                  <a:moveTo>
                    <a:pt x="21589" y="136017"/>
                  </a:moveTo>
                  <a:lnTo>
                    <a:pt x="21589" y="171704"/>
                  </a:lnTo>
                  <a:lnTo>
                    <a:pt x="52831" y="171704"/>
                  </a:lnTo>
                  <a:lnTo>
                    <a:pt x="52831" y="136017"/>
                  </a:lnTo>
                  <a:lnTo>
                    <a:pt x="21589" y="136017"/>
                  </a:lnTo>
                  <a:close/>
                </a:path>
                <a:path w="517525" h="194310">
                  <a:moveTo>
                    <a:pt x="480313" y="134747"/>
                  </a:moveTo>
                  <a:lnTo>
                    <a:pt x="491767" y="148536"/>
                  </a:lnTo>
                  <a:lnTo>
                    <a:pt x="501745" y="160956"/>
                  </a:lnTo>
                  <a:lnTo>
                    <a:pt x="510246" y="172019"/>
                  </a:lnTo>
                  <a:lnTo>
                    <a:pt x="517271" y="181737"/>
                  </a:lnTo>
                  <a:lnTo>
                    <a:pt x="501903" y="191516"/>
                  </a:lnTo>
                  <a:lnTo>
                    <a:pt x="494307" y="179611"/>
                  </a:lnTo>
                  <a:lnTo>
                    <a:pt x="485997" y="167719"/>
                  </a:lnTo>
                  <a:lnTo>
                    <a:pt x="476972" y="155850"/>
                  </a:lnTo>
                  <a:lnTo>
                    <a:pt x="467232" y="144018"/>
                  </a:lnTo>
                  <a:lnTo>
                    <a:pt x="480313" y="134747"/>
                  </a:lnTo>
                  <a:close/>
                </a:path>
                <a:path w="517525" h="194310">
                  <a:moveTo>
                    <a:pt x="5079" y="123698"/>
                  </a:moveTo>
                  <a:lnTo>
                    <a:pt x="69342" y="123698"/>
                  </a:lnTo>
                  <a:lnTo>
                    <a:pt x="69342" y="183896"/>
                  </a:lnTo>
                  <a:lnTo>
                    <a:pt x="21208" y="183896"/>
                  </a:lnTo>
                  <a:lnTo>
                    <a:pt x="21208" y="192278"/>
                  </a:lnTo>
                  <a:lnTo>
                    <a:pt x="5079" y="192278"/>
                  </a:lnTo>
                  <a:lnTo>
                    <a:pt x="5079" y="123698"/>
                  </a:lnTo>
                  <a:close/>
                </a:path>
                <a:path w="517525" h="194310">
                  <a:moveTo>
                    <a:pt x="8127" y="93345"/>
                  </a:moveTo>
                  <a:lnTo>
                    <a:pt x="68706" y="93345"/>
                  </a:lnTo>
                  <a:lnTo>
                    <a:pt x="68706" y="106172"/>
                  </a:lnTo>
                  <a:lnTo>
                    <a:pt x="8127" y="106172"/>
                  </a:lnTo>
                  <a:lnTo>
                    <a:pt x="8127" y="93345"/>
                  </a:lnTo>
                  <a:close/>
                </a:path>
                <a:path w="517525" h="194310">
                  <a:moveTo>
                    <a:pt x="256412" y="78613"/>
                  </a:moveTo>
                  <a:lnTo>
                    <a:pt x="256412" y="132080"/>
                  </a:lnTo>
                  <a:lnTo>
                    <a:pt x="294767" y="132080"/>
                  </a:lnTo>
                  <a:lnTo>
                    <a:pt x="294767" y="78613"/>
                  </a:lnTo>
                  <a:lnTo>
                    <a:pt x="256412" y="78613"/>
                  </a:lnTo>
                  <a:close/>
                </a:path>
                <a:path w="517525" h="194310">
                  <a:moveTo>
                    <a:pt x="355092" y="64516"/>
                  </a:moveTo>
                  <a:lnTo>
                    <a:pt x="355092" y="80772"/>
                  </a:lnTo>
                  <a:lnTo>
                    <a:pt x="355092" y="90043"/>
                  </a:lnTo>
                  <a:lnTo>
                    <a:pt x="354837" y="97663"/>
                  </a:lnTo>
                  <a:lnTo>
                    <a:pt x="354329" y="103632"/>
                  </a:lnTo>
                  <a:lnTo>
                    <a:pt x="409067" y="103632"/>
                  </a:lnTo>
                  <a:lnTo>
                    <a:pt x="409067" y="64516"/>
                  </a:lnTo>
                  <a:lnTo>
                    <a:pt x="355092" y="64516"/>
                  </a:lnTo>
                  <a:close/>
                </a:path>
                <a:path w="517525" h="194310">
                  <a:moveTo>
                    <a:pt x="8127" y="64516"/>
                  </a:moveTo>
                  <a:lnTo>
                    <a:pt x="68706" y="64516"/>
                  </a:lnTo>
                  <a:lnTo>
                    <a:pt x="68706" y="76835"/>
                  </a:lnTo>
                  <a:lnTo>
                    <a:pt x="8127" y="76835"/>
                  </a:lnTo>
                  <a:lnTo>
                    <a:pt x="8127" y="64516"/>
                  </a:lnTo>
                  <a:close/>
                </a:path>
                <a:path w="517525" h="194310">
                  <a:moveTo>
                    <a:pt x="0" y="34417"/>
                  </a:moveTo>
                  <a:lnTo>
                    <a:pt x="75692" y="34417"/>
                  </a:lnTo>
                  <a:lnTo>
                    <a:pt x="75692" y="47244"/>
                  </a:lnTo>
                  <a:lnTo>
                    <a:pt x="0" y="47244"/>
                  </a:lnTo>
                  <a:lnTo>
                    <a:pt x="0" y="34417"/>
                  </a:lnTo>
                  <a:close/>
                </a:path>
                <a:path w="517525" h="194310">
                  <a:moveTo>
                    <a:pt x="256412" y="14986"/>
                  </a:moveTo>
                  <a:lnTo>
                    <a:pt x="256412" y="65532"/>
                  </a:lnTo>
                  <a:lnTo>
                    <a:pt x="294767" y="65532"/>
                  </a:lnTo>
                  <a:lnTo>
                    <a:pt x="294767" y="14986"/>
                  </a:lnTo>
                  <a:lnTo>
                    <a:pt x="256412" y="14986"/>
                  </a:lnTo>
                  <a:close/>
                </a:path>
                <a:path w="517525" h="194310">
                  <a:moveTo>
                    <a:pt x="355092" y="13081"/>
                  </a:moveTo>
                  <a:lnTo>
                    <a:pt x="355092" y="51435"/>
                  </a:lnTo>
                  <a:lnTo>
                    <a:pt x="409067" y="51435"/>
                  </a:lnTo>
                  <a:lnTo>
                    <a:pt x="409067" y="13081"/>
                  </a:lnTo>
                  <a:lnTo>
                    <a:pt x="355092" y="13081"/>
                  </a:lnTo>
                  <a:close/>
                </a:path>
                <a:path w="517525" h="194310">
                  <a:moveTo>
                    <a:pt x="90804" y="4064"/>
                  </a:moveTo>
                  <a:lnTo>
                    <a:pt x="207518" y="4064"/>
                  </a:lnTo>
                  <a:lnTo>
                    <a:pt x="207518" y="17780"/>
                  </a:lnTo>
                  <a:lnTo>
                    <a:pt x="161671" y="17780"/>
                  </a:lnTo>
                  <a:lnTo>
                    <a:pt x="161671" y="81280"/>
                  </a:lnTo>
                  <a:lnTo>
                    <a:pt x="201675" y="81280"/>
                  </a:lnTo>
                  <a:lnTo>
                    <a:pt x="201675" y="94869"/>
                  </a:lnTo>
                  <a:lnTo>
                    <a:pt x="161671" y="94869"/>
                  </a:lnTo>
                  <a:lnTo>
                    <a:pt x="161671" y="175260"/>
                  </a:lnTo>
                  <a:lnTo>
                    <a:pt x="211581" y="175260"/>
                  </a:lnTo>
                  <a:lnTo>
                    <a:pt x="211581" y="189484"/>
                  </a:lnTo>
                  <a:lnTo>
                    <a:pt x="81152" y="189484"/>
                  </a:lnTo>
                  <a:lnTo>
                    <a:pt x="81152" y="175260"/>
                  </a:lnTo>
                  <a:lnTo>
                    <a:pt x="101092" y="175260"/>
                  </a:lnTo>
                  <a:lnTo>
                    <a:pt x="101092" y="58420"/>
                  </a:lnTo>
                  <a:lnTo>
                    <a:pt x="118363" y="58420"/>
                  </a:lnTo>
                  <a:lnTo>
                    <a:pt x="118363" y="175260"/>
                  </a:lnTo>
                  <a:lnTo>
                    <a:pt x="144272" y="175260"/>
                  </a:lnTo>
                  <a:lnTo>
                    <a:pt x="144272" y="17780"/>
                  </a:lnTo>
                  <a:lnTo>
                    <a:pt x="90804" y="17780"/>
                  </a:lnTo>
                  <a:lnTo>
                    <a:pt x="90804" y="4064"/>
                  </a:lnTo>
                  <a:close/>
                </a:path>
                <a:path w="517525" h="194310">
                  <a:moveTo>
                    <a:pt x="7874" y="4064"/>
                  </a:moveTo>
                  <a:lnTo>
                    <a:pt x="69850" y="4064"/>
                  </a:lnTo>
                  <a:lnTo>
                    <a:pt x="69850" y="16891"/>
                  </a:lnTo>
                  <a:lnTo>
                    <a:pt x="7874" y="16891"/>
                  </a:lnTo>
                  <a:lnTo>
                    <a:pt x="7874" y="4064"/>
                  </a:lnTo>
                  <a:close/>
                </a:path>
                <a:path w="517525" h="194310">
                  <a:moveTo>
                    <a:pt x="239775" y="2159"/>
                  </a:moveTo>
                  <a:lnTo>
                    <a:pt x="311530" y="2159"/>
                  </a:lnTo>
                  <a:lnTo>
                    <a:pt x="311530" y="145923"/>
                  </a:lnTo>
                  <a:lnTo>
                    <a:pt x="256412" y="145923"/>
                  </a:lnTo>
                  <a:lnTo>
                    <a:pt x="256412" y="159893"/>
                  </a:lnTo>
                  <a:lnTo>
                    <a:pt x="239775" y="159893"/>
                  </a:lnTo>
                  <a:lnTo>
                    <a:pt x="239775" y="2159"/>
                  </a:lnTo>
                  <a:close/>
                </a:path>
                <a:path w="517525" h="194310">
                  <a:moveTo>
                    <a:pt x="337820" y="0"/>
                  </a:moveTo>
                  <a:lnTo>
                    <a:pt x="426847" y="0"/>
                  </a:lnTo>
                  <a:lnTo>
                    <a:pt x="426847" y="174498"/>
                  </a:lnTo>
                  <a:lnTo>
                    <a:pt x="426847" y="179832"/>
                  </a:lnTo>
                  <a:lnTo>
                    <a:pt x="424942" y="184023"/>
                  </a:lnTo>
                  <a:lnTo>
                    <a:pt x="421131" y="187325"/>
                  </a:lnTo>
                  <a:lnTo>
                    <a:pt x="417322" y="190500"/>
                  </a:lnTo>
                  <a:lnTo>
                    <a:pt x="412623" y="192024"/>
                  </a:lnTo>
                  <a:lnTo>
                    <a:pt x="406907" y="192024"/>
                  </a:lnTo>
                  <a:lnTo>
                    <a:pt x="378713" y="192024"/>
                  </a:lnTo>
                  <a:lnTo>
                    <a:pt x="376300" y="176276"/>
                  </a:lnTo>
                  <a:lnTo>
                    <a:pt x="399287" y="176276"/>
                  </a:lnTo>
                  <a:lnTo>
                    <a:pt x="405764" y="176276"/>
                  </a:lnTo>
                  <a:lnTo>
                    <a:pt x="409067" y="173355"/>
                  </a:lnTo>
                  <a:lnTo>
                    <a:pt x="409067" y="167640"/>
                  </a:lnTo>
                  <a:lnTo>
                    <a:pt x="409067" y="117221"/>
                  </a:lnTo>
                  <a:lnTo>
                    <a:pt x="352805" y="117221"/>
                  </a:lnTo>
                  <a:lnTo>
                    <a:pt x="350639" y="128271"/>
                  </a:lnTo>
                  <a:lnTo>
                    <a:pt x="347567" y="139144"/>
                  </a:lnTo>
                  <a:lnTo>
                    <a:pt x="327167" y="179339"/>
                  </a:lnTo>
                  <a:lnTo>
                    <a:pt x="313817" y="194183"/>
                  </a:lnTo>
                  <a:lnTo>
                    <a:pt x="302641" y="185039"/>
                  </a:lnTo>
                  <a:lnTo>
                    <a:pt x="309546" y="177538"/>
                  </a:lnTo>
                  <a:lnTo>
                    <a:pt x="315976" y="168560"/>
                  </a:lnTo>
                  <a:lnTo>
                    <a:pt x="331979" y="132651"/>
                  </a:lnTo>
                  <a:lnTo>
                    <a:pt x="337820" y="82931"/>
                  </a:lnTo>
                  <a:lnTo>
                    <a:pt x="337820" y="0"/>
                  </a:lnTo>
                  <a:close/>
                </a:path>
              </a:pathLst>
            </a:custGeom>
            <a:ln w="9144">
              <a:solidFill>
                <a:srgbClr val="000000"/>
              </a:solidFill>
            </a:ln>
          </p:spPr>
          <p:txBody>
            <a:bodyPr wrap="square" lIns="0" tIns="0" rIns="0" bIns="0" rtlCol="0"/>
            <a:lstStyle/>
            <a:p>
              <a:endParaRPr/>
            </a:p>
          </p:txBody>
        </p:sp>
        <p:pic>
          <p:nvPicPr>
            <p:cNvPr id="108" name="object 59">
              <a:extLst>
                <a:ext uri="{FF2B5EF4-FFF2-40B4-BE49-F238E27FC236}">
                  <a16:creationId xmlns:a16="http://schemas.microsoft.com/office/drawing/2014/main" id="{D99669B6-8055-1FF7-C34D-61813393BB75}"/>
                </a:ext>
              </a:extLst>
            </p:cNvPr>
            <p:cNvPicPr/>
            <p:nvPr/>
          </p:nvPicPr>
          <p:blipFill>
            <a:blip r:embed="rId15" cstate="print"/>
            <a:stretch>
              <a:fillRect/>
            </a:stretch>
          </p:blipFill>
          <p:spPr>
            <a:xfrm>
              <a:off x="8600948" y="4817744"/>
              <a:ext cx="226695" cy="212344"/>
            </a:xfrm>
            <a:prstGeom prst="rect">
              <a:avLst/>
            </a:prstGeom>
          </p:spPr>
        </p:pic>
        <p:sp>
          <p:nvSpPr>
            <p:cNvPr id="109" name="object 60">
              <a:extLst>
                <a:ext uri="{FF2B5EF4-FFF2-40B4-BE49-F238E27FC236}">
                  <a16:creationId xmlns:a16="http://schemas.microsoft.com/office/drawing/2014/main" id="{B47A5BFE-474B-4FFE-BE0D-56D734A626B3}"/>
                </a:ext>
              </a:extLst>
            </p:cNvPr>
            <p:cNvSpPr/>
            <p:nvPr/>
          </p:nvSpPr>
          <p:spPr>
            <a:xfrm>
              <a:off x="4654296" y="5143499"/>
              <a:ext cx="3906520" cy="1007110"/>
            </a:xfrm>
            <a:custGeom>
              <a:avLst/>
              <a:gdLst/>
              <a:ahLst/>
              <a:cxnLst/>
              <a:rect l="l" t="t" r="r" b="b"/>
              <a:pathLst>
                <a:path w="3906520" h="1007110">
                  <a:moveTo>
                    <a:pt x="1094739" y="203453"/>
                  </a:moveTo>
                  <a:lnTo>
                    <a:pt x="0" y="0"/>
                  </a:lnTo>
                </a:path>
                <a:path w="3906520" h="1007110">
                  <a:moveTo>
                    <a:pt x="1095755" y="203453"/>
                  </a:moveTo>
                  <a:lnTo>
                    <a:pt x="1764791" y="0"/>
                  </a:lnTo>
                </a:path>
                <a:path w="3906520" h="1007110">
                  <a:moveTo>
                    <a:pt x="1095755" y="203453"/>
                  </a:moveTo>
                  <a:lnTo>
                    <a:pt x="2716910" y="0"/>
                  </a:lnTo>
                </a:path>
                <a:path w="3906520" h="1007110">
                  <a:moveTo>
                    <a:pt x="1095755" y="203453"/>
                  </a:moveTo>
                  <a:lnTo>
                    <a:pt x="3759200" y="0"/>
                  </a:lnTo>
                </a:path>
                <a:path w="3906520" h="1007110">
                  <a:moveTo>
                    <a:pt x="3904996" y="203453"/>
                  </a:moveTo>
                  <a:lnTo>
                    <a:pt x="3758183" y="0"/>
                  </a:lnTo>
                </a:path>
                <a:path w="3906520" h="1007110">
                  <a:moveTo>
                    <a:pt x="3906393" y="203453"/>
                  </a:moveTo>
                  <a:lnTo>
                    <a:pt x="2717292" y="0"/>
                  </a:lnTo>
                </a:path>
                <a:path w="3906520" h="1007110">
                  <a:moveTo>
                    <a:pt x="3906011" y="203453"/>
                  </a:moveTo>
                  <a:lnTo>
                    <a:pt x="1764791" y="0"/>
                  </a:lnTo>
                </a:path>
                <a:path w="3906520" h="1007110">
                  <a:moveTo>
                    <a:pt x="3904996" y="203453"/>
                  </a:moveTo>
                  <a:lnTo>
                    <a:pt x="0" y="0"/>
                  </a:lnTo>
                </a:path>
                <a:path w="3906520" h="1007110">
                  <a:moveTo>
                    <a:pt x="1664207" y="1007097"/>
                  </a:moveTo>
                  <a:lnTo>
                    <a:pt x="3906138" y="868680"/>
                  </a:lnTo>
                </a:path>
                <a:path w="3906520" h="1007110">
                  <a:moveTo>
                    <a:pt x="1664080" y="1007097"/>
                  </a:moveTo>
                  <a:lnTo>
                    <a:pt x="1095755" y="868680"/>
                  </a:lnTo>
                </a:path>
              </a:pathLst>
            </a:custGeom>
            <a:ln w="9525">
              <a:solidFill>
                <a:srgbClr val="7E7E7E"/>
              </a:solidFill>
            </a:ln>
          </p:spPr>
          <p:txBody>
            <a:bodyPr wrap="square" lIns="0" tIns="0" rIns="0" bIns="0" rtlCol="0"/>
            <a:lstStyle/>
            <a:p>
              <a:endParaRPr/>
            </a:p>
          </p:txBody>
        </p:sp>
        <p:pic>
          <p:nvPicPr>
            <p:cNvPr id="110" name="object 61">
              <a:extLst>
                <a:ext uri="{FF2B5EF4-FFF2-40B4-BE49-F238E27FC236}">
                  <a16:creationId xmlns:a16="http://schemas.microsoft.com/office/drawing/2014/main" id="{FEFD6D87-FC60-F32E-33B3-95728C4E2FF0}"/>
                </a:ext>
              </a:extLst>
            </p:cNvPr>
            <p:cNvPicPr/>
            <p:nvPr/>
          </p:nvPicPr>
          <p:blipFill>
            <a:blip r:embed="rId16" cstate="print"/>
            <a:stretch>
              <a:fillRect/>
            </a:stretch>
          </p:blipFill>
          <p:spPr>
            <a:xfrm>
              <a:off x="3544824" y="5242559"/>
              <a:ext cx="963180" cy="938771"/>
            </a:xfrm>
            <a:prstGeom prst="rect">
              <a:avLst/>
            </a:prstGeom>
          </p:spPr>
        </p:pic>
        <p:pic>
          <p:nvPicPr>
            <p:cNvPr id="111" name="object 62">
              <a:extLst>
                <a:ext uri="{FF2B5EF4-FFF2-40B4-BE49-F238E27FC236}">
                  <a16:creationId xmlns:a16="http://schemas.microsoft.com/office/drawing/2014/main" id="{483FFCD3-7A56-C933-B48E-96433F5E84B6}"/>
                </a:ext>
              </a:extLst>
            </p:cNvPr>
            <p:cNvPicPr/>
            <p:nvPr/>
          </p:nvPicPr>
          <p:blipFill>
            <a:blip r:embed="rId17" cstate="print"/>
            <a:stretch>
              <a:fillRect/>
            </a:stretch>
          </p:blipFill>
          <p:spPr>
            <a:xfrm>
              <a:off x="3584448" y="5282183"/>
              <a:ext cx="835151" cy="810768"/>
            </a:xfrm>
            <a:prstGeom prst="rect">
              <a:avLst/>
            </a:prstGeom>
          </p:spPr>
        </p:pic>
        <p:sp>
          <p:nvSpPr>
            <p:cNvPr id="112" name="object 63">
              <a:extLst>
                <a:ext uri="{FF2B5EF4-FFF2-40B4-BE49-F238E27FC236}">
                  <a16:creationId xmlns:a16="http://schemas.microsoft.com/office/drawing/2014/main" id="{E3BBC007-89A9-5271-C2E1-C0C67A9CD8B4}"/>
                </a:ext>
              </a:extLst>
            </p:cNvPr>
            <p:cNvSpPr/>
            <p:nvPr/>
          </p:nvSpPr>
          <p:spPr>
            <a:xfrm>
              <a:off x="3578098" y="5275833"/>
              <a:ext cx="848360" cy="823594"/>
            </a:xfrm>
            <a:custGeom>
              <a:avLst/>
              <a:gdLst/>
              <a:ahLst/>
              <a:cxnLst/>
              <a:rect l="l" t="t" r="r" b="b"/>
              <a:pathLst>
                <a:path w="848360" h="823595">
                  <a:moveTo>
                    <a:pt x="0" y="823468"/>
                  </a:moveTo>
                  <a:lnTo>
                    <a:pt x="847851" y="823468"/>
                  </a:lnTo>
                  <a:lnTo>
                    <a:pt x="847851" y="0"/>
                  </a:lnTo>
                  <a:lnTo>
                    <a:pt x="0" y="0"/>
                  </a:lnTo>
                  <a:lnTo>
                    <a:pt x="0" y="823468"/>
                  </a:lnTo>
                  <a:close/>
                </a:path>
              </a:pathLst>
            </a:custGeom>
            <a:ln w="12700">
              <a:solidFill>
                <a:srgbClr val="000000"/>
              </a:solidFill>
            </a:ln>
          </p:spPr>
          <p:txBody>
            <a:bodyPr wrap="square" lIns="0" tIns="0" rIns="0" bIns="0" rtlCol="0"/>
            <a:lstStyle/>
            <a:p>
              <a:endParaRPr/>
            </a:p>
          </p:txBody>
        </p:sp>
      </p:grpSp>
      <p:sp>
        <p:nvSpPr>
          <p:cNvPr id="113" name="object 64">
            <a:extLst>
              <a:ext uri="{FF2B5EF4-FFF2-40B4-BE49-F238E27FC236}">
                <a16:creationId xmlns:a16="http://schemas.microsoft.com/office/drawing/2014/main" id="{14367E75-EF2D-AEE4-D104-537296BFD6FC}"/>
              </a:ext>
            </a:extLst>
          </p:cNvPr>
          <p:cNvSpPr/>
          <p:nvPr/>
        </p:nvSpPr>
        <p:spPr>
          <a:xfrm>
            <a:off x="2711957" y="6275287"/>
            <a:ext cx="1807845" cy="429895"/>
          </a:xfrm>
          <a:custGeom>
            <a:avLst/>
            <a:gdLst/>
            <a:ahLst/>
            <a:cxnLst/>
            <a:rect l="l" t="t" r="r" b="b"/>
            <a:pathLst>
              <a:path w="1807845" h="429895">
                <a:moveTo>
                  <a:pt x="0" y="51523"/>
                </a:moveTo>
                <a:lnTo>
                  <a:pt x="1592580" y="51523"/>
                </a:lnTo>
                <a:lnTo>
                  <a:pt x="1592580" y="0"/>
                </a:lnTo>
                <a:lnTo>
                  <a:pt x="1807464" y="214884"/>
                </a:lnTo>
                <a:lnTo>
                  <a:pt x="1592580" y="429768"/>
                </a:lnTo>
                <a:lnTo>
                  <a:pt x="1592580" y="378244"/>
                </a:lnTo>
                <a:lnTo>
                  <a:pt x="0" y="378244"/>
                </a:lnTo>
                <a:lnTo>
                  <a:pt x="0" y="51523"/>
                </a:lnTo>
                <a:close/>
              </a:path>
            </a:pathLst>
          </a:custGeom>
          <a:ln w="19050">
            <a:solidFill>
              <a:srgbClr val="000000"/>
            </a:solidFill>
          </a:ln>
        </p:spPr>
        <p:txBody>
          <a:bodyPr wrap="square" lIns="0" tIns="0" rIns="0" bIns="0" rtlCol="0" anchor="ctr"/>
          <a:lstStyle/>
          <a:p>
            <a:pPr algn="ctr"/>
            <a:r>
              <a:rPr lang="ja-JP" altLang="en-US" sz="1600" b="1" dirty="0">
                <a:latin typeface="BIZ UDPゴシック" panose="020B0400000000000000" pitchFamily="50" charset="-128"/>
                <a:ea typeface="BIZ UDPゴシック" panose="020B0400000000000000" pitchFamily="50" charset="-128"/>
              </a:rPr>
              <a:t>　基盤技術</a:t>
            </a:r>
            <a:endParaRPr sz="1600" b="1" dirty="0">
              <a:latin typeface="BIZ UDPゴシック" panose="020B0400000000000000" pitchFamily="50" charset="-128"/>
              <a:ea typeface="BIZ UDPゴシック" panose="020B0400000000000000" pitchFamily="50" charset="-128"/>
            </a:endParaRPr>
          </a:p>
        </p:txBody>
      </p:sp>
      <p:sp>
        <p:nvSpPr>
          <p:cNvPr id="114" name="object 65">
            <a:extLst>
              <a:ext uri="{FF2B5EF4-FFF2-40B4-BE49-F238E27FC236}">
                <a16:creationId xmlns:a16="http://schemas.microsoft.com/office/drawing/2014/main" id="{504B7AA8-8935-5FA3-C0C5-03D7A23861D5}"/>
              </a:ext>
            </a:extLst>
          </p:cNvPr>
          <p:cNvSpPr/>
          <p:nvPr/>
        </p:nvSpPr>
        <p:spPr>
          <a:xfrm>
            <a:off x="2711957" y="4554690"/>
            <a:ext cx="1807845" cy="641985"/>
          </a:xfrm>
          <a:custGeom>
            <a:avLst/>
            <a:gdLst/>
            <a:ahLst/>
            <a:cxnLst/>
            <a:rect l="l" t="t" r="r" b="b"/>
            <a:pathLst>
              <a:path w="1807845" h="641985">
                <a:moveTo>
                  <a:pt x="0" y="76962"/>
                </a:moveTo>
                <a:lnTo>
                  <a:pt x="1486661" y="76962"/>
                </a:lnTo>
                <a:lnTo>
                  <a:pt x="1486661" y="0"/>
                </a:lnTo>
                <a:lnTo>
                  <a:pt x="1807464" y="320802"/>
                </a:lnTo>
                <a:lnTo>
                  <a:pt x="1486661" y="641604"/>
                </a:lnTo>
                <a:lnTo>
                  <a:pt x="1486661" y="564642"/>
                </a:lnTo>
                <a:lnTo>
                  <a:pt x="0" y="564642"/>
                </a:lnTo>
                <a:lnTo>
                  <a:pt x="0" y="76962"/>
                </a:lnTo>
                <a:close/>
              </a:path>
            </a:pathLst>
          </a:custGeom>
          <a:ln w="19050">
            <a:solidFill>
              <a:srgbClr val="000000"/>
            </a:solidFill>
          </a:ln>
        </p:spPr>
        <p:txBody>
          <a:bodyPr wrap="square" lIns="0" tIns="0" rIns="0" bIns="0" rtlCol="0"/>
          <a:lstStyle/>
          <a:p>
            <a:endParaRPr/>
          </a:p>
        </p:txBody>
      </p:sp>
      <p:sp>
        <p:nvSpPr>
          <p:cNvPr id="115" name="object 66">
            <a:extLst>
              <a:ext uri="{FF2B5EF4-FFF2-40B4-BE49-F238E27FC236}">
                <a16:creationId xmlns:a16="http://schemas.microsoft.com/office/drawing/2014/main" id="{FC62829B-A224-F494-4CA7-3FC2CF94DC1D}"/>
              </a:ext>
            </a:extLst>
          </p:cNvPr>
          <p:cNvSpPr/>
          <p:nvPr/>
        </p:nvSpPr>
        <p:spPr>
          <a:xfrm>
            <a:off x="2711957" y="5230584"/>
            <a:ext cx="1807845" cy="953389"/>
          </a:xfrm>
          <a:custGeom>
            <a:avLst/>
            <a:gdLst/>
            <a:ahLst/>
            <a:cxnLst/>
            <a:rect l="l" t="t" r="r" b="b"/>
            <a:pathLst>
              <a:path w="1807845" h="749935">
                <a:moveTo>
                  <a:pt x="0" y="89916"/>
                </a:moveTo>
                <a:lnTo>
                  <a:pt x="1432560" y="89916"/>
                </a:lnTo>
                <a:lnTo>
                  <a:pt x="1432560" y="0"/>
                </a:lnTo>
                <a:lnTo>
                  <a:pt x="1807464" y="374904"/>
                </a:lnTo>
                <a:lnTo>
                  <a:pt x="1432560" y="749808"/>
                </a:lnTo>
                <a:lnTo>
                  <a:pt x="1432560" y="659930"/>
                </a:lnTo>
                <a:lnTo>
                  <a:pt x="0" y="659930"/>
                </a:lnTo>
                <a:lnTo>
                  <a:pt x="0" y="89916"/>
                </a:lnTo>
                <a:close/>
              </a:path>
            </a:pathLst>
          </a:custGeom>
          <a:ln w="19050">
            <a:solidFill>
              <a:srgbClr val="000000"/>
            </a:solidFill>
          </a:ln>
        </p:spPr>
        <p:txBody>
          <a:bodyPr wrap="square" lIns="0" tIns="0" rIns="0" bIns="0" rtlCol="0"/>
          <a:lstStyle/>
          <a:p>
            <a:endParaRPr/>
          </a:p>
        </p:txBody>
      </p:sp>
      <p:sp>
        <p:nvSpPr>
          <p:cNvPr id="116" name="object 67">
            <a:extLst>
              <a:ext uri="{FF2B5EF4-FFF2-40B4-BE49-F238E27FC236}">
                <a16:creationId xmlns:a16="http://schemas.microsoft.com/office/drawing/2014/main" id="{4C52AB52-342F-D716-068B-76CB82DEC22C}"/>
              </a:ext>
            </a:extLst>
          </p:cNvPr>
          <p:cNvSpPr txBox="1"/>
          <p:nvPr/>
        </p:nvSpPr>
        <p:spPr>
          <a:xfrm>
            <a:off x="2861563" y="4725379"/>
            <a:ext cx="1222375" cy="1287532"/>
          </a:xfrm>
          <a:prstGeom prst="rect">
            <a:avLst/>
          </a:prstGeom>
        </p:spPr>
        <p:txBody>
          <a:bodyPr vert="horz" wrap="square" lIns="0" tIns="12700" rIns="0" bIns="0" rtlCol="0">
            <a:spAutoFit/>
          </a:bodyPr>
          <a:lstStyle/>
          <a:p>
            <a:pPr marL="60960">
              <a:lnSpc>
                <a:spcPct val="100000"/>
              </a:lnSpc>
              <a:spcBef>
                <a:spcPts val="100"/>
              </a:spcBef>
            </a:pPr>
            <a:r>
              <a:rPr sz="1800" b="1" spc="-35" dirty="0">
                <a:latin typeface="Meiryo UI"/>
                <a:cs typeface="Meiryo UI"/>
              </a:rPr>
              <a:t>ユースケース</a:t>
            </a:r>
            <a:endParaRPr sz="1800" dirty="0">
              <a:latin typeface="Meiryo UI"/>
              <a:cs typeface="Meiryo UI"/>
            </a:endParaRPr>
          </a:p>
          <a:p>
            <a:pPr>
              <a:lnSpc>
                <a:spcPct val="100000"/>
              </a:lnSpc>
              <a:spcBef>
                <a:spcPts val="994"/>
              </a:spcBef>
            </a:pPr>
            <a:endParaRPr sz="1800" dirty="0">
              <a:latin typeface="Meiryo UI"/>
              <a:cs typeface="Meiryo UI"/>
            </a:endParaRPr>
          </a:p>
          <a:p>
            <a:pPr marL="12700">
              <a:lnSpc>
                <a:spcPct val="100000"/>
              </a:lnSpc>
            </a:pPr>
            <a:r>
              <a:rPr sz="1800" b="1" spc="-35" dirty="0">
                <a:latin typeface="Meiryo UI"/>
                <a:cs typeface="Meiryo UI"/>
              </a:rPr>
              <a:t>コンセンサス・</a:t>
            </a:r>
            <a:endParaRPr sz="1800" dirty="0">
              <a:latin typeface="Meiryo UI"/>
              <a:cs typeface="Meiryo UI"/>
            </a:endParaRPr>
          </a:p>
          <a:p>
            <a:pPr marL="52069">
              <a:lnSpc>
                <a:spcPct val="100000"/>
              </a:lnSpc>
              <a:spcBef>
                <a:spcPts val="300"/>
              </a:spcBef>
            </a:pPr>
            <a:r>
              <a:rPr sz="1800" b="1" spc="-25" dirty="0" err="1">
                <a:latin typeface="Meiryo UI"/>
                <a:cs typeface="Meiryo UI"/>
              </a:rPr>
              <a:t>アルゴリズム</a:t>
            </a:r>
            <a:endParaRPr sz="1800" dirty="0">
              <a:latin typeface="Meiryo UI"/>
              <a:cs typeface="Meiryo UI"/>
            </a:endParaRPr>
          </a:p>
        </p:txBody>
      </p:sp>
      <p:pic>
        <p:nvPicPr>
          <p:cNvPr id="117" name="object 68">
            <a:extLst>
              <a:ext uri="{FF2B5EF4-FFF2-40B4-BE49-F238E27FC236}">
                <a16:creationId xmlns:a16="http://schemas.microsoft.com/office/drawing/2014/main" id="{EAFF3CC4-810F-ACF8-F2A4-492173BDEBCA}"/>
              </a:ext>
            </a:extLst>
          </p:cNvPr>
          <p:cNvPicPr/>
          <p:nvPr/>
        </p:nvPicPr>
        <p:blipFill>
          <a:blip r:embed="rId18" cstate="print"/>
          <a:stretch>
            <a:fillRect/>
          </a:stretch>
        </p:blipFill>
        <p:spPr>
          <a:xfrm>
            <a:off x="5064633" y="4117683"/>
            <a:ext cx="3803904" cy="299847"/>
          </a:xfrm>
          <a:prstGeom prst="rect">
            <a:avLst/>
          </a:prstGeom>
        </p:spPr>
      </p:pic>
      <p:grpSp>
        <p:nvGrpSpPr>
          <p:cNvPr id="118" name="object 69">
            <a:extLst>
              <a:ext uri="{FF2B5EF4-FFF2-40B4-BE49-F238E27FC236}">
                <a16:creationId xmlns:a16="http://schemas.microsoft.com/office/drawing/2014/main" id="{4E2002E6-6855-6A6E-DA37-4A29F39797E7}"/>
              </a:ext>
            </a:extLst>
          </p:cNvPr>
          <p:cNvGrpSpPr/>
          <p:nvPr/>
        </p:nvGrpSpPr>
        <p:grpSpPr>
          <a:xfrm>
            <a:off x="5462015" y="536665"/>
            <a:ext cx="5541645" cy="3221990"/>
            <a:chOff x="4364735" y="449580"/>
            <a:chExt cx="5541645" cy="3221990"/>
          </a:xfrm>
        </p:grpSpPr>
        <p:pic>
          <p:nvPicPr>
            <p:cNvPr id="119" name="object 70">
              <a:extLst>
                <a:ext uri="{FF2B5EF4-FFF2-40B4-BE49-F238E27FC236}">
                  <a16:creationId xmlns:a16="http://schemas.microsoft.com/office/drawing/2014/main" id="{1B11DB17-F457-8418-DFA1-CDF2F67598AA}"/>
                </a:ext>
              </a:extLst>
            </p:cNvPr>
            <p:cNvPicPr/>
            <p:nvPr/>
          </p:nvPicPr>
          <p:blipFill>
            <a:blip r:embed="rId19" cstate="print"/>
            <a:stretch>
              <a:fillRect/>
            </a:stretch>
          </p:blipFill>
          <p:spPr>
            <a:xfrm>
              <a:off x="4364735" y="449580"/>
              <a:ext cx="5541264" cy="3221736"/>
            </a:xfrm>
            <a:prstGeom prst="rect">
              <a:avLst/>
            </a:prstGeom>
          </p:spPr>
        </p:pic>
        <p:pic>
          <p:nvPicPr>
            <p:cNvPr id="120" name="object 71">
              <a:extLst>
                <a:ext uri="{FF2B5EF4-FFF2-40B4-BE49-F238E27FC236}">
                  <a16:creationId xmlns:a16="http://schemas.microsoft.com/office/drawing/2014/main" id="{E4D76C5E-2773-993D-65EE-EEC6DEB5F0BE}"/>
                </a:ext>
              </a:extLst>
            </p:cNvPr>
            <p:cNvPicPr/>
            <p:nvPr/>
          </p:nvPicPr>
          <p:blipFill>
            <a:blip r:embed="rId20" cstate="print"/>
            <a:stretch>
              <a:fillRect/>
            </a:stretch>
          </p:blipFill>
          <p:spPr>
            <a:xfrm>
              <a:off x="4401311" y="486156"/>
              <a:ext cx="5433060" cy="3099816"/>
            </a:xfrm>
            <a:prstGeom prst="rect">
              <a:avLst/>
            </a:prstGeom>
          </p:spPr>
        </p:pic>
        <p:sp>
          <p:nvSpPr>
            <p:cNvPr id="121" name="object 72">
              <a:extLst>
                <a:ext uri="{FF2B5EF4-FFF2-40B4-BE49-F238E27FC236}">
                  <a16:creationId xmlns:a16="http://schemas.microsoft.com/office/drawing/2014/main" id="{507BCE8E-0B51-B81C-7651-3A4F59A33B82}"/>
                </a:ext>
              </a:extLst>
            </p:cNvPr>
            <p:cNvSpPr/>
            <p:nvPr/>
          </p:nvSpPr>
          <p:spPr>
            <a:xfrm>
              <a:off x="4396485" y="481330"/>
              <a:ext cx="5442585" cy="3109595"/>
            </a:xfrm>
            <a:custGeom>
              <a:avLst/>
              <a:gdLst/>
              <a:ahLst/>
              <a:cxnLst/>
              <a:rect l="l" t="t" r="r" b="b"/>
              <a:pathLst>
                <a:path w="5442584" h="3109595">
                  <a:moveTo>
                    <a:pt x="0" y="3109341"/>
                  </a:moveTo>
                  <a:lnTo>
                    <a:pt x="5442585" y="3109341"/>
                  </a:lnTo>
                  <a:lnTo>
                    <a:pt x="5442585" y="0"/>
                  </a:lnTo>
                  <a:lnTo>
                    <a:pt x="0" y="0"/>
                  </a:lnTo>
                  <a:lnTo>
                    <a:pt x="0" y="3109341"/>
                  </a:lnTo>
                  <a:close/>
                </a:path>
              </a:pathLst>
            </a:custGeom>
            <a:ln w="9525">
              <a:solidFill>
                <a:srgbClr val="000000"/>
              </a:solidFill>
            </a:ln>
          </p:spPr>
          <p:txBody>
            <a:bodyPr wrap="square" lIns="0" tIns="0" rIns="0" bIns="0" rtlCol="0"/>
            <a:lstStyle/>
            <a:p>
              <a:endParaRPr/>
            </a:p>
          </p:txBody>
        </p:sp>
      </p:grpSp>
      <p:sp>
        <p:nvSpPr>
          <p:cNvPr id="122" name="object 74">
            <a:extLst>
              <a:ext uri="{FF2B5EF4-FFF2-40B4-BE49-F238E27FC236}">
                <a16:creationId xmlns:a16="http://schemas.microsoft.com/office/drawing/2014/main" id="{01099D62-A5E2-769D-E2DD-565D33642960}"/>
              </a:ext>
            </a:extLst>
          </p:cNvPr>
          <p:cNvSpPr txBox="1">
            <a:spLocks/>
          </p:cNvSpPr>
          <p:nvPr/>
        </p:nvSpPr>
        <p:spPr>
          <a:xfrm>
            <a:off x="58305" y="6590022"/>
            <a:ext cx="3258947" cy="296876"/>
          </a:xfrm>
          <a:prstGeom prst="rect">
            <a:avLst/>
          </a:prstGeom>
        </p:spPr>
        <p:txBody>
          <a:bodyPr vert="horz" wrap="square" lIns="0" tIns="19685"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12700">
              <a:spcBef>
                <a:spcPts val="155"/>
              </a:spcBef>
            </a:pPr>
            <a:r>
              <a:rPr lang="fr-FR" dirty="0"/>
              <a:t>©</a:t>
            </a:r>
            <a:r>
              <a:rPr lang="fr-FR" spc="-35" dirty="0"/>
              <a:t> </a:t>
            </a:r>
            <a:r>
              <a:rPr lang="fr-FR" dirty="0"/>
              <a:t>2024</a:t>
            </a:r>
            <a:r>
              <a:rPr lang="fr-FR" spc="-15" dirty="0"/>
              <a:t> </a:t>
            </a:r>
            <a:r>
              <a:rPr lang="fr-FR" dirty="0"/>
              <a:t>Agile</a:t>
            </a:r>
            <a:r>
              <a:rPr lang="fr-FR" spc="-20" dirty="0"/>
              <a:t> </a:t>
            </a:r>
            <a:r>
              <a:rPr lang="fr-FR" dirty="0"/>
              <a:t>Energy</a:t>
            </a:r>
            <a:r>
              <a:rPr lang="fr-FR" spc="-20" dirty="0"/>
              <a:t> </a:t>
            </a:r>
            <a:r>
              <a:rPr lang="fr-FR" dirty="0"/>
              <a:t>X,</a:t>
            </a:r>
            <a:r>
              <a:rPr lang="fr-FR" spc="-15" dirty="0"/>
              <a:t> </a:t>
            </a:r>
            <a:r>
              <a:rPr lang="fr-FR" spc="-20" dirty="0"/>
              <a:t>Inc.</a:t>
            </a:r>
          </a:p>
        </p:txBody>
      </p:sp>
    </p:spTree>
    <p:extLst>
      <p:ext uri="{BB962C8B-B14F-4D97-AF65-F5344CB8AC3E}">
        <p14:creationId xmlns:p14="http://schemas.microsoft.com/office/powerpoint/2010/main" val="3701096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517604" y="526417"/>
            <a:ext cx="5156791" cy="830997"/>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固体燃料炉と液体燃料炉</a:t>
            </a:r>
            <a:endParaRPr kumimoji="1" lang="en-US" altLang="ja-JP" sz="2400" dirty="0">
              <a:latin typeface="Meiryo UI" panose="020B0604030504040204" pitchFamily="50" charset="-128"/>
              <a:ea typeface="Meiryo UI" panose="020B0604030504040204" pitchFamily="50" charset="-128"/>
            </a:endParaRPr>
          </a:p>
          <a:p>
            <a:pPr algn="ctr"/>
            <a:r>
              <a:rPr kumimoji="1" lang="ja-JP" altLang="en-US" sz="2400" dirty="0">
                <a:latin typeface="Meiryo UI" panose="020B0604030504040204" pitchFamily="50" charset="-128"/>
                <a:ea typeface="Meiryo UI" panose="020B0604030504040204" pitchFamily="50" charset="-128"/>
              </a:rPr>
              <a:t>比較</a:t>
            </a:r>
          </a:p>
        </p:txBody>
      </p:sp>
      <p:sp>
        <p:nvSpPr>
          <p:cNvPr id="16" name="Text Box 8"/>
          <p:cNvSpPr txBox="1">
            <a:spLocks noChangeArrowheads="1"/>
          </p:cNvSpPr>
          <p:nvPr/>
        </p:nvSpPr>
        <p:spPr bwMode="auto">
          <a:xfrm>
            <a:off x="1932611" y="1565486"/>
            <a:ext cx="8326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0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0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0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0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1800" dirty="0"/>
              <a:t>「固体燃料炉」は「燃料棒」を持つが、「液体燃料炉」は「燃料棒」を持たない。</a:t>
            </a:r>
            <a:r>
              <a:rPr lang="ja-JP" altLang="en-US" dirty="0"/>
              <a:t> </a:t>
            </a:r>
          </a:p>
        </p:txBody>
      </p:sp>
      <p:graphicFrame>
        <p:nvGraphicFramePr>
          <p:cNvPr id="17" name="Group 97"/>
          <p:cNvGraphicFramePr>
            <a:graphicFrameLocks/>
          </p:cNvGraphicFramePr>
          <p:nvPr/>
        </p:nvGraphicFramePr>
        <p:xfrm>
          <a:off x="1926378" y="2018045"/>
          <a:ext cx="8353425" cy="4248152"/>
        </p:xfrm>
        <a:graphic>
          <a:graphicData uri="http://schemas.openxmlformats.org/drawingml/2006/table">
            <a:tbl>
              <a:tblPr/>
              <a:tblGrid>
                <a:gridCol w="1223962">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4392613">
                  <a:extLst>
                    <a:ext uri="{9D8B030D-6E8A-4147-A177-3AD203B41FA5}">
                      <a16:colId xmlns:a16="http://schemas.microsoft.com/office/drawing/2014/main" val="20003"/>
                    </a:ext>
                  </a:extLst>
                </a:gridCol>
              </a:tblGrid>
              <a:tr h="10620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形　　　態 </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燃料棒</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原子炉</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燃　　　　料　　　　物　　　　質 </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062038">
                <a:tc rowSpan="2">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固体燃料炉 </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あり</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20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軽水炉</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ウラン２３５酸化物主体、</a:t>
                      </a:r>
                      <a:endParaRPr kumimoji="1" lang="ja-JP" altLang="en-US" sz="1600" b="0" i="0" u="sng"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0" i="0" u="sng" strike="noStrike" cap="none" normalizeH="0" baseline="0" dirty="0">
                          <a:ln>
                            <a:noFill/>
                          </a:ln>
                          <a:solidFill>
                            <a:schemeClr val="tx1"/>
                          </a:solidFill>
                          <a:effectLst/>
                          <a:latin typeface="Meiryo UI" panose="020B0604030504040204" pitchFamily="50" charset="-128"/>
                          <a:ea typeface="Meiryo UI" panose="020B0604030504040204" pitchFamily="50" charset="-128"/>
                        </a:rPr>
                        <a:t>ウラン２３８</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酸化物も共存</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62038">
                <a:tc vMerge="1">
                  <a:txBody>
                    <a:bodyPr/>
                    <a:lstStyle/>
                    <a:p>
                      <a:endParaRPr kumimoji="1" lang="ja-JP" altLang="en-US"/>
                    </a:p>
                  </a:txBody>
                  <a:tcPr/>
                </a:tc>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20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高速増殖炉</a:t>
                      </a:r>
                      <a:endParaRPr kumimoji="1" lang="en-US" altLang="ja-JP" sz="20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20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高速炉 </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0" i="0" u="sng"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プルトニウム２３９</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酸化物 </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620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液体燃料炉 </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rgbClr val="FF0000"/>
                          </a:solidFill>
                          <a:effectLst/>
                          <a:latin typeface="Meiryo UI" panose="020B0604030504040204" pitchFamily="50" charset="-128"/>
                          <a:ea typeface="Meiryo UI" panose="020B0604030504040204" pitchFamily="50" charset="-128"/>
                        </a:rPr>
                        <a:t>なし</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20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熔融塩炉 </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トリウム２３２フッ化物を</a:t>
                      </a:r>
                      <a:r>
                        <a:rPr kumimoji="1" lang="en-US" altLang="ja-JP"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,700</a:t>
                      </a:r>
                      <a:r>
                        <a:rPr kumimoji="1" lang="ja-JP" altLang="en-US" sz="16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rPr>
                        <a:t>℃のリチウム・ベリリウムフッ化物熔融塩（フリーベ）に熔解したものを液体燃料として使用。 </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18" name="Line 68"/>
          <p:cNvSpPr>
            <a:spLocks noChangeShapeType="1"/>
          </p:cNvSpPr>
          <p:nvPr/>
        </p:nvSpPr>
        <p:spPr bwMode="auto">
          <a:xfrm flipH="1">
            <a:off x="8190653" y="4610433"/>
            <a:ext cx="792162"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19" name="Line 69"/>
          <p:cNvSpPr>
            <a:spLocks noChangeShapeType="1"/>
          </p:cNvSpPr>
          <p:nvPr/>
        </p:nvSpPr>
        <p:spPr bwMode="auto">
          <a:xfrm flipV="1">
            <a:off x="8982815" y="3818270"/>
            <a:ext cx="0" cy="7921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 name="Line 70"/>
          <p:cNvSpPr>
            <a:spLocks noChangeShapeType="1"/>
          </p:cNvSpPr>
          <p:nvPr/>
        </p:nvSpPr>
        <p:spPr bwMode="auto">
          <a:xfrm flipH="1">
            <a:off x="8190653" y="3818270"/>
            <a:ext cx="7921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Tree>
    <p:extLst>
      <p:ext uri="{BB962C8B-B14F-4D97-AF65-F5344CB8AC3E}">
        <p14:creationId xmlns:p14="http://schemas.microsoft.com/office/powerpoint/2010/main" val="1546786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
          <p:cNvSpPr txBox="1">
            <a:spLocks noChangeArrowheads="1"/>
          </p:cNvSpPr>
          <p:nvPr/>
        </p:nvSpPr>
        <p:spPr bwMode="auto">
          <a:xfrm>
            <a:off x="1656842" y="1600504"/>
            <a:ext cx="88601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0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0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0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0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1800" dirty="0">
                <a:latin typeface="Tahoma" panose="020B0604030504040204" pitchFamily="34" charset="0"/>
              </a:rPr>
              <a:t>「トリウム」は、原子炉燃料となるが、</a:t>
            </a:r>
            <a:r>
              <a:rPr lang="ja-JP" altLang="en-US" sz="1800" u="sng" dirty="0">
                <a:latin typeface="Tahoma" panose="020B0604030504040204" pitchFamily="34" charset="0"/>
              </a:rPr>
              <a:t>原水爆用には使えない</a:t>
            </a:r>
            <a:r>
              <a:rPr lang="ja-JP" altLang="en-US" sz="1800" dirty="0">
                <a:latin typeface="Tahoma" panose="020B0604030504040204" pitchFamily="34" charset="0"/>
              </a:rPr>
              <a:t>。　非軍事・平和利用のみ。 </a:t>
            </a:r>
          </a:p>
        </p:txBody>
      </p:sp>
      <p:graphicFrame>
        <p:nvGraphicFramePr>
          <p:cNvPr id="12" name="Group 154"/>
          <p:cNvGraphicFramePr>
            <a:graphicFrameLocks/>
          </p:cNvGraphicFramePr>
          <p:nvPr/>
        </p:nvGraphicFramePr>
        <p:xfrm>
          <a:off x="1656842" y="1969836"/>
          <a:ext cx="8860118" cy="3836988"/>
        </p:xfrm>
        <a:graphic>
          <a:graphicData uri="http://schemas.openxmlformats.org/drawingml/2006/table">
            <a:tbl>
              <a:tblPr/>
              <a:tblGrid>
                <a:gridCol w="948135">
                  <a:extLst>
                    <a:ext uri="{9D8B030D-6E8A-4147-A177-3AD203B41FA5}">
                      <a16:colId xmlns:a16="http://schemas.microsoft.com/office/drawing/2014/main" val="20000"/>
                    </a:ext>
                  </a:extLst>
                </a:gridCol>
                <a:gridCol w="1583084">
                  <a:extLst>
                    <a:ext uri="{9D8B030D-6E8A-4147-A177-3AD203B41FA5}">
                      <a16:colId xmlns:a16="http://schemas.microsoft.com/office/drawing/2014/main" val="20001"/>
                    </a:ext>
                  </a:extLst>
                </a:gridCol>
                <a:gridCol w="1034022">
                  <a:extLst>
                    <a:ext uri="{9D8B030D-6E8A-4147-A177-3AD203B41FA5}">
                      <a16:colId xmlns:a16="http://schemas.microsoft.com/office/drawing/2014/main" val="20002"/>
                    </a:ext>
                  </a:extLst>
                </a:gridCol>
                <a:gridCol w="1162207">
                  <a:extLst>
                    <a:ext uri="{9D8B030D-6E8A-4147-A177-3AD203B41FA5}">
                      <a16:colId xmlns:a16="http://schemas.microsoft.com/office/drawing/2014/main" val="20003"/>
                    </a:ext>
                  </a:extLst>
                </a:gridCol>
                <a:gridCol w="1784329">
                  <a:extLst>
                    <a:ext uri="{9D8B030D-6E8A-4147-A177-3AD203B41FA5}">
                      <a16:colId xmlns:a16="http://schemas.microsoft.com/office/drawing/2014/main" val="20004"/>
                    </a:ext>
                  </a:extLst>
                </a:gridCol>
                <a:gridCol w="1162207">
                  <a:extLst>
                    <a:ext uri="{9D8B030D-6E8A-4147-A177-3AD203B41FA5}">
                      <a16:colId xmlns:a16="http://schemas.microsoft.com/office/drawing/2014/main" val="20005"/>
                    </a:ext>
                  </a:extLst>
                </a:gridCol>
                <a:gridCol w="1186134">
                  <a:extLst>
                    <a:ext uri="{9D8B030D-6E8A-4147-A177-3AD203B41FA5}">
                      <a16:colId xmlns:a16="http://schemas.microsoft.com/office/drawing/2014/main" val="20006"/>
                    </a:ext>
                  </a:extLst>
                </a:gridCol>
              </a:tblGrid>
              <a:tr h="423863">
                <a:tc row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400" b="1" i="0" u="none" strike="noStrike" cap="none" normalizeH="0" baseline="0" dirty="0">
                          <a:ln>
                            <a:noFill/>
                          </a:ln>
                          <a:solidFill>
                            <a:schemeClr val="tx1"/>
                          </a:solidFill>
                          <a:effectLst/>
                          <a:latin typeface="Arial" charset="0"/>
                          <a:ea typeface="ＭＳ Ｐゴシック" pitchFamily="50" charset="-128"/>
                        </a:rPr>
                        <a:t>核資源</a:t>
                      </a:r>
                      <a:r>
                        <a:rPr kumimoji="1" lang="ja-JP" altLang="en-US" sz="1400" b="0" i="0" u="none" strike="noStrike" cap="none" normalizeH="0" baseline="0" dirty="0">
                          <a:ln>
                            <a:noFill/>
                          </a:ln>
                          <a:solidFill>
                            <a:schemeClr val="tx1"/>
                          </a:solidFill>
                          <a:effectLst/>
                          <a:latin typeface="Arial" charset="0"/>
                          <a:ea typeface="ＭＳ Ｐゴシック" pitchFamily="50" charset="-128"/>
                        </a:rPr>
                        <a:t>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row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400" b="1" i="0" u="none" strike="noStrike" cap="none" normalizeH="0" baseline="0">
                          <a:ln>
                            <a:noFill/>
                          </a:ln>
                          <a:solidFill>
                            <a:schemeClr val="tx1"/>
                          </a:solidFill>
                          <a:effectLst/>
                          <a:latin typeface="Arial" charset="0"/>
                          <a:ea typeface="ＭＳ Ｐゴシック" pitchFamily="50" charset="-128"/>
                        </a:rPr>
                        <a:t>元素名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row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400" b="1" i="0" u="none" strike="noStrike" cap="none" normalizeH="0" baseline="0">
                          <a:ln>
                            <a:noFill/>
                          </a:ln>
                          <a:solidFill>
                            <a:schemeClr val="tx1"/>
                          </a:solidFill>
                          <a:effectLst/>
                          <a:latin typeface="Arial" charset="0"/>
                          <a:ea typeface="ＭＳ Ｐゴシック" pitchFamily="50" charset="-128"/>
                        </a:rPr>
                        <a:t>自然界</a:t>
                      </a: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400" b="1" i="0" u="none" strike="noStrike" cap="none" normalizeH="0" baseline="0">
                          <a:ln>
                            <a:noFill/>
                          </a:ln>
                          <a:solidFill>
                            <a:schemeClr val="tx1"/>
                          </a:solidFill>
                          <a:effectLst/>
                          <a:latin typeface="Arial" charset="0"/>
                          <a:ea typeface="ＭＳ Ｐゴシック" pitchFamily="50" charset="-128"/>
                        </a:rPr>
                        <a:t>存在量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row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400" b="1" i="0" u="none" strike="noStrike" cap="none" normalizeH="0" baseline="0">
                          <a:ln>
                            <a:noFill/>
                          </a:ln>
                          <a:solidFill>
                            <a:schemeClr val="tx1"/>
                          </a:solidFill>
                          <a:effectLst/>
                          <a:latin typeface="Arial" charset="0"/>
                          <a:ea typeface="ＭＳ Ｐゴシック" pitchFamily="50" charset="-128"/>
                        </a:rPr>
                        <a:t>種別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row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400" b="1" i="0" u="none" strike="noStrike" cap="none" normalizeH="0" baseline="0">
                          <a:ln>
                            <a:noFill/>
                          </a:ln>
                          <a:solidFill>
                            <a:schemeClr val="tx1"/>
                          </a:solidFill>
                          <a:effectLst/>
                          <a:latin typeface="Arial" charset="0"/>
                          <a:ea typeface="ＭＳ Ｐゴシック" pitchFamily="50" charset="-128"/>
                        </a:rPr>
                        <a:t>核物質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400" b="1" i="0" u="none" strike="noStrike" cap="none" normalizeH="0" baseline="0">
                          <a:ln>
                            <a:noFill/>
                          </a:ln>
                          <a:solidFill>
                            <a:schemeClr val="tx1"/>
                          </a:solidFill>
                          <a:effectLst/>
                          <a:latin typeface="Arial" charset="0"/>
                          <a:ea typeface="ＭＳ Ｐゴシック" pitchFamily="50" charset="-128"/>
                        </a:rPr>
                        <a:t>用途</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kumimoji="1" lang="ja-JP" altLang="en-US"/>
                    </a:p>
                  </a:txBody>
                  <a:tcPr/>
                </a:tc>
                <a:extLst>
                  <a:ext uri="{0D108BD9-81ED-4DB2-BD59-A6C34878D82A}">
                    <a16:rowId xmlns:a16="http://schemas.microsoft.com/office/drawing/2014/main" val="10000"/>
                  </a:ext>
                </a:extLst>
              </a:tr>
              <a:tr h="50800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400" b="1" i="0" u="none" strike="noStrike" cap="none" normalizeH="0" baseline="0">
                          <a:ln>
                            <a:noFill/>
                          </a:ln>
                          <a:solidFill>
                            <a:schemeClr val="tx1"/>
                          </a:solidFill>
                          <a:effectLst/>
                          <a:latin typeface="Arial" charset="0"/>
                          <a:ea typeface="ＭＳ Ｐゴシック" pitchFamily="50" charset="-128"/>
                        </a:rPr>
                        <a:t>原子炉燃料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400" b="1" i="0" u="none" strike="noStrike" cap="none" normalizeH="0" baseline="0">
                          <a:ln>
                            <a:noFill/>
                          </a:ln>
                          <a:solidFill>
                            <a:schemeClr val="tx1"/>
                          </a:solidFill>
                          <a:effectLst/>
                          <a:latin typeface="Arial" charset="0"/>
                          <a:ea typeface="ＭＳ Ｐゴシック" pitchFamily="50" charset="-128"/>
                        </a:rPr>
                        <a:t>原爆燃料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968375">
                <a:tc row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chemeClr val="tx1"/>
                          </a:solidFill>
                          <a:effectLst/>
                          <a:latin typeface="Arial" charset="0"/>
                          <a:ea typeface="ＭＳ Ｐゴシック" pitchFamily="50" charset="-128"/>
                        </a:rPr>
                        <a:t>天然</a:t>
                      </a:r>
                      <a:endParaRPr kumimoji="1" lang="en-US" altLang="ja-JP" sz="1600" b="1" i="0" u="none" strike="noStrike" cap="none" normalizeH="0" baseline="0" dirty="0">
                        <a:ln>
                          <a:noFill/>
                        </a:ln>
                        <a:solidFill>
                          <a:schemeClr val="tx1"/>
                        </a:solidFill>
                        <a:effectLst/>
                        <a:latin typeface="Arial" charset="0"/>
                        <a:ea typeface="ＭＳ Ｐゴシック" pitchFamily="50" charset="-128"/>
                      </a:endParaRP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chemeClr val="tx1"/>
                          </a:solidFill>
                          <a:effectLst/>
                          <a:latin typeface="Arial" charset="0"/>
                          <a:ea typeface="ＭＳ Ｐゴシック" pitchFamily="50" charset="-128"/>
                        </a:rPr>
                        <a:t>ウラン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chemeClr val="tx1"/>
                          </a:solidFill>
                          <a:effectLst/>
                          <a:latin typeface="Arial" charset="0"/>
                          <a:ea typeface="ＭＳ Ｐゴシック" pitchFamily="50" charset="-128"/>
                        </a:rPr>
                        <a:t>ウラン２３５</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chemeClr val="tx1"/>
                          </a:solidFill>
                          <a:effectLst/>
                          <a:latin typeface="Arial" charset="0"/>
                          <a:ea typeface="ＭＳ Ｐゴシック" pitchFamily="50" charset="-128"/>
                        </a:rPr>
                        <a:t>０．７％</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a:ln>
                            <a:noFill/>
                          </a:ln>
                          <a:solidFill>
                            <a:schemeClr val="tx1"/>
                          </a:solidFill>
                          <a:effectLst/>
                          <a:latin typeface="Arial" charset="0"/>
                          <a:ea typeface="ＭＳ Ｐゴシック" pitchFamily="50" charset="-128"/>
                        </a:rPr>
                        <a:t>核物質</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a:ln>
                            <a:noFill/>
                          </a:ln>
                          <a:solidFill>
                            <a:schemeClr val="tx1"/>
                          </a:solidFill>
                          <a:effectLst/>
                          <a:latin typeface="Arial" charset="0"/>
                          <a:ea typeface="ＭＳ Ｐゴシック" pitchFamily="50" charset="-128"/>
                        </a:rPr>
                        <a:t>＝ウラン２３５</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ja-JP" sz="1600" b="1" i="0" u="none" strike="noStrike" cap="none" normalizeH="0" baseline="0" dirty="0">
                          <a:ln>
                            <a:noFill/>
                          </a:ln>
                          <a:solidFill>
                            <a:schemeClr val="tx1"/>
                          </a:solidFill>
                          <a:effectLst/>
                          <a:latin typeface="Arial" charset="0"/>
                          <a:ea typeface="ＭＳ Ｐゴシック" pitchFamily="50" charset="-128"/>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ja-JP" sz="1600" b="1" i="0" u="none" strike="noStrike" cap="none" normalizeH="0" baseline="0">
                          <a:ln>
                            <a:noFill/>
                          </a:ln>
                          <a:solidFill>
                            <a:schemeClr val="tx1"/>
                          </a:solidFill>
                          <a:effectLst/>
                          <a:latin typeface="Arial" charset="0"/>
                          <a:ea typeface="ＭＳ Ｐゴシック" pitchFamily="50" charset="-128"/>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68375">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a:ln>
                            <a:noFill/>
                          </a:ln>
                          <a:solidFill>
                            <a:schemeClr val="tx1"/>
                          </a:solidFill>
                          <a:effectLst/>
                          <a:latin typeface="Arial" charset="0"/>
                          <a:ea typeface="ＭＳ Ｐゴシック" pitchFamily="50" charset="-128"/>
                        </a:rPr>
                        <a:t>ウラン２３８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chemeClr val="tx1"/>
                          </a:solidFill>
                          <a:effectLst/>
                          <a:latin typeface="Arial" charset="0"/>
                          <a:ea typeface="ＭＳ Ｐゴシック" pitchFamily="50" charset="-128"/>
                        </a:rPr>
                        <a:t>９９．３％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chemeClr val="tx1"/>
                          </a:solidFill>
                          <a:effectLst/>
                          <a:latin typeface="Arial" charset="0"/>
                          <a:ea typeface="ＭＳ Ｐゴシック" pitchFamily="50" charset="-128"/>
                        </a:rPr>
                        <a:t>親物質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chemeClr val="tx1"/>
                          </a:solidFill>
                          <a:effectLst/>
                          <a:latin typeface="Arial" charset="0"/>
                          <a:ea typeface="ＭＳ Ｐゴシック" pitchFamily="50" charset="-128"/>
                        </a:rPr>
                        <a:t>プルトニウム２３９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ja-JP" sz="1600" b="1" i="0" u="none" strike="noStrike" cap="none" normalizeH="0" baseline="0">
                          <a:ln>
                            <a:noFill/>
                          </a:ln>
                          <a:solidFill>
                            <a:schemeClr val="tx1"/>
                          </a:solidFill>
                          <a:effectLst/>
                          <a:latin typeface="Arial" charset="0"/>
                          <a:ea typeface="ＭＳ Ｐゴシック" pitchFamily="50" charset="-128"/>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ja-JP" sz="1600" b="1" i="0" u="none" strike="noStrike" cap="none" normalizeH="0" baseline="0">
                          <a:ln>
                            <a:noFill/>
                          </a:ln>
                          <a:solidFill>
                            <a:schemeClr val="tx1"/>
                          </a:solidFill>
                          <a:effectLst/>
                          <a:latin typeface="Arial" charset="0"/>
                          <a:ea typeface="ＭＳ Ｐゴシック" pitchFamily="50" charset="-128"/>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68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rgbClr val="FF0000"/>
                          </a:solidFill>
                          <a:effectLst/>
                          <a:latin typeface="Arial" charset="0"/>
                          <a:ea typeface="ＭＳ Ｐゴシック" pitchFamily="50" charset="-128"/>
                        </a:rPr>
                        <a:t>天然</a:t>
                      </a:r>
                      <a:endParaRPr kumimoji="1" lang="en-US" altLang="ja-JP" sz="1600" b="1" i="0" u="none" strike="noStrike" cap="none" normalizeH="0" baseline="0" dirty="0">
                        <a:ln>
                          <a:noFill/>
                        </a:ln>
                        <a:solidFill>
                          <a:srgbClr val="FF0000"/>
                        </a:solidFill>
                        <a:effectLst/>
                        <a:latin typeface="Arial" charset="0"/>
                        <a:ea typeface="ＭＳ Ｐゴシック" pitchFamily="50" charset="-128"/>
                      </a:endParaRP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rgbClr val="FF0000"/>
                          </a:solidFill>
                          <a:effectLst/>
                          <a:latin typeface="Arial" charset="0"/>
                          <a:ea typeface="ＭＳ Ｐゴシック" pitchFamily="50" charset="-128"/>
                        </a:rPr>
                        <a:t>トリウム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rgbClr val="FF0000"/>
                          </a:solidFill>
                          <a:effectLst/>
                          <a:latin typeface="Arial" charset="0"/>
                          <a:ea typeface="ＭＳ Ｐゴシック" pitchFamily="50" charset="-128"/>
                        </a:rPr>
                        <a:t>トリウム２３２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a:ln>
                            <a:noFill/>
                          </a:ln>
                          <a:solidFill>
                            <a:srgbClr val="FF0000"/>
                          </a:solidFill>
                          <a:effectLst/>
                          <a:latin typeface="Arial" charset="0"/>
                          <a:ea typeface="ＭＳ Ｐゴシック" pitchFamily="50" charset="-128"/>
                        </a:rPr>
                        <a:t>１００％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a:ln>
                            <a:noFill/>
                          </a:ln>
                          <a:solidFill>
                            <a:srgbClr val="FF0000"/>
                          </a:solidFill>
                          <a:effectLst/>
                          <a:latin typeface="Arial" charset="0"/>
                          <a:ea typeface="ＭＳ Ｐゴシック" pitchFamily="50" charset="-128"/>
                        </a:rPr>
                        <a:t>親物質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ja-JP" altLang="en-US" sz="1600" b="1" i="0" u="none" strike="noStrike" cap="none" normalizeH="0" baseline="0" dirty="0">
                          <a:ln>
                            <a:noFill/>
                          </a:ln>
                          <a:solidFill>
                            <a:srgbClr val="FF0000"/>
                          </a:solidFill>
                          <a:effectLst/>
                          <a:latin typeface="Arial" charset="0"/>
                          <a:ea typeface="ＭＳ Ｐゴシック" pitchFamily="50" charset="-128"/>
                        </a:rPr>
                        <a:t>ウラン２３３</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ja-JP" sz="1600" b="1" i="0" u="none" strike="noStrike" cap="none" normalizeH="0" baseline="0" dirty="0">
                          <a:ln>
                            <a:noFill/>
                          </a:ln>
                          <a:solidFill>
                            <a:srgbClr val="FF0000"/>
                          </a:solidFill>
                          <a:effectLst/>
                          <a:latin typeface="Arial" charset="0"/>
                          <a:ea typeface="ＭＳ Ｐゴシック" pitchFamily="50" charset="-128"/>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ja-JP" sz="1600" b="1" i="0" u="none" strike="noStrike" cap="none" normalizeH="0" baseline="0" dirty="0">
                          <a:ln>
                            <a:noFill/>
                          </a:ln>
                          <a:solidFill>
                            <a:srgbClr val="FF0000"/>
                          </a:solidFill>
                          <a:effectLst/>
                          <a:latin typeface="Arial" charset="0"/>
                          <a:ea typeface="ＭＳ Ｐゴシック" pitchFamily="50" charset="-128"/>
                        </a:rPr>
                        <a:t>×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sp>
        <p:nvSpPr>
          <p:cNvPr id="13" name="Line 155"/>
          <p:cNvSpPr>
            <a:spLocks noChangeShapeType="1"/>
          </p:cNvSpPr>
          <p:nvPr/>
        </p:nvSpPr>
        <p:spPr bwMode="auto">
          <a:xfrm>
            <a:off x="6132000" y="4376263"/>
            <a:ext cx="288925" cy="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ja-JP" altLang="en-US"/>
          </a:p>
        </p:txBody>
      </p:sp>
      <p:sp>
        <p:nvSpPr>
          <p:cNvPr id="14" name="Line 156"/>
          <p:cNvSpPr>
            <a:spLocks noChangeShapeType="1"/>
          </p:cNvSpPr>
          <p:nvPr/>
        </p:nvSpPr>
        <p:spPr bwMode="auto">
          <a:xfrm>
            <a:off x="6132000" y="5384326"/>
            <a:ext cx="504825" cy="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ja-JP" altLang="en-US"/>
          </a:p>
        </p:txBody>
      </p:sp>
      <p:sp>
        <p:nvSpPr>
          <p:cNvPr id="3" name="テキスト ボックス 2"/>
          <p:cNvSpPr txBox="1"/>
          <p:nvPr/>
        </p:nvSpPr>
        <p:spPr>
          <a:xfrm>
            <a:off x="3508505" y="538675"/>
            <a:ext cx="5156791" cy="830997"/>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ウランとトリウム</a:t>
            </a:r>
            <a:endParaRPr kumimoji="1" lang="en-US" altLang="ja-JP" sz="2400" dirty="0">
              <a:latin typeface="Meiryo UI" panose="020B0604030504040204" pitchFamily="50" charset="-128"/>
              <a:ea typeface="Meiryo UI" panose="020B0604030504040204" pitchFamily="50" charset="-128"/>
            </a:endParaRPr>
          </a:p>
          <a:p>
            <a:pPr algn="ctr"/>
            <a:r>
              <a:rPr kumimoji="1" lang="ja-JP" altLang="en-US" sz="2400" dirty="0">
                <a:latin typeface="Meiryo UI" panose="020B0604030504040204" pitchFamily="50" charset="-128"/>
                <a:ea typeface="Meiryo UI" panose="020B0604030504040204" pitchFamily="50" charset="-128"/>
              </a:rPr>
              <a:t>比較</a:t>
            </a:r>
          </a:p>
        </p:txBody>
      </p:sp>
    </p:spTree>
    <p:extLst>
      <p:ext uri="{BB962C8B-B14F-4D97-AF65-F5344CB8AC3E}">
        <p14:creationId xmlns:p14="http://schemas.microsoft.com/office/powerpoint/2010/main" val="1542612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050311" y="215428"/>
            <a:ext cx="8091377" cy="461665"/>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溶融塩ループ</a:t>
            </a:r>
          </a:p>
        </p:txBody>
      </p:sp>
      <p:pic>
        <p:nvPicPr>
          <p:cNvPr id="17" name="図 16"/>
          <p:cNvPicPr>
            <a:picLocks noChangeAspect="1"/>
          </p:cNvPicPr>
          <p:nvPr/>
        </p:nvPicPr>
        <p:blipFill>
          <a:blip r:embed="rId2"/>
          <a:stretch>
            <a:fillRect/>
          </a:stretch>
        </p:blipFill>
        <p:spPr>
          <a:xfrm>
            <a:off x="6340758" y="838909"/>
            <a:ext cx="5629437" cy="5896527"/>
          </a:xfrm>
          <a:prstGeom prst="rect">
            <a:avLst/>
          </a:prstGeom>
        </p:spPr>
      </p:pic>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7" y="1613026"/>
            <a:ext cx="6096000" cy="4572000"/>
          </a:xfrm>
          <a:prstGeom prst="rect">
            <a:avLst/>
          </a:prstGeom>
        </p:spPr>
      </p:pic>
      <p:sp>
        <p:nvSpPr>
          <p:cNvPr id="19" name="テキスト ボックス 18"/>
          <p:cNvSpPr txBox="1"/>
          <p:nvPr/>
        </p:nvSpPr>
        <p:spPr>
          <a:xfrm>
            <a:off x="1805762" y="1212916"/>
            <a:ext cx="3265968" cy="400110"/>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助川電気工業（日立市）</a:t>
            </a:r>
          </a:p>
        </p:txBody>
      </p:sp>
      <p:sp>
        <p:nvSpPr>
          <p:cNvPr id="20" name="テキスト ボックス 19"/>
          <p:cNvSpPr txBox="1"/>
          <p:nvPr/>
        </p:nvSpPr>
        <p:spPr>
          <a:xfrm>
            <a:off x="6622311" y="1702013"/>
            <a:ext cx="3265968" cy="707886"/>
          </a:xfrm>
          <a:prstGeom prst="rect">
            <a:avLst/>
          </a:prstGeom>
          <a:noFill/>
        </p:spPr>
        <p:txBody>
          <a:bodyPr wrap="square" rtlCol="0">
            <a:spAutoFit/>
          </a:bodyPr>
          <a:lstStyle/>
          <a:p>
            <a:r>
              <a:rPr kumimoji="1" lang="ja-JP" altLang="en-US" sz="2000" dirty="0">
                <a:solidFill>
                  <a:schemeClr val="bg1"/>
                </a:solidFill>
                <a:latin typeface="Meiryo UI" panose="020B0604030504040204" pitchFamily="50" charset="-128"/>
                <a:ea typeface="Meiryo UI" panose="020B0604030504040204" pitchFamily="50" charset="-128"/>
              </a:rPr>
              <a:t>オークリッジ国立研究所</a:t>
            </a:r>
            <a:endParaRPr kumimoji="1" lang="en-US" altLang="ja-JP" sz="2000" dirty="0">
              <a:solidFill>
                <a:schemeClr val="bg1"/>
              </a:solidFill>
              <a:latin typeface="Meiryo UI" panose="020B0604030504040204" pitchFamily="50" charset="-128"/>
              <a:ea typeface="Meiryo UI" panose="020B0604030504040204" pitchFamily="50" charset="-128"/>
            </a:endParaRPr>
          </a:p>
          <a:p>
            <a:r>
              <a:rPr lang="ja-JP" altLang="en-US" sz="2000" dirty="0">
                <a:solidFill>
                  <a:schemeClr val="bg1"/>
                </a:solidFill>
                <a:latin typeface="Meiryo UI" panose="020B0604030504040204" pitchFamily="50" charset="-128"/>
                <a:ea typeface="Meiryo UI" panose="020B0604030504040204" pitchFamily="50" charset="-128"/>
              </a:rPr>
              <a:t>電磁加熱式溶融塩ループ</a:t>
            </a:r>
            <a:endParaRPr kumimoji="1" lang="ja-JP" altLang="en-US"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7746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050311" y="215428"/>
            <a:ext cx="8091377" cy="461665"/>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トリウムは、ウランよりエネルギー高い</a:t>
            </a:r>
          </a:p>
        </p:txBody>
      </p:sp>
      <p:sp>
        <p:nvSpPr>
          <p:cNvPr id="22" name="スライド番号プレースホルダー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2C0252D-12F1-4D9A-9C1F-457BB469F35A}" type="slidenum">
              <a:rPr lang="ja-JP" altLang="en-US" smtClean="0"/>
              <a:pPr/>
              <a:t>43</a:t>
            </a:fld>
            <a:endParaRPr kumimoji="1" lang="ja-JP" altLang="en-US"/>
          </a:p>
        </p:txBody>
      </p:sp>
      <p:sp>
        <p:nvSpPr>
          <p:cNvPr id="23" name="正方形/長方形 22"/>
          <p:cNvSpPr/>
          <p:nvPr/>
        </p:nvSpPr>
        <p:spPr>
          <a:xfrm>
            <a:off x="-71098" y="6623815"/>
            <a:ext cx="215475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http://www.sinap.cas.cn/</a:t>
            </a:r>
            <a:endParaRPr lang="ja-JP" altLang="en-US" sz="900" dirty="0">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339" y="970274"/>
            <a:ext cx="3000070" cy="2250053"/>
          </a:xfrm>
          <a:prstGeom prst="rect">
            <a:avLst/>
          </a:prstGeom>
        </p:spPr>
      </p:pic>
      <p:sp>
        <p:nvSpPr>
          <p:cNvPr id="25" name="テキスト ボックス 24"/>
          <p:cNvSpPr txBox="1"/>
          <p:nvPr/>
        </p:nvSpPr>
        <p:spPr>
          <a:xfrm>
            <a:off x="4715373" y="651076"/>
            <a:ext cx="3985415"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トリウムは、鉄鉱石や</a:t>
            </a:r>
            <a:r>
              <a:rPr kumimoji="1" lang="ja-JP" altLang="en-US" sz="1600" dirty="0">
                <a:latin typeface="Meiryo UI" panose="020B0604030504040204" pitchFamily="50" charset="-128"/>
                <a:ea typeface="Meiryo UI" panose="020B0604030504040204" pitchFamily="50" charset="-128"/>
              </a:rPr>
              <a:t>モナザイトに含まれる</a:t>
            </a:r>
          </a:p>
        </p:txBody>
      </p:sp>
      <p:pic>
        <p:nvPicPr>
          <p:cNvPr id="26" name="図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6399" y="970273"/>
            <a:ext cx="3062634" cy="2244373"/>
          </a:xfrm>
          <a:prstGeom prst="rect">
            <a:avLst/>
          </a:prstGeom>
        </p:spPr>
      </p:pic>
      <p:sp>
        <p:nvSpPr>
          <p:cNvPr id="27" name="テキスト ボックス 26"/>
          <p:cNvSpPr txBox="1"/>
          <p:nvPr/>
        </p:nvSpPr>
        <p:spPr>
          <a:xfrm>
            <a:off x="8598108" y="705331"/>
            <a:ext cx="3031846"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中国・包頭における深刻な環境汚染</a:t>
            </a:r>
          </a:p>
        </p:txBody>
      </p:sp>
      <p:sp>
        <p:nvSpPr>
          <p:cNvPr id="28" name="正方形/長方形 27"/>
          <p:cNvSpPr/>
          <p:nvPr/>
        </p:nvSpPr>
        <p:spPr>
          <a:xfrm>
            <a:off x="8983148" y="3203929"/>
            <a:ext cx="2483372" cy="307777"/>
          </a:xfrm>
          <a:prstGeom prst="rect">
            <a:avLst/>
          </a:prstGeom>
        </p:spPr>
        <p:txBody>
          <a:bodyPr wrap="none">
            <a:spAutoFit/>
          </a:bodyPr>
          <a:lstStyle/>
          <a:p>
            <a:r>
              <a:rPr lang="zh-TW" altLang="en-US" sz="1400" dirty="0">
                <a:latin typeface="Meiryo UI" panose="020B0604030504040204" pitchFamily="50" charset="-128"/>
                <a:ea typeface="Meiryo UI" panose="020B0604030504040204" pitchFamily="50" charset="-128"/>
              </a:rPr>
              <a:t>白雲鄂博</a:t>
            </a:r>
            <a:r>
              <a:rPr lang="ja-JP" altLang="en-US" sz="1400" dirty="0">
                <a:latin typeface="Meiryo UI" panose="020B0604030504040204" pitchFamily="50" charset="-128"/>
                <a:ea typeface="Meiryo UI" panose="020B0604030504040204" pitchFamily="50" charset="-128"/>
              </a:rPr>
              <a:t>（バヤンオボー）鉱山</a:t>
            </a:r>
          </a:p>
        </p:txBody>
      </p:sp>
      <p:sp>
        <p:nvSpPr>
          <p:cNvPr id="29" name="テキスト ボックス 28"/>
          <p:cNvSpPr txBox="1"/>
          <p:nvPr/>
        </p:nvSpPr>
        <p:spPr>
          <a:xfrm>
            <a:off x="191911" y="1085287"/>
            <a:ext cx="5136428" cy="1200329"/>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★中国は、上海応用物理研究所で</a:t>
            </a:r>
            <a:r>
              <a:rPr kumimoji="1" lang="ja-JP" altLang="en-US" b="1" dirty="0">
                <a:latin typeface="Meiryo UI" panose="020B0604030504040204" pitchFamily="50" charset="-128"/>
                <a:ea typeface="Meiryo UI" panose="020B0604030504040204" pitchFamily="50" charset="-128"/>
              </a:rPr>
              <a:t>トリウム溶融塩炉（</a:t>
            </a:r>
            <a:r>
              <a:rPr kumimoji="1" lang="ja-JP" altLang="en-US" b="1" dirty="0">
                <a:solidFill>
                  <a:srgbClr val="FF0000"/>
                </a:solidFill>
                <a:latin typeface="Meiryo UI" panose="020B0604030504040204" pitchFamily="50" charset="-128"/>
                <a:ea typeface="Meiryo UI" panose="020B0604030504040204" pitchFamily="50" charset="-128"/>
              </a:rPr>
              <a:t>液体核燃料</a:t>
            </a:r>
            <a:r>
              <a:rPr kumimoji="1" lang="ja-JP" altLang="en-US" b="1" dirty="0">
                <a:latin typeface="Meiryo UI" panose="020B0604030504040204" pitchFamily="50" charset="-128"/>
                <a:ea typeface="Meiryo UI" panose="020B0604030504040204" pitchFamily="50" charset="-128"/>
              </a:rPr>
              <a:t>）を開発中。（小型原子炉）</a:t>
            </a:r>
            <a:endParaRPr kumimoji="1"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★モナザイト資源が豊富なインドも開発中。</a:t>
            </a:r>
            <a:endParaRPr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a:t>
            </a:r>
            <a:r>
              <a:rPr kumimoji="1" lang="ja-JP" altLang="en-US" b="1" dirty="0">
                <a:solidFill>
                  <a:srgbClr val="FF0000"/>
                </a:solidFill>
                <a:latin typeface="Meiryo UI" panose="020B0604030504040204" pitchFamily="50" charset="-128"/>
                <a:ea typeface="Meiryo UI" panose="020B0604030504040204" pitchFamily="50" charset="-128"/>
              </a:rPr>
              <a:t>トリウム１</a:t>
            </a:r>
            <a:r>
              <a:rPr lang="en-US" altLang="ja-JP" b="1" dirty="0">
                <a:solidFill>
                  <a:srgbClr val="FF0000"/>
                </a:solidFill>
                <a:latin typeface="Meiryo UI" panose="020B0604030504040204" pitchFamily="50" charset="-128"/>
                <a:ea typeface="Meiryo UI" panose="020B0604030504040204" pitchFamily="50" charset="-128"/>
              </a:rPr>
              <a:t>g</a:t>
            </a:r>
            <a:r>
              <a:rPr lang="ja-JP" altLang="en-US" b="1" dirty="0">
                <a:solidFill>
                  <a:srgbClr val="FF0000"/>
                </a:solidFill>
                <a:latin typeface="Meiryo UI" panose="020B0604030504040204" pitchFamily="50" charset="-128"/>
                <a:ea typeface="Meiryo UI" panose="020B0604030504040204" pitchFamily="50" charset="-128"/>
              </a:rPr>
              <a:t>は、ウラン</a:t>
            </a:r>
            <a:r>
              <a:rPr kumimoji="1" lang="en-US" altLang="ja-JP" b="1" dirty="0">
                <a:solidFill>
                  <a:srgbClr val="FF0000"/>
                </a:solidFill>
                <a:latin typeface="Meiryo UI" panose="020B0604030504040204" pitchFamily="50" charset="-128"/>
                <a:ea typeface="Meiryo UI" panose="020B0604030504040204" pitchFamily="50" charset="-128"/>
              </a:rPr>
              <a:t>200g</a:t>
            </a:r>
            <a:r>
              <a:rPr kumimoji="1" lang="ja-JP" altLang="en-US" b="1" dirty="0">
                <a:solidFill>
                  <a:srgbClr val="FF0000"/>
                </a:solidFill>
                <a:latin typeface="Meiryo UI" panose="020B0604030504040204" pitchFamily="50" charset="-128"/>
                <a:ea typeface="Meiryo UI" panose="020B0604030504040204" pitchFamily="50" charset="-128"/>
              </a:rPr>
              <a:t>のエネルギーに匹敵</a:t>
            </a:r>
          </a:p>
        </p:txBody>
      </p:sp>
      <p:pic>
        <p:nvPicPr>
          <p:cNvPr id="3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1312" y="3833571"/>
            <a:ext cx="2122488" cy="2819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5232" y="3841507"/>
            <a:ext cx="3733803" cy="28035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 name="AutoShape 10"/>
          <p:cNvSpPr>
            <a:spLocks noChangeArrowheads="1"/>
          </p:cNvSpPr>
          <p:nvPr/>
        </p:nvSpPr>
        <p:spPr bwMode="auto">
          <a:xfrm>
            <a:off x="7543800" y="5048008"/>
            <a:ext cx="1022599" cy="390525"/>
          </a:xfrm>
          <a:prstGeom prst="rightArrow">
            <a:avLst>
              <a:gd name="adj1" fmla="val 60167"/>
              <a:gd name="adj2" fmla="val 98374"/>
            </a:avLst>
          </a:prstGeom>
          <a:solidFill>
            <a:srgbClr val="00CCFF"/>
          </a:solidFill>
          <a:ln w="38160">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ja-JP" altLang="en-US">
              <a:ea typeface="ＭＳ Ｐゴシック" panose="020B0600070205080204" pitchFamily="50" charset="-128"/>
            </a:endParaRPr>
          </a:p>
        </p:txBody>
      </p:sp>
      <p:sp>
        <p:nvSpPr>
          <p:cNvPr id="33" name="テキスト ボックス 32"/>
          <p:cNvSpPr txBox="1"/>
          <p:nvPr/>
        </p:nvSpPr>
        <p:spPr>
          <a:xfrm>
            <a:off x="4889144" y="3533730"/>
            <a:ext cx="3006089"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米国は硫酸トリウムを戦略備蓄</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272" y="2353077"/>
            <a:ext cx="4629958" cy="3325234"/>
          </a:xfrm>
          <a:prstGeom prst="rect">
            <a:avLst/>
          </a:prstGeom>
        </p:spPr>
      </p:pic>
      <p:sp>
        <p:nvSpPr>
          <p:cNvPr id="35" name="テキスト ボックス 34"/>
          <p:cNvSpPr txBox="1"/>
          <p:nvPr/>
        </p:nvSpPr>
        <p:spPr>
          <a:xfrm>
            <a:off x="336272" y="5689397"/>
            <a:ext cx="4629958" cy="523220"/>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米オークリッジ国立研究所の溶融塩炉</a:t>
            </a:r>
            <a:endParaRPr kumimoji="1" lang="en-US" altLang="ja-JP" sz="1400" dirty="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rPr>
              <a:t>MIT</a:t>
            </a:r>
            <a:r>
              <a:rPr lang="ja-JP" altLang="en-US" sz="1400" dirty="0">
                <a:latin typeface="Meiryo UI" panose="020B0604030504040204" pitchFamily="50" charset="-128"/>
                <a:ea typeface="Meiryo UI" panose="020B0604030504040204" pitchFamily="50" charset="-128"/>
              </a:rPr>
              <a:t>やベンチャーも溶融塩炉ビジネスに参入</a:t>
            </a:r>
            <a:endParaRPr kumimoji="1"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2573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644170"/>
            <a:ext cx="12191999" cy="1569660"/>
          </a:xfrm>
          <a:prstGeom prst="rect">
            <a:avLst/>
          </a:prstGeom>
          <a:solidFill>
            <a:schemeClr val="tx2">
              <a:lumMod val="75000"/>
            </a:schemeClr>
          </a:solidFill>
        </p:spPr>
        <p:txBody>
          <a:bodyPr wrap="square" rtlCol="0">
            <a:spAutoFit/>
          </a:bodyPr>
          <a:lstStyle/>
          <a:p>
            <a:pPr algn="ctr"/>
            <a:r>
              <a:rPr kumimoji="1" lang="ja-JP" altLang="en-US" sz="9600" dirty="0">
                <a:solidFill>
                  <a:schemeClr val="bg1"/>
                </a:solidFill>
                <a:latin typeface="Cooper Black" panose="0208090404030B020404" pitchFamily="18" charset="0"/>
                <a:ea typeface="UD デジタル 教科書体 NK-B" panose="02020700000000000000" pitchFamily="18" charset="-128"/>
              </a:rPr>
              <a:t>やはり大電力が必要</a:t>
            </a:r>
          </a:p>
        </p:txBody>
      </p:sp>
    </p:spTree>
    <p:extLst>
      <p:ext uri="{BB962C8B-B14F-4D97-AF65-F5344CB8AC3E}">
        <p14:creationId xmlns:p14="http://schemas.microsoft.com/office/powerpoint/2010/main" val="3783896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テキスト ボックス 28">
            <a:extLst>
              <a:ext uri="{FF2B5EF4-FFF2-40B4-BE49-F238E27FC236}">
                <a16:creationId xmlns:a16="http://schemas.microsoft.com/office/drawing/2014/main" id="{290EB29C-D5FF-441E-8728-70D1A669058F}"/>
              </a:ext>
            </a:extLst>
          </p:cNvPr>
          <p:cNvSpPr txBox="1"/>
          <p:nvPr/>
        </p:nvSpPr>
        <p:spPr>
          <a:xfrm>
            <a:off x="516743" y="679421"/>
            <a:ext cx="11158513" cy="4524315"/>
          </a:xfrm>
          <a:prstGeom prst="rect">
            <a:avLst/>
          </a:prstGeom>
          <a:noFill/>
        </p:spPr>
        <p:txBody>
          <a:bodyPr wrap="square">
            <a:spAutoFit/>
          </a:bodyPr>
          <a:lstStyle/>
          <a:p>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GPT-3</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が高性能なのは・・・</a:t>
            </a:r>
            <a:endPar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r>
              <a:rPr lang="en-US" altLang="ja-JP" sz="2800" b="0" i="0" dirty="0">
                <a:solidFill>
                  <a:srgbClr val="002060"/>
                </a:solidFill>
                <a:effectLst/>
                <a:latin typeface="UD デジタル 教科書体 NK-B" panose="02020700000000000000" pitchFamily="18" charset="-128"/>
                <a:ea typeface="UD デジタル 教科書体 NK-B" panose="02020700000000000000" pitchFamily="18" charset="-128"/>
              </a:rPr>
              <a:t>1750</a:t>
            </a:r>
            <a:r>
              <a:rPr lang="ja-JP" altLang="en-US" sz="2800" b="0" i="0" dirty="0">
                <a:solidFill>
                  <a:srgbClr val="C00000"/>
                </a:solidFill>
                <a:effectLst/>
                <a:latin typeface="UD デジタル 教科書体 NK-B" panose="02020700000000000000" pitchFamily="18" charset="-128"/>
                <a:ea typeface="UD デジタル 教科書体 NK-B" panose="02020700000000000000" pitchFamily="18" charset="-128"/>
              </a:rPr>
              <a:t>億個ものパラメーター</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を備えた機械学習モデルに </a:t>
            </a:r>
            <a:r>
              <a:rPr lang="en-US" altLang="ja-JP" sz="2800" b="0" i="0" dirty="0">
                <a:solidFill>
                  <a:srgbClr val="002060"/>
                </a:solidFill>
                <a:effectLst/>
                <a:latin typeface="UD デジタル 教科書体 NK-B" panose="02020700000000000000" pitchFamily="18" charset="-128"/>
                <a:ea typeface="UD デジタル 教科書体 NK-B" panose="02020700000000000000" pitchFamily="18" charset="-128"/>
              </a:rPr>
              <a:t>45</a:t>
            </a:r>
            <a:r>
              <a:rPr lang="ja-JP" altLang="en-US" sz="2800" b="0" i="0" dirty="0">
                <a:solidFill>
                  <a:srgbClr val="C00000"/>
                </a:solidFill>
                <a:effectLst/>
                <a:latin typeface="UD デジタル 教科書体 NK-B" panose="02020700000000000000" pitchFamily="18" charset="-128"/>
                <a:ea typeface="UD デジタル 教科書体 NK-B" panose="02020700000000000000" pitchFamily="18" charset="-128"/>
              </a:rPr>
              <a:t>テラバイト（</a:t>
            </a:r>
            <a:r>
              <a:rPr lang="en-US" altLang="ja-JP" sz="2800" b="0" i="0" dirty="0">
                <a:solidFill>
                  <a:srgbClr val="C00000"/>
                </a:solidFill>
                <a:effectLst/>
                <a:latin typeface="UD デジタル 教科書体 NK-B" panose="02020700000000000000" pitchFamily="18" charset="-128"/>
                <a:ea typeface="UD デジタル 教科書体 NK-B" panose="02020700000000000000" pitchFamily="18" charset="-128"/>
              </a:rPr>
              <a:t>TB</a:t>
            </a:r>
            <a:r>
              <a:rPr lang="ja-JP" altLang="en-US" sz="2800" b="0" i="0"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a:t>
            </a:r>
            <a:r>
              <a:rPr lang="en-US" altLang="ja-JP" sz="2800" b="1" i="0" dirty="0">
                <a:solidFill>
                  <a:srgbClr val="002060"/>
                </a:solidFill>
                <a:effectLst/>
                <a:latin typeface="UD デジタル 教科書体 NK-B" panose="02020700000000000000" pitchFamily="18" charset="-128"/>
                <a:ea typeface="UD デジタル 教科書体 NK-B" panose="02020700000000000000" pitchFamily="18" charset="-128"/>
              </a:rPr>
              <a:t>4100</a:t>
            </a:r>
            <a:r>
              <a:rPr lang="ja-JP" altLang="en-US" sz="2800" b="1" i="0" dirty="0">
                <a:solidFill>
                  <a:srgbClr val="C00000"/>
                </a:solidFill>
                <a:effectLst/>
                <a:latin typeface="UD デジタル 教科書体 NK-B" panose="02020700000000000000" pitchFamily="18" charset="-128"/>
                <a:ea typeface="UD デジタル 教科書体 NK-B" panose="02020700000000000000" pitchFamily="18" charset="-128"/>
              </a:rPr>
              <a:t>億単語</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からなる巨大な文書を学習させたから～</a:t>
            </a:r>
            <a:endPar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endParaRPr lang="en-US" altLang="ja-JP" sz="2000" dirty="0">
              <a:solidFill>
                <a:srgbClr val="242424"/>
              </a:solidFill>
              <a:latin typeface="UD デジタル 教科書体 NK-B" panose="02020700000000000000" pitchFamily="18" charset="-128"/>
              <a:ea typeface="UD デジタル 教科書体 NK-B" panose="02020700000000000000" pitchFamily="18" charset="-128"/>
            </a:endParaRPr>
          </a:p>
          <a:p>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その学習には</a:t>
            </a:r>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Microsoft</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（マイクロソフト）が用意した世界でトップ</a:t>
            </a:r>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5</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に入る規模のスーパーコンピューターを使用している。</a:t>
            </a:r>
            <a:endPar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endParaRPr lang="en-US" altLang="ja-JP" sz="2000" dirty="0">
              <a:solidFill>
                <a:srgbClr val="242424"/>
              </a:solidFill>
              <a:latin typeface="UD デジタル 教科書体 NK-B" panose="02020700000000000000" pitchFamily="18" charset="-128"/>
              <a:ea typeface="UD デジタル 教科書体 NK-B" panose="02020700000000000000" pitchFamily="18" charset="-128"/>
            </a:endParaRPr>
          </a:p>
          <a:p>
            <a:r>
              <a:rPr lang="ja-JP" altLang="en-US" sz="3200" b="1" i="0" dirty="0">
                <a:solidFill>
                  <a:srgbClr val="C00000"/>
                </a:solidFill>
                <a:effectLst/>
                <a:latin typeface="UD デジタル 教科書体 NK-B" panose="02020700000000000000" pitchFamily="18" charset="-128"/>
                <a:ea typeface="UD デジタル 教科書体 NK-B" panose="02020700000000000000" pitchFamily="18" charset="-128"/>
              </a:rPr>
              <a:t>　　　　　　　　　　　　　</a:t>
            </a:r>
            <a:r>
              <a:rPr lang="en-US" altLang="ja-JP" sz="3600" b="1" i="0" dirty="0">
                <a:effectLst/>
                <a:latin typeface="UD デジタル 教科書体 NK-B" panose="02020700000000000000" pitchFamily="18" charset="-128"/>
                <a:ea typeface="UD デジタル 教科書体 NK-B" panose="02020700000000000000" pitchFamily="18" charset="-128"/>
              </a:rPr>
              <a:t>CPU</a:t>
            </a:r>
            <a:r>
              <a:rPr lang="ja-JP" altLang="en-US" sz="3600" b="1" i="0" dirty="0">
                <a:solidFill>
                  <a:srgbClr val="C00000"/>
                </a:solidFill>
                <a:effectLst/>
                <a:latin typeface="UD デジタル 教科書体 NK-B" panose="02020700000000000000" pitchFamily="18" charset="-128"/>
                <a:ea typeface="UD デジタル 教科書体 NK-B" panose="02020700000000000000" pitchFamily="18" charset="-128"/>
              </a:rPr>
              <a:t>コア数</a:t>
            </a:r>
            <a:r>
              <a:rPr lang="en-US" altLang="ja-JP" sz="3600" b="1" i="0" dirty="0">
                <a:solidFill>
                  <a:srgbClr val="002060"/>
                </a:solidFill>
                <a:effectLst/>
                <a:latin typeface="UD デジタル 教科書体 NK-B" panose="02020700000000000000" pitchFamily="18" charset="-128"/>
                <a:ea typeface="UD デジタル 教科書体 NK-B" panose="02020700000000000000" pitchFamily="18" charset="-128"/>
              </a:rPr>
              <a:t>28</a:t>
            </a:r>
            <a:r>
              <a:rPr lang="ja-JP" altLang="en-US" sz="3600" b="1" i="0" dirty="0">
                <a:solidFill>
                  <a:srgbClr val="002060"/>
                </a:solidFill>
                <a:effectLst/>
                <a:latin typeface="UD デジタル 教科書体 NK-B" panose="02020700000000000000" pitchFamily="18" charset="-128"/>
                <a:ea typeface="UD デジタル 教科書体 NK-B" panose="02020700000000000000" pitchFamily="18" charset="-128"/>
              </a:rPr>
              <a:t>万</a:t>
            </a:r>
            <a:r>
              <a:rPr lang="en-US" altLang="ja-JP" sz="3600" b="1" i="0" dirty="0">
                <a:solidFill>
                  <a:srgbClr val="002060"/>
                </a:solidFill>
                <a:effectLst/>
                <a:latin typeface="UD デジタル 教科書体 NK-B" panose="02020700000000000000" pitchFamily="18" charset="-128"/>
                <a:ea typeface="UD デジタル 教科書体 NK-B" panose="02020700000000000000" pitchFamily="18" charset="-128"/>
              </a:rPr>
              <a:t>5000</a:t>
            </a:r>
            <a:r>
              <a:rPr lang="ja-JP" altLang="en-US" sz="3600" b="1" i="0" dirty="0">
                <a:solidFill>
                  <a:srgbClr val="C00000"/>
                </a:solidFill>
                <a:effectLst/>
                <a:latin typeface="UD デジタル 教科書体 NK-B" panose="02020700000000000000" pitchFamily="18" charset="-128"/>
                <a:ea typeface="UD デジタル 教科書体 NK-B" panose="02020700000000000000" pitchFamily="18" charset="-128"/>
              </a:rPr>
              <a:t>個</a:t>
            </a:r>
            <a:endParaRPr lang="en-US" altLang="ja-JP" sz="3600" b="1" i="0" dirty="0">
              <a:solidFill>
                <a:srgbClr val="C00000"/>
              </a:solidFill>
              <a:effectLst/>
              <a:latin typeface="UD デジタル 教科書体 NK-B" panose="02020700000000000000" pitchFamily="18" charset="-128"/>
              <a:ea typeface="UD デジタル 教科書体 NK-B" panose="02020700000000000000" pitchFamily="18" charset="-128"/>
            </a:endParaRPr>
          </a:p>
          <a:p>
            <a:r>
              <a:rPr lang="ja-JP" altLang="en-US" sz="3600" b="1" dirty="0">
                <a:solidFill>
                  <a:srgbClr val="C00000"/>
                </a:solidFill>
                <a:latin typeface="UD デジタル 教科書体 NK-B" panose="02020700000000000000" pitchFamily="18" charset="-128"/>
                <a:ea typeface="UD デジタル 教科書体 NK-B" panose="02020700000000000000" pitchFamily="18" charset="-128"/>
              </a:rPr>
              <a:t>　　　　　　　　　　　 </a:t>
            </a:r>
            <a:r>
              <a:rPr lang="en-US" altLang="ja-JP" sz="3600" b="0" i="0" dirty="0">
                <a:solidFill>
                  <a:srgbClr val="7030A0"/>
                </a:solidFill>
                <a:effectLst/>
                <a:latin typeface="UD デジタル 教科書体 NK-B" panose="02020700000000000000" pitchFamily="18" charset="-128"/>
                <a:ea typeface="UD デジタル 教科書体 NK-B" panose="02020700000000000000" pitchFamily="18" charset="-128"/>
              </a:rPr>
              <a:t>GPU</a:t>
            </a:r>
            <a:r>
              <a:rPr lang="ja-JP" altLang="en-US" sz="3600" b="0" i="0"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en-US" altLang="ja-JP" sz="3600" b="0" i="0" dirty="0">
                <a:solidFill>
                  <a:srgbClr val="C00000"/>
                </a:solidFill>
                <a:effectLst/>
                <a:latin typeface="UD デジタル 教科書体 NK-B" panose="02020700000000000000" pitchFamily="18" charset="-128"/>
                <a:ea typeface="UD デジタル 教科書体 NK-B" panose="02020700000000000000" pitchFamily="18" charset="-128"/>
              </a:rPr>
              <a:t>10000</a:t>
            </a:r>
            <a:r>
              <a:rPr lang="ja-JP" altLang="en-US" sz="3600" b="0" i="0" dirty="0">
                <a:solidFill>
                  <a:srgbClr val="002060"/>
                </a:solidFill>
                <a:effectLst/>
                <a:latin typeface="UD デジタル 教科書体 NK-B" panose="02020700000000000000" pitchFamily="18" charset="-128"/>
                <a:ea typeface="UD デジタル 教科書体 NK-B" panose="02020700000000000000" pitchFamily="18" charset="-128"/>
              </a:rPr>
              <a:t>個</a:t>
            </a:r>
            <a:endParaRPr lang="en-US" altLang="ja-JP" sz="24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endParaRPr lang="en-US" altLang="ja-JP" sz="1200" dirty="0">
              <a:solidFill>
                <a:srgbClr val="242424"/>
              </a:solidFill>
              <a:latin typeface="UD デジタル 教科書体 NK-B" panose="02020700000000000000" pitchFamily="18" charset="-128"/>
              <a:ea typeface="UD デジタル 教科書体 NK-B" panose="02020700000000000000" pitchFamily="18" charset="-128"/>
            </a:endParaRPr>
          </a:p>
          <a:p>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GPT-3</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の学習に要する電力は</a:t>
            </a:r>
            <a:r>
              <a:rPr lang="en-US" altLang="ja-JP" sz="4800" b="0" i="0" u="sng" dirty="0">
                <a:solidFill>
                  <a:srgbClr val="002060"/>
                </a:solidFill>
                <a:effectLst/>
                <a:latin typeface="UD デジタル 教科書体 NK-B" panose="02020700000000000000" pitchFamily="18" charset="-128"/>
                <a:ea typeface="UD デジタル 教科書体 NK-B" panose="02020700000000000000" pitchFamily="18" charset="-128"/>
              </a:rPr>
              <a:t>1287</a:t>
            </a:r>
            <a:r>
              <a:rPr lang="ja-JP" altLang="en-US" sz="4800" b="0" i="0" u="sng" dirty="0">
                <a:solidFill>
                  <a:srgbClr val="C00000"/>
                </a:solidFill>
                <a:effectLst/>
                <a:latin typeface="UD デジタル 教科書体 NK-B" panose="02020700000000000000" pitchFamily="18" charset="-128"/>
                <a:ea typeface="UD デジタル 教科書体 NK-B" panose="02020700000000000000" pitchFamily="18" charset="-128"/>
              </a:rPr>
              <a:t>メガワット</a:t>
            </a:r>
            <a:r>
              <a:rPr lang="ja-JP" altLang="en-US" sz="4800" b="0" i="0" dirty="0">
                <a:solidFill>
                  <a:srgbClr val="C00000"/>
                </a:solidFill>
                <a:effectLst/>
                <a:latin typeface="UD デジタル 教科書体 NK-B" panose="02020700000000000000" pitchFamily="18" charset="-128"/>
                <a:ea typeface="UD デジタル 教科書体 NK-B" panose="02020700000000000000" pitchFamily="18" charset="-128"/>
              </a:rPr>
              <a:t>時（</a:t>
            </a:r>
            <a:r>
              <a:rPr lang="en-US" altLang="ja-JP" sz="4800" b="0" i="0" dirty="0">
                <a:solidFill>
                  <a:srgbClr val="C00000"/>
                </a:solidFill>
                <a:effectLst/>
                <a:latin typeface="UD デジタル 教科書体 NK-B" panose="02020700000000000000" pitchFamily="18" charset="-128"/>
                <a:ea typeface="UD デジタル 教科書体 NK-B" panose="02020700000000000000" pitchFamily="18" charset="-128"/>
              </a:rPr>
              <a:t>MWh</a:t>
            </a:r>
            <a:r>
              <a:rPr lang="ja-JP" altLang="en-US" sz="4800" b="0" i="0"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a:t>
            </a:r>
            <a:endParaRPr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31" name="テキスト ボックス 30">
            <a:extLst>
              <a:ext uri="{FF2B5EF4-FFF2-40B4-BE49-F238E27FC236}">
                <a16:creationId xmlns:a16="http://schemas.microsoft.com/office/drawing/2014/main" id="{F8E5A497-76AE-47D0-AAF2-9E7D375D5BCD}"/>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イノベーションには安価で安定した電力が必要</a:t>
            </a:r>
          </a:p>
        </p:txBody>
      </p:sp>
      <p:sp>
        <p:nvSpPr>
          <p:cNvPr id="5" name="テキスト ボックス 4">
            <a:extLst>
              <a:ext uri="{FF2B5EF4-FFF2-40B4-BE49-F238E27FC236}">
                <a16:creationId xmlns:a16="http://schemas.microsoft.com/office/drawing/2014/main" id="{3E8C2227-3157-4CFA-A944-13D246831B7C}"/>
              </a:ext>
            </a:extLst>
          </p:cNvPr>
          <p:cNvSpPr txBox="1"/>
          <p:nvPr/>
        </p:nvSpPr>
        <p:spPr>
          <a:xfrm>
            <a:off x="1614790" y="5359938"/>
            <a:ext cx="8988358" cy="1200329"/>
          </a:xfrm>
          <a:prstGeom prst="rect">
            <a:avLst/>
          </a:prstGeom>
          <a:solidFill>
            <a:schemeClr val="accent4">
              <a:lumMod val="75000"/>
            </a:schemeClr>
          </a:solidFill>
        </p:spPr>
        <p:txBody>
          <a:bodyPr wrap="square" rtlCol="0">
            <a:spAutoFit/>
          </a:bodyP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ココは発想を変えて、</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浮体式原子力発電を速攻導入して、</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新興途上国など産業発展に必要な安定電力を供給する・・・</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0059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CAF26D-17A2-7614-6846-D85F99C072F0}"/>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余剰電力を利用</a:t>
            </a:r>
          </a:p>
        </p:txBody>
      </p:sp>
      <p:grpSp>
        <p:nvGrpSpPr>
          <p:cNvPr id="2" name="object 3">
            <a:extLst>
              <a:ext uri="{FF2B5EF4-FFF2-40B4-BE49-F238E27FC236}">
                <a16:creationId xmlns:a16="http://schemas.microsoft.com/office/drawing/2014/main" id="{3FF48360-8BA4-3DCC-F12C-66187B033238}"/>
              </a:ext>
            </a:extLst>
          </p:cNvPr>
          <p:cNvGrpSpPr/>
          <p:nvPr/>
        </p:nvGrpSpPr>
        <p:grpSpPr>
          <a:xfrm>
            <a:off x="9539806" y="2671572"/>
            <a:ext cx="1521460" cy="1565275"/>
            <a:chOff x="8007095" y="2671572"/>
            <a:chExt cx="1521460" cy="1565275"/>
          </a:xfrm>
        </p:grpSpPr>
        <p:sp>
          <p:nvSpPr>
            <p:cNvPr id="3" name="object 4">
              <a:extLst>
                <a:ext uri="{FF2B5EF4-FFF2-40B4-BE49-F238E27FC236}">
                  <a16:creationId xmlns:a16="http://schemas.microsoft.com/office/drawing/2014/main" id="{48815200-7DC3-C72B-AB15-8559D5FF41C7}"/>
                </a:ext>
              </a:extLst>
            </p:cNvPr>
            <p:cNvSpPr/>
            <p:nvPr/>
          </p:nvSpPr>
          <p:spPr>
            <a:xfrm>
              <a:off x="8821708" y="3425095"/>
              <a:ext cx="707390" cy="811530"/>
            </a:xfrm>
            <a:custGeom>
              <a:avLst/>
              <a:gdLst/>
              <a:ahLst/>
              <a:cxnLst/>
              <a:rect l="l" t="t" r="r" b="b"/>
              <a:pathLst>
                <a:path w="707390" h="811529">
                  <a:moveTo>
                    <a:pt x="550436" y="736148"/>
                  </a:moveTo>
                  <a:lnTo>
                    <a:pt x="303214" y="736148"/>
                  </a:lnTo>
                  <a:lnTo>
                    <a:pt x="356139" y="738358"/>
                  </a:lnTo>
                  <a:lnTo>
                    <a:pt x="406856" y="741671"/>
                  </a:lnTo>
                  <a:lnTo>
                    <a:pt x="455370" y="747199"/>
                  </a:lnTo>
                  <a:lnTo>
                    <a:pt x="523729" y="760465"/>
                  </a:lnTo>
                  <a:lnTo>
                    <a:pt x="544705" y="765989"/>
                  </a:lnTo>
                  <a:lnTo>
                    <a:pt x="564532" y="772623"/>
                  </a:lnTo>
                  <a:lnTo>
                    <a:pt x="583256" y="778150"/>
                  </a:lnTo>
                  <a:lnTo>
                    <a:pt x="600920" y="785887"/>
                  </a:lnTo>
                  <a:lnTo>
                    <a:pt x="617435" y="792520"/>
                  </a:lnTo>
                  <a:lnTo>
                    <a:pt x="632891" y="800257"/>
                  </a:lnTo>
                  <a:lnTo>
                    <a:pt x="646139" y="809100"/>
                  </a:lnTo>
                  <a:lnTo>
                    <a:pt x="652719" y="811311"/>
                  </a:lnTo>
                  <a:lnTo>
                    <a:pt x="658239" y="810205"/>
                  </a:lnTo>
                  <a:lnTo>
                    <a:pt x="663759" y="807994"/>
                  </a:lnTo>
                  <a:lnTo>
                    <a:pt x="668175" y="803573"/>
                  </a:lnTo>
                  <a:lnTo>
                    <a:pt x="670383" y="798046"/>
                  </a:lnTo>
                  <a:lnTo>
                    <a:pt x="670383" y="792520"/>
                  </a:lnTo>
                  <a:lnTo>
                    <a:pt x="636203" y="767096"/>
                  </a:lnTo>
                  <a:lnTo>
                    <a:pt x="572260" y="742779"/>
                  </a:lnTo>
                  <a:lnTo>
                    <a:pt x="550436" y="736148"/>
                  </a:lnTo>
                  <a:close/>
                </a:path>
                <a:path w="707390" h="811529">
                  <a:moveTo>
                    <a:pt x="323059" y="310585"/>
                  </a:moveTo>
                  <a:lnTo>
                    <a:pt x="292187" y="310585"/>
                  </a:lnTo>
                  <a:lnTo>
                    <a:pt x="273494" y="705195"/>
                  </a:lnTo>
                  <a:lnTo>
                    <a:pt x="273442" y="706303"/>
                  </a:lnTo>
                  <a:lnTo>
                    <a:pt x="229340" y="708513"/>
                  </a:lnTo>
                  <a:lnTo>
                    <a:pt x="185238" y="711830"/>
                  </a:lnTo>
                  <a:lnTo>
                    <a:pt x="143339" y="717354"/>
                  </a:lnTo>
                  <a:lnTo>
                    <a:pt x="102540" y="725092"/>
                  </a:lnTo>
                  <a:lnTo>
                    <a:pt x="90414" y="737251"/>
                  </a:lnTo>
                  <a:lnTo>
                    <a:pt x="90414" y="742779"/>
                  </a:lnTo>
                  <a:lnTo>
                    <a:pt x="92618" y="748307"/>
                  </a:lnTo>
                  <a:lnTo>
                    <a:pt x="97029" y="752727"/>
                  </a:lnTo>
                  <a:lnTo>
                    <a:pt x="102540" y="754937"/>
                  </a:lnTo>
                  <a:lnTo>
                    <a:pt x="108056" y="754937"/>
                  </a:lnTo>
                  <a:lnTo>
                    <a:pt x="154361" y="747199"/>
                  </a:lnTo>
                  <a:lnTo>
                    <a:pt x="202879" y="741671"/>
                  </a:lnTo>
                  <a:lnTo>
                    <a:pt x="252493" y="737251"/>
                  </a:lnTo>
                  <a:lnTo>
                    <a:pt x="303214" y="736148"/>
                  </a:lnTo>
                  <a:lnTo>
                    <a:pt x="550436" y="736148"/>
                  </a:lnTo>
                  <a:lnTo>
                    <a:pt x="535873" y="731723"/>
                  </a:lnTo>
                  <a:lnTo>
                    <a:pt x="496173" y="722882"/>
                  </a:lnTo>
                  <a:lnTo>
                    <a:pt x="454266" y="716251"/>
                  </a:lnTo>
                  <a:lnTo>
                    <a:pt x="411268" y="710723"/>
                  </a:lnTo>
                  <a:lnTo>
                    <a:pt x="364958" y="707406"/>
                  </a:lnTo>
                  <a:lnTo>
                    <a:pt x="364927" y="706303"/>
                  </a:lnTo>
                  <a:lnTo>
                    <a:pt x="334086" y="706303"/>
                  </a:lnTo>
                  <a:lnTo>
                    <a:pt x="304318" y="705195"/>
                  </a:lnTo>
                  <a:lnTo>
                    <a:pt x="323059" y="310585"/>
                  </a:lnTo>
                  <a:close/>
                </a:path>
                <a:path w="707390" h="811529">
                  <a:moveTo>
                    <a:pt x="353935" y="310585"/>
                  </a:moveTo>
                  <a:lnTo>
                    <a:pt x="323059" y="310585"/>
                  </a:lnTo>
                  <a:lnTo>
                    <a:pt x="334055" y="705195"/>
                  </a:lnTo>
                  <a:lnTo>
                    <a:pt x="334086" y="706303"/>
                  </a:lnTo>
                  <a:lnTo>
                    <a:pt x="364927" y="706303"/>
                  </a:lnTo>
                  <a:lnTo>
                    <a:pt x="353935" y="310585"/>
                  </a:lnTo>
                  <a:close/>
                </a:path>
                <a:path w="707390" h="811529">
                  <a:moveTo>
                    <a:pt x="411268" y="310585"/>
                  </a:moveTo>
                  <a:lnTo>
                    <a:pt x="380396" y="310585"/>
                  </a:lnTo>
                  <a:lnTo>
                    <a:pt x="383703" y="618977"/>
                  </a:lnTo>
                  <a:lnTo>
                    <a:pt x="384807" y="624505"/>
                  </a:lnTo>
                  <a:lnTo>
                    <a:pt x="388115" y="628925"/>
                  </a:lnTo>
                  <a:lnTo>
                    <a:pt x="392522" y="632243"/>
                  </a:lnTo>
                  <a:lnTo>
                    <a:pt x="398038" y="633346"/>
                  </a:lnTo>
                  <a:lnTo>
                    <a:pt x="403549" y="633346"/>
                  </a:lnTo>
                  <a:lnTo>
                    <a:pt x="409064" y="630033"/>
                  </a:lnTo>
                  <a:lnTo>
                    <a:pt x="412372" y="626715"/>
                  </a:lnTo>
                  <a:lnTo>
                    <a:pt x="414575" y="621187"/>
                  </a:lnTo>
                  <a:lnTo>
                    <a:pt x="443979" y="428858"/>
                  </a:lnTo>
                  <a:lnTo>
                    <a:pt x="412372" y="428858"/>
                  </a:lnTo>
                  <a:lnTo>
                    <a:pt x="411484" y="333790"/>
                  </a:lnTo>
                  <a:lnTo>
                    <a:pt x="411371" y="321658"/>
                  </a:lnTo>
                  <a:lnTo>
                    <a:pt x="411268" y="310585"/>
                  </a:lnTo>
                  <a:close/>
                </a:path>
                <a:path w="707390" h="811529">
                  <a:moveTo>
                    <a:pt x="14333" y="91719"/>
                  </a:moveTo>
                  <a:lnTo>
                    <a:pt x="8820" y="92822"/>
                  </a:lnTo>
                  <a:lnTo>
                    <a:pt x="4410" y="96131"/>
                  </a:lnTo>
                  <a:lnTo>
                    <a:pt x="1102" y="101689"/>
                  </a:lnTo>
                  <a:lnTo>
                    <a:pt x="0" y="107204"/>
                  </a:lnTo>
                  <a:lnTo>
                    <a:pt x="1102" y="112719"/>
                  </a:lnTo>
                  <a:lnTo>
                    <a:pt x="3307" y="117131"/>
                  </a:lnTo>
                  <a:lnTo>
                    <a:pt x="7718" y="121586"/>
                  </a:lnTo>
                  <a:lnTo>
                    <a:pt x="235954" y="240968"/>
                  </a:lnTo>
                  <a:lnTo>
                    <a:pt x="232647" y="253100"/>
                  </a:lnTo>
                  <a:lnTo>
                    <a:pt x="230443" y="264173"/>
                  </a:lnTo>
                  <a:lnTo>
                    <a:pt x="230443" y="274100"/>
                  </a:lnTo>
                  <a:lnTo>
                    <a:pt x="231543" y="282967"/>
                  </a:lnTo>
                  <a:lnTo>
                    <a:pt x="411268" y="310585"/>
                  </a:lnTo>
                  <a:lnTo>
                    <a:pt x="426706" y="333790"/>
                  </a:lnTo>
                  <a:lnTo>
                    <a:pt x="412372" y="428858"/>
                  </a:lnTo>
                  <a:lnTo>
                    <a:pt x="443979" y="428858"/>
                  </a:lnTo>
                  <a:lnTo>
                    <a:pt x="458682" y="332687"/>
                  </a:lnTo>
                  <a:lnTo>
                    <a:pt x="458682" y="327173"/>
                  </a:lnTo>
                  <a:lnTo>
                    <a:pt x="456474" y="321658"/>
                  </a:lnTo>
                  <a:lnTo>
                    <a:pt x="427805" y="280761"/>
                  </a:lnTo>
                  <a:lnTo>
                    <a:pt x="428567" y="279614"/>
                  </a:lnTo>
                  <a:lnTo>
                    <a:pt x="262419" y="279614"/>
                  </a:lnTo>
                  <a:lnTo>
                    <a:pt x="261315" y="275203"/>
                  </a:lnTo>
                  <a:lnTo>
                    <a:pt x="261315" y="264173"/>
                  </a:lnTo>
                  <a:lnTo>
                    <a:pt x="263519" y="257512"/>
                  </a:lnTo>
                  <a:lnTo>
                    <a:pt x="265727" y="256409"/>
                  </a:lnTo>
                  <a:lnTo>
                    <a:pt x="331562" y="256409"/>
                  </a:lnTo>
                  <a:lnTo>
                    <a:pt x="375984" y="243173"/>
                  </a:lnTo>
                  <a:lnTo>
                    <a:pt x="380396" y="242071"/>
                  </a:lnTo>
                  <a:lnTo>
                    <a:pt x="383703" y="238718"/>
                  </a:lnTo>
                  <a:lnTo>
                    <a:pt x="385356" y="235409"/>
                  </a:lnTo>
                  <a:lnTo>
                    <a:pt x="291083" y="235409"/>
                  </a:lnTo>
                  <a:lnTo>
                    <a:pt x="196264" y="185689"/>
                  </a:lnTo>
                  <a:lnTo>
                    <a:pt x="292532" y="185689"/>
                  </a:lnTo>
                  <a:lnTo>
                    <a:pt x="19846" y="92822"/>
                  </a:lnTo>
                  <a:lnTo>
                    <a:pt x="14333" y="91719"/>
                  </a:lnTo>
                  <a:close/>
                </a:path>
                <a:path w="707390" h="811529">
                  <a:moveTo>
                    <a:pt x="395834" y="244276"/>
                  </a:moveTo>
                  <a:lnTo>
                    <a:pt x="391422" y="245379"/>
                  </a:lnTo>
                  <a:lnTo>
                    <a:pt x="387011" y="247585"/>
                  </a:lnTo>
                  <a:lnTo>
                    <a:pt x="382599" y="250894"/>
                  </a:lnTo>
                  <a:lnTo>
                    <a:pt x="380396" y="255306"/>
                  </a:lnTo>
                  <a:lnTo>
                    <a:pt x="380396" y="278511"/>
                  </a:lnTo>
                  <a:lnTo>
                    <a:pt x="374885" y="279614"/>
                  </a:lnTo>
                  <a:lnTo>
                    <a:pt x="428567" y="279614"/>
                  </a:lnTo>
                  <a:lnTo>
                    <a:pt x="434425" y="270791"/>
                  </a:lnTo>
                  <a:lnTo>
                    <a:pt x="437732" y="260864"/>
                  </a:lnTo>
                  <a:lnTo>
                    <a:pt x="440363" y="251997"/>
                  </a:lnTo>
                  <a:lnTo>
                    <a:pt x="409064" y="251997"/>
                  </a:lnTo>
                  <a:lnTo>
                    <a:pt x="404652" y="247585"/>
                  </a:lnTo>
                  <a:lnTo>
                    <a:pt x="400241" y="245379"/>
                  </a:lnTo>
                  <a:lnTo>
                    <a:pt x="395834" y="244276"/>
                  </a:lnTo>
                  <a:close/>
                </a:path>
                <a:path w="707390" h="811529">
                  <a:moveTo>
                    <a:pt x="331562" y="256409"/>
                  </a:moveTo>
                  <a:lnTo>
                    <a:pt x="265727" y="256409"/>
                  </a:lnTo>
                  <a:lnTo>
                    <a:pt x="282264" y="265276"/>
                  </a:lnTo>
                  <a:lnTo>
                    <a:pt x="287776" y="267482"/>
                  </a:lnTo>
                  <a:lnTo>
                    <a:pt x="294395" y="267482"/>
                  </a:lnTo>
                  <a:lnTo>
                    <a:pt x="331562" y="256409"/>
                  </a:lnTo>
                  <a:close/>
                </a:path>
                <a:path w="707390" h="811529">
                  <a:moveTo>
                    <a:pt x="466342" y="196718"/>
                  </a:moveTo>
                  <a:lnTo>
                    <a:pt x="369369" y="196718"/>
                  </a:lnTo>
                  <a:lnTo>
                    <a:pt x="377088" y="197821"/>
                  </a:lnTo>
                  <a:lnTo>
                    <a:pt x="384807" y="200027"/>
                  </a:lnTo>
                  <a:lnTo>
                    <a:pt x="391422" y="203380"/>
                  </a:lnTo>
                  <a:lnTo>
                    <a:pt x="396933" y="207791"/>
                  </a:lnTo>
                  <a:lnTo>
                    <a:pt x="395834" y="212203"/>
                  </a:lnTo>
                  <a:lnTo>
                    <a:pt x="394730" y="217718"/>
                  </a:lnTo>
                  <a:lnTo>
                    <a:pt x="410164" y="233203"/>
                  </a:lnTo>
                  <a:lnTo>
                    <a:pt x="411268" y="238718"/>
                  </a:lnTo>
                  <a:lnTo>
                    <a:pt x="409064" y="251997"/>
                  </a:lnTo>
                  <a:lnTo>
                    <a:pt x="440363" y="251997"/>
                  </a:lnTo>
                  <a:lnTo>
                    <a:pt x="441018" y="249791"/>
                  </a:lnTo>
                  <a:lnTo>
                    <a:pt x="442122" y="238718"/>
                  </a:lnTo>
                  <a:lnTo>
                    <a:pt x="441239" y="229894"/>
                  </a:lnTo>
                  <a:lnTo>
                    <a:pt x="441128" y="228791"/>
                  </a:lnTo>
                  <a:lnTo>
                    <a:pt x="441018" y="227688"/>
                  </a:lnTo>
                  <a:lnTo>
                    <a:pt x="438832" y="216615"/>
                  </a:lnTo>
                  <a:lnTo>
                    <a:pt x="466342" y="196718"/>
                  </a:lnTo>
                  <a:close/>
                </a:path>
                <a:path w="707390" h="811529">
                  <a:moveTo>
                    <a:pt x="292532" y="185689"/>
                  </a:moveTo>
                  <a:lnTo>
                    <a:pt x="196264" y="185689"/>
                  </a:lnTo>
                  <a:lnTo>
                    <a:pt x="319751" y="227688"/>
                  </a:lnTo>
                  <a:lnTo>
                    <a:pt x="291083" y="235409"/>
                  </a:lnTo>
                  <a:lnTo>
                    <a:pt x="385356" y="235409"/>
                  </a:lnTo>
                  <a:lnTo>
                    <a:pt x="385907" y="234306"/>
                  </a:lnTo>
                  <a:lnTo>
                    <a:pt x="387011" y="228791"/>
                  </a:lnTo>
                  <a:lnTo>
                    <a:pt x="385907" y="224380"/>
                  </a:lnTo>
                  <a:lnTo>
                    <a:pt x="383703" y="219924"/>
                  </a:lnTo>
                  <a:lnTo>
                    <a:pt x="380396" y="216615"/>
                  </a:lnTo>
                  <a:lnTo>
                    <a:pt x="377088" y="214409"/>
                  </a:lnTo>
                  <a:lnTo>
                    <a:pt x="346216" y="203380"/>
                  </a:lnTo>
                  <a:lnTo>
                    <a:pt x="349524" y="202277"/>
                  </a:lnTo>
                  <a:lnTo>
                    <a:pt x="359446" y="197821"/>
                  </a:lnTo>
                  <a:lnTo>
                    <a:pt x="369369" y="196718"/>
                  </a:lnTo>
                  <a:lnTo>
                    <a:pt x="466342" y="196718"/>
                  </a:lnTo>
                  <a:lnTo>
                    <a:pt x="473966" y="191203"/>
                  </a:lnTo>
                  <a:lnTo>
                    <a:pt x="308725" y="191203"/>
                  </a:lnTo>
                  <a:lnTo>
                    <a:pt x="292532" y="185689"/>
                  </a:lnTo>
                  <a:close/>
                </a:path>
                <a:path w="707390" h="811529">
                  <a:moveTo>
                    <a:pt x="369369" y="165792"/>
                  </a:moveTo>
                  <a:lnTo>
                    <a:pt x="351727" y="167998"/>
                  </a:lnTo>
                  <a:lnTo>
                    <a:pt x="342909" y="171307"/>
                  </a:lnTo>
                  <a:lnTo>
                    <a:pt x="335190" y="174615"/>
                  </a:lnTo>
                  <a:lnTo>
                    <a:pt x="334086" y="175718"/>
                  </a:lnTo>
                  <a:lnTo>
                    <a:pt x="308725" y="191203"/>
                  </a:lnTo>
                  <a:lnTo>
                    <a:pt x="473966" y="191203"/>
                  </a:lnTo>
                  <a:lnTo>
                    <a:pt x="492327" y="177924"/>
                  </a:lnTo>
                  <a:lnTo>
                    <a:pt x="409064" y="177924"/>
                  </a:lnTo>
                  <a:lnTo>
                    <a:pt x="400241" y="172409"/>
                  </a:lnTo>
                  <a:lnTo>
                    <a:pt x="390318" y="169101"/>
                  </a:lnTo>
                  <a:lnTo>
                    <a:pt x="380396" y="166895"/>
                  </a:lnTo>
                  <a:lnTo>
                    <a:pt x="369369" y="165792"/>
                  </a:lnTo>
                  <a:close/>
                </a:path>
                <a:path w="707390" h="811529">
                  <a:moveTo>
                    <a:pt x="695729" y="0"/>
                  </a:moveTo>
                  <a:lnTo>
                    <a:pt x="432217" y="128204"/>
                  </a:lnTo>
                  <a:lnTo>
                    <a:pt x="409064" y="177924"/>
                  </a:lnTo>
                  <a:lnTo>
                    <a:pt x="492327" y="177924"/>
                  </a:lnTo>
                  <a:lnTo>
                    <a:pt x="496901" y="174615"/>
                  </a:lnTo>
                  <a:lnTo>
                    <a:pt x="443226" y="174615"/>
                  </a:lnTo>
                  <a:lnTo>
                    <a:pt x="452058" y="153616"/>
                  </a:lnTo>
                  <a:lnTo>
                    <a:pt x="523728" y="117131"/>
                  </a:lnTo>
                  <a:lnTo>
                    <a:pt x="576381" y="117131"/>
                  </a:lnTo>
                  <a:lnTo>
                    <a:pt x="700145" y="27617"/>
                  </a:lnTo>
                  <a:lnTo>
                    <a:pt x="704561" y="23205"/>
                  </a:lnTo>
                  <a:lnTo>
                    <a:pt x="706769" y="18749"/>
                  </a:lnTo>
                  <a:lnTo>
                    <a:pt x="706769" y="13235"/>
                  </a:lnTo>
                  <a:lnTo>
                    <a:pt x="704561" y="7720"/>
                  </a:lnTo>
                  <a:lnTo>
                    <a:pt x="701249" y="3308"/>
                  </a:lnTo>
                  <a:lnTo>
                    <a:pt x="695729" y="0"/>
                  </a:lnTo>
                  <a:close/>
                </a:path>
                <a:path w="707390" h="811529">
                  <a:moveTo>
                    <a:pt x="576381" y="117131"/>
                  </a:moveTo>
                  <a:lnTo>
                    <a:pt x="523728" y="117131"/>
                  </a:lnTo>
                  <a:lnTo>
                    <a:pt x="443226" y="174615"/>
                  </a:lnTo>
                  <a:lnTo>
                    <a:pt x="496901" y="174615"/>
                  </a:lnTo>
                  <a:lnTo>
                    <a:pt x="576381" y="117131"/>
                  </a:lnTo>
                  <a:close/>
                </a:path>
              </a:pathLst>
            </a:custGeom>
            <a:solidFill>
              <a:srgbClr val="009E4D"/>
            </a:solidFill>
          </p:spPr>
          <p:txBody>
            <a:bodyPr wrap="square" lIns="0" tIns="0" rIns="0" bIns="0" rtlCol="0"/>
            <a:lstStyle/>
            <a:p>
              <a:endParaRPr/>
            </a:p>
          </p:txBody>
        </p:sp>
        <p:pic>
          <p:nvPicPr>
            <p:cNvPr id="5" name="object 5">
              <a:extLst>
                <a:ext uri="{FF2B5EF4-FFF2-40B4-BE49-F238E27FC236}">
                  <a16:creationId xmlns:a16="http://schemas.microsoft.com/office/drawing/2014/main" id="{8353CE5E-6E9B-D8A1-B5D4-03EA33D04A5D}"/>
                </a:ext>
              </a:extLst>
            </p:cNvPr>
            <p:cNvPicPr/>
            <p:nvPr/>
          </p:nvPicPr>
          <p:blipFill>
            <a:blip r:embed="rId2" cstate="print"/>
            <a:stretch>
              <a:fillRect/>
            </a:stretch>
          </p:blipFill>
          <p:spPr>
            <a:xfrm>
              <a:off x="8007095" y="2671572"/>
              <a:ext cx="1031748" cy="1036319"/>
            </a:xfrm>
            <a:prstGeom prst="rect">
              <a:avLst/>
            </a:prstGeom>
          </p:spPr>
        </p:pic>
      </p:grpSp>
      <p:sp>
        <p:nvSpPr>
          <p:cNvPr id="6" name="object 6">
            <a:extLst>
              <a:ext uri="{FF2B5EF4-FFF2-40B4-BE49-F238E27FC236}">
                <a16:creationId xmlns:a16="http://schemas.microsoft.com/office/drawing/2014/main" id="{A0F948FD-8E61-372D-D180-88F5693DC30D}"/>
              </a:ext>
            </a:extLst>
          </p:cNvPr>
          <p:cNvSpPr txBox="1"/>
          <p:nvPr/>
        </p:nvSpPr>
        <p:spPr>
          <a:xfrm>
            <a:off x="5055437" y="3298316"/>
            <a:ext cx="960119"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Meiryo UI"/>
                <a:cs typeface="Meiryo UI"/>
              </a:rPr>
              <a:t>Hash</a:t>
            </a:r>
            <a:r>
              <a:rPr sz="2000" b="1" spc="-50" dirty="0">
                <a:latin typeface="Meiryo UI"/>
                <a:cs typeface="Meiryo UI"/>
              </a:rPr>
              <a:t>値</a:t>
            </a:r>
            <a:endParaRPr sz="2000">
              <a:latin typeface="Meiryo UI"/>
              <a:cs typeface="Meiryo UI"/>
            </a:endParaRPr>
          </a:p>
        </p:txBody>
      </p:sp>
      <p:sp>
        <p:nvSpPr>
          <p:cNvPr id="7" name="object 7">
            <a:extLst>
              <a:ext uri="{FF2B5EF4-FFF2-40B4-BE49-F238E27FC236}">
                <a16:creationId xmlns:a16="http://schemas.microsoft.com/office/drawing/2014/main" id="{F5DF63F5-627D-5F33-7AF3-32CDD58E9616}"/>
              </a:ext>
            </a:extLst>
          </p:cNvPr>
          <p:cNvSpPr txBox="1"/>
          <p:nvPr/>
        </p:nvSpPr>
        <p:spPr>
          <a:xfrm>
            <a:off x="9625278" y="2049907"/>
            <a:ext cx="1459865" cy="330835"/>
          </a:xfrm>
          <a:prstGeom prst="rect">
            <a:avLst/>
          </a:prstGeom>
        </p:spPr>
        <p:txBody>
          <a:bodyPr vert="horz" wrap="square" lIns="0" tIns="13335" rIns="0" bIns="0" rtlCol="0">
            <a:spAutoFit/>
          </a:bodyPr>
          <a:lstStyle/>
          <a:p>
            <a:pPr marL="12700">
              <a:lnSpc>
                <a:spcPct val="100000"/>
              </a:lnSpc>
              <a:spcBef>
                <a:spcPts val="105"/>
              </a:spcBef>
            </a:pPr>
            <a:r>
              <a:rPr sz="2000" b="1" u="sng" spc="-25" dirty="0">
                <a:uFill>
                  <a:solidFill>
                    <a:srgbClr val="000000"/>
                  </a:solidFill>
                </a:uFill>
                <a:latin typeface="Meiryo UI"/>
                <a:cs typeface="Meiryo UI"/>
              </a:rPr>
              <a:t>再エネ事業者</a:t>
            </a:r>
            <a:endParaRPr sz="2000">
              <a:latin typeface="Meiryo UI"/>
              <a:cs typeface="Meiryo UI"/>
            </a:endParaRPr>
          </a:p>
        </p:txBody>
      </p:sp>
      <p:grpSp>
        <p:nvGrpSpPr>
          <p:cNvPr id="8" name="object 8">
            <a:extLst>
              <a:ext uri="{FF2B5EF4-FFF2-40B4-BE49-F238E27FC236}">
                <a16:creationId xmlns:a16="http://schemas.microsoft.com/office/drawing/2014/main" id="{164426DC-FDE7-43E8-6A31-75C002A8CC77}"/>
              </a:ext>
            </a:extLst>
          </p:cNvPr>
          <p:cNvGrpSpPr/>
          <p:nvPr/>
        </p:nvGrpSpPr>
        <p:grpSpPr>
          <a:xfrm>
            <a:off x="6920241" y="3671843"/>
            <a:ext cx="3093085" cy="1860550"/>
            <a:chOff x="5387530" y="3671843"/>
            <a:chExt cx="3093085" cy="1860550"/>
          </a:xfrm>
        </p:grpSpPr>
        <p:sp>
          <p:nvSpPr>
            <p:cNvPr id="9" name="object 9">
              <a:extLst>
                <a:ext uri="{FF2B5EF4-FFF2-40B4-BE49-F238E27FC236}">
                  <a16:creationId xmlns:a16="http://schemas.microsoft.com/office/drawing/2014/main" id="{681E855C-6562-14E7-E197-FAA5E3CBE99B}"/>
                </a:ext>
              </a:extLst>
            </p:cNvPr>
            <p:cNvSpPr/>
            <p:nvPr/>
          </p:nvSpPr>
          <p:spPr>
            <a:xfrm>
              <a:off x="5401817" y="4808981"/>
              <a:ext cx="2184400" cy="708660"/>
            </a:xfrm>
            <a:custGeom>
              <a:avLst/>
              <a:gdLst/>
              <a:ahLst/>
              <a:cxnLst/>
              <a:rect l="l" t="t" r="r" b="b"/>
              <a:pathLst>
                <a:path w="2184400" h="708660">
                  <a:moveTo>
                    <a:pt x="0" y="354330"/>
                  </a:moveTo>
                  <a:lnTo>
                    <a:pt x="8506" y="309880"/>
                  </a:lnTo>
                  <a:lnTo>
                    <a:pt x="33345" y="267079"/>
                  </a:lnTo>
                  <a:lnTo>
                    <a:pt x="73493" y="226258"/>
                  </a:lnTo>
                  <a:lnTo>
                    <a:pt x="127927" y="187750"/>
                  </a:lnTo>
                  <a:lnTo>
                    <a:pt x="195624" y="151886"/>
                  </a:lnTo>
                  <a:lnTo>
                    <a:pt x="234127" y="135050"/>
                  </a:lnTo>
                  <a:lnTo>
                    <a:pt x="275562" y="118998"/>
                  </a:lnTo>
                  <a:lnTo>
                    <a:pt x="319801" y="103774"/>
                  </a:lnTo>
                  <a:lnTo>
                    <a:pt x="366717" y="89419"/>
                  </a:lnTo>
                  <a:lnTo>
                    <a:pt x="416182" y="75973"/>
                  </a:lnTo>
                  <a:lnTo>
                    <a:pt x="468068" y="63479"/>
                  </a:lnTo>
                  <a:lnTo>
                    <a:pt x="522247" y="51978"/>
                  </a:lnTo>
                  <a:lnTo>
                    <a:pt x="578591" y="41512"/>
                  </a:lnTo>
                  <a:lnTo>
                    <a:pt x="636972" y="32121"/>
                  </a:lnTo>
                  <a:lnTo>
                    <a:pt x="697262" y="23848"/>
                  </a:lnTo>
                  <a:lnTo>
                    <a:pt x="759335" y="16734"/>
                  </a:lnTo>
                  <a:lnTo>
                    <a:pt x="823061" y="10820"/>
                  </a:lnTo>
                  <a:lnTo>
                    <a:pt x="888313" y="6148"/>
                  </a:lnTo>
                  <a:lnTo>
                    <a:pt x="954963" y="2760"/>
                  </a:lnTo>
                  <a:lnTo>
                    <a:pt x="1022883" y="697"/>
                  </a:lnTo>
                  <a:lnTo>
                    <a:pt x="1091946" y="0"/>
                  </a:lnTo>
                  <a:lnTo>
                    <a:pt x="1161008" y="697"/>
                  </a:lnTo>
                  <a:lnTo>
                    <a:pt x="1228928" y="2760"/>
                  </a:lnTo>
                  <a:lnTo>
                    <a:pt x="1295578" y="6148"/>
                  </a:lnTo>
                  <a:lnTo>
                    <a:pt x="1360830" y="10820"/>
                  </a:lnTo>
                  <a:lnTo>
                    <a:pt x="1424556" y="16734"/>
                  </a:lnTo>
                  <a:lnTo>
                    <a:pt x="1486629" y="23848"/>
                  </a:lnTo>
                  <a:lnTo>
                    <a:pt x="1546919" y="32121"/>
                  </a:lnTo>
                  <a:lnTo>
                    <a:pt x="1605300" y="41512"/>
                  </a:lnTo>
                  <a:lnTo>
                    <a:pt x="1661644" y="51978"/>
                  </a:lnTo>
                  <a:lnTo>
                    <a:pt x="1715823" y="63479"/>
                  </a:lnTo>
                  <a:lnTo>
                    <a:pt x="1767709" y="75973"/>
                  </a:lnTo>
                  <a:lnTo>
                    <a:pt x="1817174" y="89419"/>
                  </a:lnTo>
                  <a:lnTo>
                    <a:pt x="1864090" y="103774"/>
                  </a:lnTo>
                  <a:lnTo>
                    <a:pt x="1908329" y="118998"/>
                  </a:lnTo>
                  <a:lnTo>
                    <a:pt x="1949764" y="135050"/>
                  </a:lnTo>
                  <a:lnTo>
                    <a:pt x="1988267" y="151886"/>
                  </a:lnTo>
                  <a:lnTo>
                    <a:pt x="2023710" y="169467"/>
                  </a:lnTo>
                  <a:lnTo>
                    <a:pt x="2084903" y="206694"/>
                  </a:lnTo>
                  <a:lnTo>
                    <a:pt x="2132322" y="246400"/>
                  </a:lnTo>
                  <a:lnTo>
                    <a:pt x="2164943" y="288253"/>
                  </a:lnTo>
                  <a:lnTo>
                    <a:pt x="2181743" y="331919"/>
                  </a:lnTo>
                  <a:lnTo>
                    <a:pt x="2183891" y="354330"/>
                  </a:lnTo>
                  <a:lnTo>
                    <a:pt x="2181743" y="376740"/>
                  </a:lnTo>
                  <a:lnTo>
                    <a:pt x="2164943" y="420406"/>
                  </a:lnTo>
                  <a:lnTo>
                    <a:pt x="2132322" y="462259"/>
                  </a:lnTo>
                  <a:lnTo>
                    <a:pt x="2084903" y="501965"/>
                  </a:lnTo>
                  <a:lnTo>
                    <a:pt x="2023710" y="539192"/>
                  </a:lnTo>
                  <a:lnTo>
                    <a:pt x="1988267" y="556773"/>
                  </a:lnTo>
                  <a:lnTo>
                    <a:pt x="1949764" y="573609"/>
                  </a:lnTo>
                  <a:lnTo>
                    <a:pt x="1908329" y="589661"/>
                  </a:lnTo>
                  <a:lnTo>
                    <a:pt x="1864090" y="604885"/>
                  </a:lnTo>
                  <a:lnTo>
                    <a:pt x="1817174" y="619240"/>
                  </a:lnTo>
                  <a:lnTo>
                    <a:pt x="1767709" y="632686"/>
                  </a:lnTo>
                  <a:lnTo>
                    <a:pt x="1715823" y="645180"/>
                  </a:lnTo>
                  <a:lnTo>
                    <a:pt x="1661644" y="656681"/>
                  </a:lnTo>
                  <a:lnTo>
                    <a:pt x="1605300" y="667147"/>
                  </a:lnTo>
                  <a:lnTo>
                    <a:pt x="1546919" y="676538"/>
                  </a:lnTo>
                  <a:lnTo>
                    <a:pt x="1486629" y="684811"/>
                  </a:lnTo>
                  <a:lnTo>
                    <a:pt x="1424556" y="691925"/>
                  </a:lnTo>
                  <a:lnTo>
                    <a:pt x="1360830" y="697839"/>
                  </a:lnTo>
                  <a:lnTo>
                    <a:pt x="1295578" y="702511"/>
                  </a:lnTo>
                  <a:lnTo>
                    <a:pt x="1228928" y="705899"/>
                  </a:lnTo>
                  <a:lnTo>
                    <a:pt x="1161008" y="707962"/>
                  </a:lnTo>
                  <a:lnTo>
                    <a:pt x="1091946" y="708660"/>
                  </a:lnTo>
                  <a:lnTo>
                    <a:pt x="1022883" y="707962"/>
                  </a:lnTo>
                  <a:lnTo>
                    <a:pt x="954963" y="705899"/>
                  </a:lnTo>
                  <a:lnTo>
                    <a:pt x="888313" y="702511"/>
                  </a:lnTo>
                  <a:lnTo>
                    <a:pt x="823061" y="697839"/>
                  </a:lnTo>
                  <a:lnTo>
                    <a:pt x="759335" y="691925"/>
                  </a:lnTo>
                  <a:lnTo>
                    <a:pt x="697262" y="684811"/>
                  </a:lnTo>
                  <a:lnTo>
                    <a:pt x="636972" y="676538"/>
                  </a:lnTo>
                  <a:lnTo>
                    <a:pt x="578591" y="667147"/>
                  </a:lnTo>
                  <a:lnTo>
                    <a:pt x="522247" y="656681"/>
                  </a:lnTo>
                  <a:lnTo>
                    <a:pt x="468068" y="645180"/>
                  </a:lnTo>
                  <a:lnTo>
                    <a:pt x="416182" y="632686"/>
                  </a:lnTo>
                  <a:lnTo>
                    <a:pt x="366717" y="619240"/>
                  </a:lnTo>
                  <a:lnTo>
                    <a:pt x="319801" y="604885"/>
                  </a:lnTo>
                  <a:lnTo>
                    <a:pt x="275562" y="589661"/>
                  </a:lnTo>
                  <a:lnTo>
                    <a:pt x="234127" y="573609"/>
                  </a:lnTo>
                  <a:lnTo>
                    <a:pt x="195624" y="556773"/>
                  </a:lnTo>
                  <a:lnTo>
                    <a:pt x="160181" y="539192"/>
                  </a:lnTo>
                  <a:lnTo>
                    <a:pt x="98988" y="501965"/>
                  </a:lnTo>
                  <a:lnTo>
                    <a:pt x="51569" y="462259"/>
                  </a:lnTo>
                  <a:lnTo>
                    <a:pt x="18948" y="420406"/>
                  </a:lnTo>
                  <a:lnTo>
                    <a:pt x="2148" y="376740"/>
                  </a:lnTo>
                  <a:lnTo>
                    <a:pt x="0" y="354330"/>
                  </a:lnTo>
                  <a:close/>
                </a:path>
                <a:path w="2184400" h="708660">
                  <a:moveTo>
                    <a:pt x="320040" y="102108"/>
                  </a:moveTo>
                  <a:lnTo>
                    <a:pt x="1864740" y="605409"/>
                  </a:lnTo>
                </a:path>
                <a:path w="2184400" h="708660">
                  <a:moveTo>
                    <a:pt x="320040" y="605409"/>
                  </a:moveTo>
                  <a:lnTo>
                    <a:pt x="1864740" y="102108"/>
                  </a:lnTo>
                </a:path>
              </a:pathLst>
            </a:custGeom>
            <a:ln w="28575">
              <a:solidFill>
                <a:srgbClr val="7E7E7E"/>
              </a:solidFill>
            </a:ln>
          </p:spPr>
          <p:txBody>
            <a:bodyPr wrap="square" lIns="0" tIns="0" rIns="0" bIns="0" rtlCol="0"/>
            <a:lstStyle/>
            <a:p>
              <a:endParaRPr/>
            </a:p>
          </p:txBody>
        </p:sp>
        <p:sp>
          <p:nvSpPr>
            <p:cNvPr id="10" name="object 10">
              <a:extLst>
                <a:ext uri="{FF2B5EF4-FFF2-40B4-BE49-F238E27FC236}">
                  <a16:creationId xmlns:a16="http://schemas.microsoft.com/office/drawing/2014/main" id="{5E318C29-FD86-8155-F972-1BAFF19AC493}"/>
                </a:ext>
              </a:extLst>
            </p:cNvPr>
            <p:cNvSpPr/>
            <p:nvPr/>
          </p:nvSpPr>
          <p:spPr>
            <a:xfrm>
              <a:off x="6325361" y="4166107"/>
              <a:ext cx="1457325" cy="484505"/>
            </a:xfrm>
            <a:custGeom>
              <a:avLst/>
              <a:gdLst/>
              <a:ahLst/>
              <a:cxnLst/>
              <a:rect l="l" t="t" r="r" b="b"/>
              <a:pathLst>
                <a:path w="1457325" h="484504">
                  <a:moveTo>
                    <a:pt x="114801" y="36428"/>
                  </a:moveTo>
                  <a:lnTo>
                    <a:pt x="103648" y="72758"/>
                  </a:lnTo>
                  <a:lnTo>
                    <a:pt x="1445767" y="484378"/>
                  </a:lnTo>
                  <a:lnTo>
                    <a:pt x="1456943" y="448056"/>
                  </a:lnTo>
                  <a:lnTo>
                    <a:pt x="114801" y="36428"/>
                  </a:lnTo>
                  <a:close/>
                </a:path>
                <a:path w="1457325" h="484504">
                  <a:moveTo>
                    <a:pt x="125984" y="0"/>
                  </a:moveTo>
                  <a:lnTo>
                    <a:pt x="0" y="21082"/>
                  </a:lnTo>
                  <a:lnTo>
                    <a:pt x="92455" y="109220"/>
                  </a:lnTo>
                  <a:lnTo>
                    <a:pt x="103648" y="72758"/>
                  </a:lnTo>
                  <a:lnTo>
                    <a:pt x="85471" y="67183"/>
                  </a:lnTo>
                  <a:lnTo>
                    <a:pt x="96647" y="30861"/>
                  </a:lnTo>
                  <a:lnTo>
                    <a:pt x="116510" y="30861"/>
                  </a:lnTo>
                  <a:lnTo>
                    <a:pt x="125984" y="0"/>
                  </a:lnTo>
                  <a:close/>
                </a:path>
                <a:path w="1457325" h="484504">
                  <a:moveTo>
                    <a:pt x="96647" y="30861"/>
                  </a:moveTo>
                  <a:lnTo>
                    <a:pt x="85471" y="67183"/>
                  </a:lnTo>
                  <a:lnTo>
                    <a:pt x="103648" y="72758"/>
                  </a:lnTo>
                  <a:lnTo>
                    <a:pt x="114801" y="36428"/>
                  </a:lnTo>
                  <a:lnTo>
                    <a:pt x="96647" y="30861"/>
                  </a:lnTo>
                  <a:close/>
                </a:path>
                <a:path w="1457325" h="484504">
                  <a:moveTo>
                    <a:pt x="116510" y="30861"/>
                  </a:moveTo>
                  <a:lnTo>
                    <a:pt x="96647" y="30861"/>
                  </a:lnTo>
                  <a:lnTo>
                    <a:pt x="114801" y="36428"/>
                  </a:lnTo>
                  <a:lnTo>
                    <a:pt x="116510" y="30861"/>
                  </a:lnTo>
                  <a:close/>
                </a:path>
              </a:pathLst>
            </a:custGeom>
            <a:solidFill>
              <a:srgbClr val="000000"/>
            </a:solidFill>
          </p:spPr>
          <p:txBody>
            <a:bodyPr wrap="square" lIns="0" tIns="0" rIns="0" bIns="0" rtlCol="0"/>
            <a:lstStyle/>
            <a:p>
              <a:endParaRPr/>
            </a:p>
          </p:txBody>
        </p:sp>
        <p:sp>
          <p:nvSpPr>
            <p:cNvPr id="11" name="object 11">
              <a:extLst>
                <a:ext uri="{FF2B5EF4-FFF2-40B4-BE49-F238E27FC236}">
                  <a16:creationId xmlns:a16="http://schemas.microsoft.com/office/drawing/2014/main" id="{D91EBA6C-16E9-806D-D439-2A06DFD83CF5}"/>
                </a:ext>
              </a:extLst>
            </p:cNvPr>
            <p:cNvSpPr/>
            <p:nvPr/>
          </p:nvSpPr>
          <p:spPr>
            <a:xfrm>
              <a:off x="5907023" y="4977383"/>
              <a:ext cx="1358265" cy="370840"/>
            </a:xfrm>
            <a:custGeom>
              <a:avLst/>
              <a:gdLst/>
              <a:ahLst/>
              <a:cxnLst/>
              <a:rect l="l" t="t" r="r" b="b"/>
              <a:pathLst>
                <a:path w="1358265" h="370839">
                  <a:moveTo>
                    <a:pt x="1357883" y="0"/>
                  </a:moveTo>
                  <a:lnTo>
                    <a:pt x="0" y="0"/>
                  </a:lnTo>
                  <a:lnTo>
                    <a:pt x="0" y="370332"/>
                  </a:lnTo>
                  <a:lnTo>
                    <a:pt x="1357883" y="370332"/>
                  </a:lnTo>
                  <a:lnTo>
                    <a:pt x="1357883" y="0"/>
                  </a:lnTo>
                  <a:close/>
                </a:path>
              </a:pathLst>
            </a:custGeom>
            <a:solidFill>
              <a:srgbClr val="FFFFFF">
                <a:alpha val="69802"/>
              </a:srgbClr>
            </a:solidFill>
          </p:spPr>
          <p:txBody>
            <a:bodyPr wrap="square" lIns="0" tIns="0" rIns="0" bIns="0" rtlCol="0"/>
            <a:lstStyle/>
            <a:p>
              <a:endParaRPr/>
            </a:p>
          </p:txBody>
        </p:sp>
        <p:sp>
          <p:nvSpPr>
            <p:cNvPr id="12" name="object 12">
              <a:extLst>
                <a:ext uri="{FF2B5EF4-FFF2-40B4-BE49-F238E27FC236}">
                  <a16:creationId xmlns:a16="http://schemas.microsoft.com/office/drawing/2014/main" id="{3EF350E7-27DD-CBDD-EFED-4FC42782430C}"/>
                </a:ext>
              </a:extLst>
            </p:cNvPr>
            <p:cNvSpPr/>
            <p:nvPr/>
          </p:nvSpPr>
          <p:spPr>
            <a:xfrm>
              <a:off x="7404353" y="4025137"/>
              <a:ext cx="1076325" cy="953769"/>
            </a:xfrm>
            <a:custGeom>
              <a:avLst/>
              <a:gdLst/>
              <a:ahLst/>
              <a:cxnLst/>
              <a:rect l="l" t="t" r="r" b="b"/>
              <a:pathLst>
                <a:path w="1076325" h="953770">
                  <a:moveTo>
                    <a:pt x="47878" y="834898"/>
                  </a:moveTo>
                  <a:lnTo>
                    <a:pt x="0" y="953388"/>
                  </a:lnTo>
                  <a:lnTo>
                    <a:pt x="123444" y="920495"/>
                  </a:lnTo>
                  <a:lnTo>
                    <a:pt x="109429" y="904620"/>
                  </a:lnTo>
                  <a:lnTo>
                    <a:pt x="83947" y="904620"/>
                  </a:lnTo>
                  <a:lnTo>
                    <a:pt x="58800" y="876045"/>
                  </a:lnTo>
                  <a:lnTo>
                    <a:pt x="73076" y="863440"/>
                  </a:lnTo>
                  <a:lnTo>
                    <a:pt x="47878" y="834898"/>
                  </a:lnTo>
                  <a:close/>
                </a:path>
                <a:path w="1076325" h="953770">
                  <a:moveTo>
                    <a:pt x="73076" y="863440"/>
                  </a:moveTo>
                  <a:lnTo>
                    <a:pt x="58800" y="876045"/>
                  </a:lnTo>
                  <a:lnTo>
                    <a:pt x="83947" y="904620"/>
                  </a:lnTo>
                  <a:lnTo>
                    <a:pt x="98266" y="891975"/>
                  </a:lnTo>
                  <a:lnTo>
                    <a:pt x="73076" y="863440"/>
                  </a:lnTo>
                  <a:close/>
                </a:path>
                <a:path w="1076325" h="953770">
                  <a:moveTo>
                    <a:pt x="98266" y="891975"/>
                  </a:moveTo>
                  <a:lnTo>
                    <a:pt x="83947" y="904620"/>
                  </a:lnTo>
                  <a:lnTo>
                    <a:pt x="109429" y="904620"/>
                  </a:lnTo>
                  <a:lnTo>
                    <a:pt x="98266" y="891975"/>
                  </a:lnTo>
                  <a:close/>
                </a:path>
                <a:path w="1076325" h="953770">
                  <a:moveTo>
                    <a:pt x="1050925" y="0"/>
                  </a:moveTo>
                  <a:lnTo>
                    <a:pt x="73076" y="863440"/>
                  </a:lnTo>
                  <a:lnTo>
                    <a:pt x="98266" y="891975"/>
                  </a:lnTo>
                  <a:lnTo>
                    <a:pt x="1076071" y="28448"/>
                  </a:lnTo>
                  <a:lnTo>
                    <a:pt x="1050925" y="0"/>
                  </a:lnTo>
                  <a:close/>
                </a:path>
              </a:pathLst>
            </a:custGeom>
            <a:solidFill>
              <a:srgbClr val="000000"/>
            </a:solidFill>
          </p:spPr>
          <p:txBody>
            <a:bodyPr wrap="square" lIns="0" tIns="0" rIns="0" bIns="0" rtlCol="0"/>
            <a:lstStyle/>
            <a:p>
              <a:endParaRPr/>
            </a:p>
          </p:txBody>
        </p:sp>
        <p:sp>
          <p:nvSpPr>
            <p:cNvPr id="13" name="object 13">
              <a:extLst>
                <a:ext uri="{FF2B5EF4-FFF2-40B4-BE49-F238E27FC236}">
                  <a16:creationId xmlns:a16="http://schemas.microsoft.com/office/drawing/2014/main" id="{66D28161-2534-B7AE-A2E0-A6CBCAB7622C}"/>
                </a:ext>
              </a:extLst>
            </p:cNvPr>
            <p:cNvSpPr/>
            <p:nvPr/>
          </p:nvSpPr>
          <p:spPr>
            <a:xfrm>
              <a:off x="6538594" y="3671843"/>
              <a:ext cx="975360" cy="171450"/>
            </a:xfrm>
            <a:custGeom>
              <a:avLst/>
              <a:gdLst/>
              <a:ahLst/>
              <a:cxnLst/>
              <a:rect l="l" t="t" r="r" b="b"/>
              <a:pathLst>
                <a:path w="975359" h="171450">
                  <a:moveTo>
                    <a:pt x="149689" y="0"/>
                  </a:moveTo>
                  <a:lnTo>
                    <a:pt x="142494" y="2393"/>
                  </a:lnTo>
                  <a:lnTo>
                    <a:pt x="0" y="85578"/>
                  </a:lnTo>
                  <a:lnTo>
                    <a:pt x="142494" y="168763"/>
                  </a:lnTo>
                  <a:lnTo>
                    <a:pt x="149689" y="171156"/>
                  </a:lnTo>
                  <a:lnTo>
                    <a:pt x="157003" y="170668"/>
                  </a:lnTo>
                  <a:lnTo>
                    <a:pt x="163603" y="167513"/>
                  </a:lnTo>
                  <a:lnTo>
                    <a:pt x="168655" y="161905"/>
                  </a:lnTo>
                  <a:lnTo>
                    <a:pt x="171049" y="154709"/>
                  </a:lnTo>
                  <a:lnTo>
                    <a:pt x="170560" y="147395"/>
                  </a:lnTo>
                  <a:lnTo>
                    <a:pt x="167405" y="140795"/>
                  </a:lnTo>
                  <a:lnTo>
                    <a:pt x="161798" y="135743"/>
                  </a:lnTo>
                  <a:lnTo>
                    <a:pt x="108458" y="104628"/>
                  </a:lnTo>
                  <a:lnTo>
                    <a:pt x="37846" y="104628"/>
                  </a:lnTo>
                  <a:lnTo>
                    <a:pt x="37846" y="66528"/>
                  </a:lnTo>
                  <a:lnTo>
                    <a:pt x="108457" y="66528"/>
                  </a:lnTo>
                  <a:lnTo>
                    <a:pt x="161798" y="35413"/>
                  </a:lnTo>
                  <a:lnTo>
                    <a:pt x="167405" y="30360"/>
                  </a:lnTo>
                  <a:lnTo>
                    <a:pt x="170560" y="23760"/>
                  </a:lnTo>
                  <a:lnTo>
                    <a:pt x="171049" y="16446"/>
                  </a:lnTo>
                  <a:lnTo>
                    <a:pt x="168655" y="9251"/>
                  </a:lnTo>
                  <a:lnTo>
                    <a:pt x="163603" y="3643"/>
                  </a:lnTo>
                  <a:lnTo>
                    <a:pt x="157003" y="488"/>
                  </a:lnTo>
                  <a:lnTo>
                    <a:pt x="149689" y="0"/>
                  </a:lnTo>
                  <a:close/>
                </a:path>
                <a:path w="975359" h="171450">
                  <a:moveTo>
                    <a:pt x="108457" y="66528"/>
                  </a:moveTo>
                  <a:lnTo>
                    <a:pt x="37846" y="66528"/>
                  </a:lnTo>
                  <a:lnTo>
                    <a:pt x="37846" y="104628"/>
                  </a:lnTo>
                  <a:lnTo>
                    <a:pt x="108458" y="104628"/>
                  </a:lnTo>
                  <a:lnTo>
                    <a:pt x="104103" y="102088"/>
                  </a:lnTo>
                  <a:lnTo>
                    <a:pt x="47498" y="102088"/>
                  </a:lnTo>
                  <a:lnTo>
                    <a:pt x="47498" y="69068"/>
                  </a:lnTo>
                  <a:lnTo>
                    <a:pt x="104103" y="69068"/>
                  </a:lnTo>
                  <a:lnTo>
                    <a:pt x="108457" y="66528"/>
                  </a:lnTo>
                  <a:close/>
                </a:path>
                <a:path w="975359" h="171450">
                  <a:moveTo>
                    <a:pt x="974851" y="66528"/>
                  </a:moveTo>
                  <a:lnTo>
                    <a:pt x="108457" y="66528"/>
                  </a:lnTo>
                  <a:lnTo>
                    <a:pt x="75800" y="85578"/>
                  </a:lnTo>
                  <a:lnTo>
                    <a:pt x="108458" y="104628"/>
                  </a:lnTo>
                  <a:lnTo>
                    <a:pt x="974851" y="104628"/>
                  </a:lnTo>
                  <a:lnTo>
                    <a:pt x="974851" y="66528"/>
                  </a:lnTo>
                  <a:close/>
                </a:path>
                <a:path w="975359" h="171450">
                  <a:moveTo>
                    <a:pt x="47498" y="69068"/>
                  </a:moveTo>
                  <a:lnTo>
                    <a:pt x="47498" y="102088"/>
                  </a:lnTo>
                  <a:lnTo>
                    <a:pt x="75800" y="85578"/>
                  </a:lnTo>
                  <a:lnTo>
                    <a:pt x="47498" y="69068"/>
                  </a:lnTo>
                  <a:close/>
                </a:path>
                <a:path w="975359" h="171450">
                  <a:moveTo>
                    <a:pt x="75800" y="85578"/>
                  </a:moveTo>
                  <a:lnTo>
                    <a:pt x="47498" y="102088"/>
                  </a:lnTo>
                  <a:lnTo>
                    <a:pt x="104103" y="102088"/>
                  </a:lnTo>
                  <a:lnTo>
                    <a:pt x="75800" y="85578"/>
                  </a:lnTo>
                  <a:close/>
                </a:path>
                <a:path w="975359" h="171450">
                  <a:moveTo>
                    <a:pt x="104103" y="69068"/>
                  </a:moveTo>
                  <a:lnTo>
                    <a:pt x="47498" y="69068"/>
                  </a:lnTo>
                  <a:lnTo>
                    <a:pt x="75800" y="85578"/>
                  </a:lnTo>
                  <a:lnTo>
                    <a:pt x="104103" y="69068"/>
                  </a:lnTo>
                  <a:close/>
                </a:path>
              </a:pathLst>
            </a:custGeom>
            <a:solidFill>
              <a:srgbClr val="0000FF"/>
            </a:solidFill>
          </p:spPr>
          <p:txBody>
            <a:bodyPr wrap="square" lIns="0" tIns="0" rIns="0" bIns="0" rtlCol="0"/>
            <a:lstStyle/>
            <a:p>
              <a:endParaRPr/>
            </a:p>
          </p:txBody>
        </p:sp>
        <p:sp>
          <p:nvSpPr>
            <p:cNvPr id="14" name="object 14">
              <a:extLst>
                <a:ext uri="{FF2B5EF4-FFF2-40B4-BE49-F238E27FC236}">
                  <a16:creationId xmlns:a16="http://schemas.microsoft.com/office/drawing/2014/main" id="{596863EF-65A9-5929-F5DC-A44DE58D465D}"/>
                </a:ext>
              </a:extLst>
            </p:cNvPr>
            <p:cNvSpPr/>
            <p:nvPr/>
          </p:nvSpPr>
          <p:spPr>
            <a:xfrm>
              <a:off x="6538721" y="3842531"/>
              <a:ext cx="975360" cy="171450"/>
            </a:xfrm>
            <a:custGeom>
              <a:avLst/>
              <a:gdLst/>
              <a:ahLst/>
              <a:cxnLst/>
              <a:rect l="l" t="t" r="r" b="b"/>
              <a:pathLst>
                <a:path w="975359" h="171450">
                  <a:moveTo>
                    <a:pt x="899051" y="85578"/>
                  </a:moveTo>
                  <a:lnTo>
                    <a:pt x="813053" y="135743"/>
                  </a:lnTo>
                  <a:lnTo>
                    <a:pt x="807446" y="140795"/>
                  </a:lnTo>
                  <a:lnTo>
                    <a:pt x="804290" y="147395"/>
                  </a:lnTo>
                  <a:lnTo>
                    <a:pt x="803802" y="154709"/>
                  </a:lnTo>
                  <a:lnTo>
                    <a:pt x="806196" y="161905"/>
                  </a:lnTo>
                  <a:lnTo>
                    <a:pt x="811248" y="167512"/>
                  </a:lnTo>
                  <a:lnTo>
                    <a:pt x="817848" y="170668"/>
                  </a:lnTo>
                  <a:lnTo>
                    <a:pt x="825162" y="171156"/>
                  </a:lnTo>
                  <a:lnTo>
                    <a:pt x="832357" y="168763"/>
                  </a:lnTo>
                  <a:lnTo>
                    <a:pt x="942219" y="104628"/>
                  </a:lnTo>
                  <a:lnTo>
                    <a:pt x="937005" y="104628"/>
                  </a:lnTo>
                  <a:lnTo>
                    <a:pt x="937005" y="102088"/>
                  </a:lnTo>
                  <a:lnTo>
                    <a:pt x="927353" y="102088"/>
                  </a:lnTo>
                  <a:lnTo>
                    <a:pt x="899051" y="85578"/>
                  </a:lnTo>
                  <a:close/>
                </a:path>
                <a:path w="975359" h="171450">
                  <a:moveTo>
                    <a:pt x="866394" y="66528"/>
                  </a:moveTo>
                  <a:lnTo>
                    <a:pt x="0" y="66528"/>
                  </a:lnTo>
                  <a:lnTo>
                    <a:pt x="0" y="104628"/>
                  </a:lnTo>
                  <a:lnTo>
                    <a:pt x="866393" y="104628"/>
                  </a:lnTo>
                  <a:lnTo>
                    <a:pt x="899051" y="85578"/>
                  </a:lnTo>
                  <a:lnTo>
                    <a:pt x="866394" y="66528"/>
                  </a:lnTo>
                  <a:close/>
                </a:path>
                <a:path w="975359" h="171450">
                  <a:moveTo>
                    <a:pt x="942219" y="66528"/>
                  </a:moveTo>
                  <a:lnTo>
                    <a:pt x="937005" y="66528"/>
                  </a:lnTo>
                  <a:lnTo>
                    <a:pt x="937005" y="104628"/>
                  </a:lnTo>
                  <a:lnTo>
                    <a:pt x="942219" y="104628"/>
                  </a:lnTo>
                  <a:lnTo>
                    <a:pt x="974851" y="85578"/>
                  </a:lnTo>
                  <a:lnTo>
                    <a:pt x="942219" y="66528"/>
                  </a:lnTo>
                  <a:close/>
                </a:path>
                <a:path w="975359" h="171450">
                  <a:moveTo>
                    <a:pt x="927353" y="69068"/>
                  </a:moveTo>
                  <a:lnTo>
                    <a:pt x="899051" y="85578"/>
                  </a:lnTo>
                  <a:lnTo>
                    <a:pt x="927353" y="102088"/>
                  </a:lnTo>
                  <a:lnTo>
                    <a:pt x="927353" y="69068"/>
                  </a:lnTo>
                  <a:close/>
                </a:path>
                <a:path w="975359" h="171450">
                  <a:moveTo>
                    <a:pt x="937005" y="69068"/>
                  </a:moveTo>
                  <a:lnTo>
                    <a:pt x="927353" y="69068"/>
                  </a:lnTo>
                  <a:lnTo>
                    <a:pt x="927353" y="102088"/>
                  </a:lnTo>
                  <a:lnTo>
                    <a:pt x="937005" y="102088"/>
                  </a:lnTo>
                  <a:lnTo>
                    <a:pt x="937005" y="69068"/>
                  </a:lnTo>
                  <a:close/>
                </a:path>
                <a:path w="975359" h="171450">
                  <a:moveTo>
                    <a:pt x="825162" y="0"/>
                  </a:moveTo>
                  <a:lnTo>
                    <a:pt x="817848" y="488"/>
                  </a:lnTo>
                  <a:lnTo>
                    <a:pt x="811248" y="3643"/>
                  </a:lnTo>
                  <a:lnTo>
                    <a:pt x="806196" y="9251"/>
                  </a:lnTo>
                  <a:lnTo>
                    <a:pt x="803802" y="16446"/>
                  </a:lnTo>
                  <a:lnTo>
                    <a:pt x="804290" y="23760"/>
                  </a:lnTo>
                  <a:lnTo>
                    <a:pt x="807446" y="30360"/>
                  </a:lnTo>
                  <a:lnTo>
                    <a:pt x="813053" y="35413"/>
                  </a:lnTo>
                  <a:lnTo>
                    <a:pt x="899051" y="85578"/>
                  </a:lnTo>
                  <a:lnTo>
                    <a:pt x="927353" y="69068"/>
                  </a:lnTo>
                  <a:lnTo>
                    <a:pt x="937005" y="69068"/>
                  </a:lnTo>
                  <a:lnTo>
                    <a:pt x="937005" y="66528"/>
                  </a:lnTo>
                  <a:lnTo>
                    <a:pt x="942219" y="66528"/>
                  </a:lnTo>
                  <a:lnTo>
                    <a:pt x="832357" y="2393"/>
                  </a:lnTo>
                  <a:lnTo>
                    <a:pt x="825162" y="0"/>
                  </a:lnTo>
                  <a:close/>
                </a:path>
              </a:pathLst>
            </a:custGeom>
            <a:solidFill>
              <a:srgbClr val="FF0000"/>
            </a:solidFill>
          </p:spPr>
          <p:txBody>
            <a:bodyPr wrap="square" lIns="0" tIns="0" rIns="0" bIns="0" rtlCol="0"/>
            <a:lstStyle/>
            <a:p>
              <a:endParaRPr/>
            </a:p>
          </p:txBody>
        </p:sp>
      </p:grpSp>
      <p:sp>
        <p:nvSpPr>
          <p:cNvPr id="15" name="object 15">
            <a:extLst>
              <a:ext uri="{FF2B5EF4-FFF2-40B4-BE49-F238E27FC236}">
                <a16:creationId xmlns:a16="http://schemas.microsoft.com/office/drawing/2014/main" id="{476A7BB5-F827-4E69-715A-CB7471A034D4}"/>
              </a:ext>
            </a:extLst>
          </p:cNvPr>
          <p:cNvSpPr txBox="1"/>
          <p:nvPr/>
        </p:nvSpPr>
        <p:spPr>
          <a:xfrm>
            <a:off x="8078037" y="3228213"/>
            <a:ext cx="1043940" cy="330835"/>
          </a:xfrm>
          <a:prstGeom prst="rect">
            <a:avLst/>
          </a:prstGeom>
        </p:spPr>
        <p:txBody>
          <a:bodyPr vert="horz" wrap="square" lIns="0" tIns="13335" rIns="0" bIns="0" rtlCol="0">
            <a:spAutoFit/>
          </a:bodyPr>
          <a:lstStyle/>
          <a:p>
            <a:pPr marL="12700">
              <a:lnSpc>
                <a:spcPct val="100000"/>
              </a:lnSpc>
              <a:spcBef>
                <a:spcPts val="105"/>
              </a:spcBef>
            </a:pPr>
            <a:r>
              <a:rPr sz="2000" b="1" spc="-15" dirty="0">
                <a:latin typeface="Meiryo UI"/>
                <a:cs typeface="Meiryo UI"/>
              </a:rPr>
              <a:t>余剰電力</a:t>
            </a:r>
            <a:endParaRPr sz="2000">
              <a:latin typeface="Meiryo UI"/>
              <a:cs typeface="Meiryo UI"/>
            </a:endParaRPr>
          </a:p>
        </p:txBody>
      </p:sp>
      <p:sp>
        <p:nvSpPr>
          <p:cNvPr id="16" name="object 16">
            <a:extLst>
              <a:ext uri="{FF2B5EF4-FFF2-40B4-BE49-F238E27FC236}">
                <a16:creationId xmlns:a16="http://schemas.microsoft.com/office/drawing/2014/main" id="{8A374C7E-819F-596F-88BA-21A36C87A4E8}"/>
              </a:ext>
            </a:extLst>
          </p:cNvPr>
          <p:cNvSpPr txBox="1"/>
          <p:nvPr/>
        </p:nvSpPr>
        <p:spPr>
          <a:xfrm>
            <a:off x="9124770" y="3723894"/>
            <a:ext cx="381000" cy="452120"/>
          </a:xfrm>
          <a:prstGeom prst="rect">
            <a:avLst/>
          </a:prstGeom>
        </p:spPr>
        <p:txBody>
          <a:bodyPr vert="horz" wrap="square" lIns="0" tIns="12065" rIns="0" bIns="0" rtlCol="0">
            <a:spAutoFit/>
          </a:bodyPr>
          <a:lstStyle/>
          <a:p>
            <a:pPr marL="12700">
              <a:lnSpc>
                <a:spcPct val="100000"/>
              </a:lnSpc>
              <a:spcBef>
                <a:spcPts val="95"/>
              </a:spcBef>
            </a:pPr>
            <a:r>
              <a:rPr sz="2800" b="1" spc="-50" dirty="0">
                <a:latin typeface="Meiryo UI"/>
                <a:cs typeface="Meiryo UI"/>
              </a:rPr>
              <a:t>￥</a:t>
            </a:r>
            <a:endParaRPr sz="2800">
              <a:latin typeface="Meiryo UI"/>
              <a:cs typeface="Meiryo UI"/>
            </a:endParaRPr>
          </a:p>
        </p:txBody>
      </p:sp>
      <p:grpSp>
        <p:nvGrpSpPr>
          <p:cNvPr id="17" name="object 17">
            <a:extLst>
              <a:ext uri="{FF2B5EF4-FFF2-40B4-BE49-F238E27FC236}">
                <a16:creationId xmlns:a16="http://schemas.microsoft.com/office/drawing/2014/main" id="{2EA268F9-F16E-DC79-2BB4-73843D7EAF9B}"/>
              </a:ext>
            </a:extLst>
          </p:cNvPr>
          <p:cNvGrpSpPr/>
          <p:nvPr/>
        </p:nvGrpSpPr>
        <p:grpSpPr>
          <a:xfrm>
            <a:off x="1532711" y="2490216"/>
            <a:ext cx="8397240" cy="2985770"/>
            <a:chOff x="0" y="2490216"/>
            <a:chExt cx="8397240" cy="2985770"/>
          </a:xfrm>
        </p:grpSpPr>
        <p:sp>
          <p:nvSpPr>
            <p:cNvPr id="18" name="object 18">
              <a:extLst>
                <a:ext uri="{FF2B5EF4-FFF2-40B4-BE49-F238E27FC236}">
                  <a16:creationId xmlns:a16="http://schemas.microsoft.com/office/drawing/2014/main" id="{BA3C03EE-EAB1-4F51-1E75-766AE8D5A8D7}"/>
                </a:ext>
              </a:extLst>
            </p:cNvPr>
            <p:cNvSpPr/>
            <p:nvPr/>
          </p:nvSpPr>
          <p:spPr>
            <a:xfrm>
              <a:off x="6873240" y="4009898"/>
              <a:ext cx="1171575" cy="488950"/>
            </a:xfrm>
            <a:custGeom>
              <a:avLst/>
              <a:gdLst/>
              <a:ahLst/>
              <a:cxnLst/>
              <a:rect l="l" t="t" r="r" b="b"/>
              <a:pathLst>
                <a:path w="1171575" h="488950">
                  <a:moveTo>
                    <a:pt x="218586" y="256462"/>
                  </a:moveTo>
                  <a:lnTo>
                    <a:pt x="181577" y="323037"/>
                  </a:lnTo>
                  <a:lnTo>
                    <a:pt x="224535" y="346201"/>
                  </a:lnTo>
                  <a:lnTo>
                    <a:pt x="272287" y="370331"/>
                  </a:lnTo>
                  <a:lnTo>
                    <a:pt x="319785" y="393064"/>
                  </a:lnTo>
                  <a:lnTo>
                    <a:pt x="366394" y="413893"/>
                  </a:lnTo>
                  <a:lnTo>
                    <a:pt x="412750" y="432815"/>
                  </a:lnTo>
                  <a:lnTo>
                    <a:pt x="458342" y="449579"/>
                  </a:lnTo>
                  <a:lnTo>
                    <a:pt x="503427" y="463803"/>
                  </a:lnTo>
                  <a:lnTo>
                    <a:pt x="547496" y="475106"/>
                  </a:lnTo>
                  <a:lnTo>
                    <a:pt x="590930" y="483234"/>
                  </a:lnTo>
                  <a:lnTo>
                    <a:pt x="633476" y="487933"/>
                  </a:lnTo>
                  <a:lnTo>
                    <a:pt x="654811" y="488950"/>
                  </a:lnTo>
                  <a:lnTo>
                    <a:pt x="675258" y="488822"/>
                  </a:lnTo>
                  <a:lnTo>
                    <a:pt x="716026" y="485394"/>
                  </a:lnTo>
                  <a:lnTo>
                    <a:pt x="755268" y="477393"/>
                  </a:lnTo>
                  <a:lnTo>
                    <a:pt x="792479" y="465074"/>
                  </a:lnTo>
                  <a:lnTo>
                    <a:pt x="827912" y="448944"/>
                  </a:lnTo>
                  <a:lnTo>
                    <a:pt x="861313" y="429387"/>
                  </a:lnTo>
                  <a:lnTo>
                    <a:pt x="885083" y="412750"/>
                  </a:lnTo>
                  <a:lnTo>
                    <a:pt x="654303" y="412750"/>
                  </a:lnTo>
                  <a:lnTo>
                    <a:pt x="637285" y="411860"/>
                  </a:lnTo>
                  <a:lnTo>
                    <a:pt x="582294" y="404494"/>
                  </a:lnTo>
                  <a:lnTo>
                    <a:pt x="543559" y="395731"/>
                  </a:lnTo>
                  <a:lnTo>
                    <a:pt x="503046" y="384047"/>
                  </a:lnTo>
                  <a:lnTo>
                    <a:pt x="461263" y="369696"/>
                  </a:lnTo>
                  <a:lnTo>
                    <a:pt x="417956" y="352932"/>
                  </a:lnTo>
                  <a:lnTo>
                    <a:pt x="350900" y="323469"/>
                  </a:lnTo>
                  <a:lnTo>
                    <a:pt x="305180" y="301625"/>
                  </a:lnTo>
                  <a:lnTo>
                    <a:pt x="258825" y="278129"/>
                  </a:lnTo>
                  <a:lnTo>
                    <a:pt x="218586" y="256462"/>
                  </a:lnTo>
                  <a:close/>
                </a:path>
                <a:path w="1171575" h="488950">
                  <a:moveTo>
                    <a:pt x="1105788" y="0"/>
                  </a:moveTo>
                  <a:lnTo>
                    <a:pt x="1060830" y="74929"/>
                  </a:lnTo>
                  <a:lnTo>
                    <a:pt x="1038351" y="111378"/>
                  </a:lnTo>
                  <a:lnTo>
                    <a:pt x="1015618" y="146938"/>
                  </a:lnTo>
                  <a:lnTo>
                    <a:pt x="992631" y="181356"/>
                  </a:lnTo>
                  <a:lnTo>
                    <a:pt x="969263" y="214249"/>
                  </a:lnTo>
                  <a:lnTo>
                    <a:pt x="945514" y="245363"/>
                  </a:lnTo>
                  <a:lnTo>
                    <a:pt x="921130" y="274700"/>
                  </a:lnTo>
                  <a:lnTo>
                    <a:pt x="884046" y="313816"/>
                  </a:lnTo>
                  <a:lnTo>
                    <a:pt x="845311" y="347471"/>
                  </a:lnTo>
                  <a:lnTo>
                    <a:pt x="804926" y="374650"/>
                  </a:lnTo>
                  <a:lnTo>
                    <a:pt x="763015" y="394843"/>
                  </a:lnTo>
                  <a:lnTo>
                    <a:pt x="718692" y="407796"/>
                  </a:lnTo>
                  <a:lnTo>
                    <a:pt x="671321" y="412750"/>
                  </a:lnTo>
                  <a:lnTo>
                    <a:pt x="885083" y="412750"/>
                  </a:lnTo>
                  <a:lnTo>
                    <a:pt x="923289" y="381381"/>
                  </a:lnTo>
                  <a:lnTo>
                    <a:pt x="952118" y="353568"/>
                  </a:lnTo>
                  <a:lnTo>
                    <a:pt x="979565" y="323469"/>
                  </a:lnTo>
                  <a:lnTo>
                    <a:pt x="1005966" y="291719"/>
                  </a:lnTo>
                  <a:lnTo>
                    <a:pt x="1031366" y="258444"/>
                  </a:lnTo>
                  <a:lnTo>
                    <a:pt x="1056004" y="223646"/>
                  </a:lnTo>
                  <a:lnTo>
                    <a:pt x="1079880" y="187959"/>
                  </a:lnTo>
                  <a:lnTo>
                    <a:pt x="1103249" y="151383"/>
                  </a:lnTo>
                  <a:lnTo>
                    <a:pt x="1126108" y="114172"/>
                  </a:lnTo>
                  <a:lnTo>
                    <a:pt x="1171066" y="39115"/>
                  </a:lnTo>
                  <a:lnTo>
                    <a:pt x="1105788" y="0"/>
                  </a:lnTo>
                  <a:close/>
                </a:path>
                <a:path w="1171575" h="488950">
                  <a:moveTo>
                    <a:pt x="0" y="179069"/>
                  </a:moveTo>
                  <a:lnTo>
                    <a:pt x="144358" y="390270"/>
                  </a:lnTo>
                  <a:lnTo>
                    <a:pt x="144201" y="390270"/>
                  </a:lnTo>
                  <a:lnTo>
                    <a:pt x="181577" y="323037"/>
                  </a:lnTo>
                  <a:lnTo>
                    <a:pt x="148462" y="305181"/>
                  </a:lnTo>
                  <a:lnTo>
                    <a:pt x="184530" y="238125"/>
                  </a:lnTo>
                  <a:lnTo>
                    <a:pt x="228780" y="238125"/>
                  </a:lnTo>
                  <a:lnTo>
                    <a:pt x="255396" y="190245"/>
                  </a:lnTo>
                  <a:lnTo>
                    <a:pt x="0" y="179069"/>
                  </a:lnTo>
                  <a:close/>
                </a:path>
                <a:path w="1171575" h="488950">
                  <a:moveTo>
                    <a:pt x="184530" y="238125"/>
                  </a:moveTo>
                  <a:lnTo>
                    <a:pt x="148462" y="305181"/>
                  </a:lnTo>
                  <a:lnTo>
                    <a:pt x="181577" y="323037"/>
                  </a:lnTo>
                  <a:lnTo>
                    <a:pt x="218586" y="256462"/>
                  </a:lnTo>
                  <a:lnTo>
                    <a:pt x="184530" y="238125"/>
                  </a:lnTo>
                  <a:close/>
                </a:path>
                <a:path w="1171575" h="488950">
                  <a:moveTo>
                    <a:pt x="228780" y="238125"/>
                  </a:moveTo>
                  <a:lnTo>
                    <a:pt x="184530" y="238125"/>
                  </a:lnTo>
                  <a:lnTo>
                    <a:pt x="218586" y="256462"/>
                  </a:lnTo>
                  <a:lnTo>
                    <a:pt x="228780" y="238125"/>
                  </a:lnTo>
                  <a:close/>
                </a:path>
              </a:pathLst>
            </a:custGeom>
            <a:solidFill>
              <a:srgbClr val="FFC000"/>
            </a:solidFill>
          </p:spPr>
          <p:txBody>
            <a:bodyPr wrap="square" lIns="0" tIns="0" rIns="0" bIns="0" rtlCol="0"/>
            <a:lstStyle/>
            <a:p>
              <a:endParaRPr/>
            </a:p>
          </p:txBody>
        </p:sp>
        <p:sp>
          <p:nvSpPr>
            <p:cNvPr id="19" name="object 19">
              <a:extLst>
                <a:ext uri="{FF2B5EF4-FFF2-40B4-BE49-F238E27FC236}">
                  <a16:creationId xmlns:a16="http://schemas.microsoft.com/office/drawing/2014/main" id="{2DAAAD17-C507-2BC2-56DE-B24C7351FCF2}"/>
                </a:ext>
              </a:extLst>
            </p:cNvPr>
            <p:cNvSpPr/>
            <p:nvPr/>
          </p:nvSpPr>
          <p:spPr>
            <a:xfrm>
              <a:off x="6598920" y="4034027"/>
              <a:ext cx="1798320" cy="1021080"/>
            </a:xfrm>
            <a:custGeom>
              <a:avLst/>
              <a:gdLst/>
              <a:ahLst/>
              <a:cxnLst/>
              <a:rect l="l" t="t" r="r" b="b"/>
              <a:pathLst>
                <a:path w="1798320" h="1021079">
                  <a:moveTo>
                    <a:pt x="312420" y="630936"/>
                  </a:moveTo>
                  <a:lnTo>
                    <a:pt x="213614" y="440817"/>
                  </a:lnTo>
                  <a:lnTo>
                    <a:pt x="239776" y="421767"/>
                  </a:lnTo>
                  <a:lnTo>
                    <a:pt x="159766" y="308229"/>
                  </a:lnTo>
                  <a:lnTo>
                    <a:pt x="186055" y="292608"/>
                  </a:lnTo>
                  <a:lnTo>
                    <a:pt x="122555" y="160020"/>
                  </a:lnTo>
                  <a:lnTo>
                    <a:pt x="0" y="244856"/>
                  </a:lnTo>
                  <a:lnTo>
                    <a:pt x="109982" y="342773"/>
                  </a:lnTo>
                  <a:lnTo>
                    <a:pt x="72644" y="371602"/>
                  </a:lnTo>
                  <a:lnTo>
                    <a:pt x="176784" y="464947"/>
                  </a:lnTo>
                  <a:lnTo>
                    <a:pt x="144780" y="485140"/>
                  </a:lnTo>
                  <a:lnTo>
                    <a:pt x="312420" y="630936"/>
                  </a:lnTo>
                  <a:close/>
                </a:path>
                <a:path w="1798320" h="1021079">
                  <a:moveTo>
                    <a:pt x="1211580" y="1021080"/>
                  </a:moveTo>
                  <a:lnTo>
                    <a:pt x="1112774" y="831469"/>
                  </a:lnTo>
                  <a:lnTo>
                    <a:pt x="1138936" y="812673"/>
                  </a:lnTo>
                  <a:lnTo>
                    <a:pt x="1058926" y="699389"/>
                  </a:lnTo>
                  <a:lnTo>
                    <a:pt x="1085215" y="683768"/>
                  </a:lnTo>
                  <a:lnTo>
                    <a:pt x="1021715" y="551688"/>
                  </a:lnTo>
                  <a:lnTo>
                    <a:pt x="899160" y="636270"/>
                  </a:lnTo>
                  <a:lnTo>
                    <a:pt x="1009142" y="733806"/>
                  </a:lnTo>
                  <a:lnTo>
                    <a:pt x="971804" y="762635"/>
                  </a:lnTo>
                  <a:lnTo>
                    <a:pt x="1075944" y="855599"/>
                  </a:lnTo>
                  <a:lnTo>
                    <a:pt x="1043940" y="875792"/>
                  </a:lnTo>
                  <a:lnTo>
                    <a:pt x="1211580" y="1021080"/>
                  </a:lnTo>
                  <a:close/>
                </a:path>
                <a:path w="1798320" h="1021079">
                  <a:moveTo>
                    <a:pt x="1798320" y="484632"/>
                  </a:moveTo>
                  <a:lnTo>
                    <a:pt x="1681226" y="288925"/>
                  </a:lnTo>
                  <a:lnTo>
                    <a:pt x="1712214" y="269367"/>
                  </a:lnTo>
                  <a:lnTo>
                    <a:pt x="1617472" y="152527"/>
                  </a:lnTo>
                  <a:lnTo>
                    <a:pt x="1648460" y="136398"/>
                  </a:lnTo>
                  <a:lnTo>
                    <a:pt x="1573276" y="0"/>
                  </a:lnTo>
                  <a:lnTo>
                    <a:pt x="1427988" y="87249"/>
                  </a:lnTo>
                  <a:lnTo>
                    <a:pt x="1558290" y="188087"/>
                  </a:lnTo>
                  <a:lnTo>
                    <a:pt x="1514094" y="217805"/>
                  </a:lnTo>
                  <a:lnTo>
                    <a:pt x="1637538" y="313817"/>
                  </a:lnTo>
                  <a:lnTo>
                    <a:pt x="1599692" y="334645"/>
                  </a:lnTo>
                  <a:lnTo>
                    <a:pt x="1798320" y="484632"/>
                  </a:lnTo>
                  <a:close/>
                </a:path>
              </a:pathLst>
            </a:custGeom>
            <a:solidFill>
              <a:srgbClr val="FA7724"/>
            </a:solidFill>
          </p:spPr>
          <p:txBody>
            <a:bodyPr wrap="square" lIns="0" tIns="0" rIns="0" bIns="0" rtlCol="0"/>
            <a:lstStyle/>
            <a:p>
              <a:endParaRPr/>
            </a:p>
          </p:txBody>
        </p:sp>
        <p:sp>
          <p:nvSpPr>
            <p:cNvPr id="20" name="object 20">
              <a:extLst>
                <a:ext uri="{FF2B5EF4-FFF2-40B4-BE49-F238E27FC236}">
                  <a16:creationId xmlns:a16="http://schemas.microsoft.com/office/drawing/2014/main" id="{D23A226B-1E7F-8343-8F2F-18CAB6909A51}"/>
                </a:ext>
              </a:extLst>
            </p:cNvPr>
            <p:cNvSpPr/>
            <p:nvPr/>
          </p:nvSpPr>
          <p:spPr>
            <a:xfrm>
              <a:off x="3519550" y="3671843"/>
              <a:ext cx="871855" cy="171450"/>
            </a:xfrm>
            <a:custGeom>
              <a:avLst/>
              <a:gdLst/>
              <a:ahLst/>
              <a:cxnLst/>
              <a:rect l="l" t="t" r="r" b="b"/>
              <a:pathLst>
                <a:path w="871854" h="171450">
                  <a:moveTo>
                    <a:pt x="149689" y="0"/>
                  </a:moveTo>
                  <a:lnTo>
                    <a:pt x="142494" y="2393"/>
                  </a:lnTo>
                  <a:lnTo>
                    <a:pt x="0" y="85578"/>
                  </a:lnTo>
                  <a:lnTo>
                    <a:pt x="142494" y="168763"/>
                  </a:lnTo>
                  <a:lnTo>
                    <a:pt x="149689" y="171156"/>
                  </a:lnTo>
                  <a:lnTo>
                    <a:pt x="157003" y="170668"/>
                  </a:lnTo>
                  <a:lnTo>
                    <a:pt x="163603" y="167513"/>
                  </a:lnTo>
                  <a:lnTo>
                    <a:pt x="168656" y="161905"/>
                  </a:lnTo>
                  <a:lnTo>
                    <a:pt x="171049" y="154709"/>
                  </a:lnTo>
                  <a:lnTo>
                    <a:pt x="170561" y="147395"/>
                  </a:lnTo>
                  <a:lnTo>
                    <a:pt x="167405" y="140795"/>
                  </a:lnTo>
                  <a:lnTo>
                    <a:pt x="161798" y="135743"/>
                  </a:lnTo>
                  <a:lnTo>
                    <a:pt x="108458" y="104628"/>
                  </a:lnTo>
                  <a:lnTo>
                    <a:pt x="37846" y="104628"/>
                  </a:lnTo>
                  <a:lnTo>
                    <a:pt x="37846" y="66528"/>
                  </a:lnTo>
                  <a:lnTo>
                    <a:pt x="108457" y="66528"/>
                  </a:lnTo>
                  <a:lnTo>
                    <a:pt x="161798" y="35413"/>
                  </a:lnTo>
                  <a:lnTo>
                    <a:pt x="167405" y="30360"/>
                  </a:lnTo>
                  <a:lnTo>
                    <a:pt x="170561" y="23760"/>
                  </a:lnTo>
                  <a:lnTo>
                    <a:pt x="171049" y="16446"/>
                  </a:lnTo>
                  <a:lnTo>
                    <a:pt x="168656" y="9251"/>
                  </a:lnTo>
                  <a:lnTo>
                    <a:pt x="163603" y="3643"/>
                  </a:lnTo>
                  <a:lnTo>
                    <a:pt x="157003" y="488"/>
                  </a:lnTo>
                  <a:lnTo>
                    <a:pt x="149689" y="0"/>
                  </a:lnTo>
                  <a:close/>
                </a:path>
                <a:path w="871854" h="171450">
                  <a:moveTo>
                    <a:pt x="108457" y="66528"/>
                  </a:moveTo>
                  <a:lnTo>
                    <a:pt x="37846" y="66528"/>
                  </a:lnTo>
                  <a:lnTo>
                    <a:pt x="37846" y="104628"/>
                  </a:lnTo>
                  <a:lnTo>
                    <a:pt x="108458" y="104628"/>
                  </a:lnTo>
                  <a:lnTo>
                    <a:pt x="104103" y="102088"/>
                  </a:lnTo>
                  <a:lnTo>
                    <a:pt x="47498" y="102088"/>
                  </a:lnTo>
                  <a:lnTo>
                    <a:pt x="47498" y="69068"/>
                  </a:lnTo>
                  <a:lnTo>
                    <a:pt x="104103" y="69068"/>
                  </a:lnTo>
                  <a:lnTo>
                    <a:pt x="108457" y="66528"/>
                  </a:lnTo>
                  <a:close/>
                </a:path>
                <a:path w="871854" h="171450">
                  <a:moveTo>
                    <a:pt x="871474" y="66528"/>
                  </a:moveTo>
                  <a:lnTo>
                    <a:pt x="108457" y="66528"/>
                  </a:lnTo>
                  <a:lnTo>
                    <a:pt x="75800" y="85578"/>
                  </a:lnTo>
                  <a:lnTo>
                    <a:pt x="108458" y="104628"/>
                  </a:lnTo>
                  <a:lnTo>
                    <a:pt x="871474" y="104628"/>
                  </a:lnTo>
                  <a:lnTo>
                    <a:pt x="871474" y="66528"/>
                  </a:lnTo>
                  <a:close/>
                </a:path>
                <a:path w="871854" h="171450">
                  <a:moveTo>
                    <a:pt x="47498" y="69068"/>
                  </a:moveTo>
                  <a:lnTo>
                    <a:pt x="47498" y="102088"/>
                  </a:lnTo>
                  <a:lnTo>
                    <a:pt x="75800" y="85578"/>
                  </a:lnTo>
                  <a:lnTo>
                    <a:pt x="47498" y="69068"/>
                  </a:lnTo>
                  <a:close/>
                </a:path>
                <a:path w="871854" h="171450">
                  <a:moveTo>
                    <a:pt x="75800" y="85578"/>
                  </a:moveTo>
                  <a:lnTo>
                    <a:pt x="47498" y="102088"/>
                  </a:lnTo>
                  <a:lnTo>
                    <a:pt x="104103" y="102088"/>
                  </a:lnTo>
                  <a:lnTo>
                    <a:pt x="75800" y="85578"/>
                  </a:lnTo>
                  <a:close/>
                </a:path>
                <a:path w="871854" h="171450">
                  <a:moveTo>
                    <a:pt x="104103" y="69068"/>
                  </a:moveTo>
                  <a:lnTo>
                    <a:pt x="47498" y="69068"/>
                  </a:lnTo>
                  <a:lnTo>
                    <a:pt x="75800" y="85578"/>
                  </a:lnTo>
                  <a:lnTo>
                    <a:pt x="104103" y="69068"/>
                  </a:lnTo>
                  <a:close/>
                </a:path>
              </a:pathLst>
            </a:custGeom>
            <a:solidFill>
              <a:srgbClr val="0000FF"/>
            </a:solidFill>
          </p:spPr>
          <p:txBody>
            <a:bodyPr wrap="square" lIns="0" tIns="0" rIns="0" bIns="0" rtlCol="0"/>
            <a:lstStyle/>
            <a:p>
              <a:endParaRPr/>
            </a:p>
          </p:txBody>
        </p:sp>
        <p:sp>
          <p:nvSpPr>
            <p:cNvPr id="21" name="object 21">
              <a:extLst>
                <a:ext uri="{FF2B5EF4-FFF2-40B4-BE49-F238E27FC236}">
                  <a16:creationId xmlns:a16="http://schemas.microsoft.com/office/drawing/2014/main" id="{3D71BC1F-1D9D-927E-600D-074A4EBCCB29}"/>
                </a:ext>
              </a:extLst>
            </p:cNvPr>
            <p:cNvSpPr/>
            <p:nvPr/>
          </p:nvSpPr>
          <p:spPr>
            <a:xfrm>
              <a:off x="3519677" y="3842531"/>
              <a:ext cx="871855" cy="171450"/>
            </a:xfrm>
            <a:custGeom>
              <a:avLst/>
              <a:gdLst/>
              <a:ahLst/>
              <a:cxnLst/>
              <a:rect l="l" t="t" r="r" b="b"/>
              <a:pathLst>
                <a:path w="871854" h="171450">
                  <a:moveTo>
                    <a:pt x="795800" y="85578"/>
                  </a:moveTo>
                  <a:lnTo>
                    <a:pt x="709802" y="135743"/>
                  </a:lnTo>
                  <a:lnTo>
                    <a:pt x="704123" y="140795"/>
                  </a:lnTo>
                  <a:lnTo>
                    <a:pt x="700944" y="147395"/>
                  </a:lnTo>
                  <a:lnTo>
                    <a:pt x="700480" y="154709"/>
                  </a:lnTo>
                  <a:lnTo>
                    <a:pt x="702945" y="161905"/>
                  </a:lnTo>
                  <a:lnTo>
                    <a:pt x="707923" y="167512"/>
                  </a:lnTo>
                  <a:lnTo>
                    <a:pt x="714486" y="170668"/>
                  </a:lnTo>
                  <a:lnTo>
                    <a:pt x="721786" y="171156"/>
                  </a:lnTo>
                  <a:lnTo>
                    <a:pt x="728980" y="168763"/>
                  </a:lnTo>
                  <a:lnTo>
                    <a:pt x="838841" y="104628"/>
                  </a:lnTo>
                  <a:lnTo>
                    <a:pt x="833627" y="104628"/>
                  </a:lnTo>
                  <a:lnTo>
                    <a:pt x="833627" y="102088"/>
                  </a:lnTo>
                  <a:lnTo>
                    <a:pt x="824102" y="102088"/>
                  </a:lnTo>
                  <a:lnTo>
                    <a:pt x="795800" y="85578"/>
                  </a:lnTo>
                  <a:close/>
                </a:path>
                <a:path w="871854" h="171450">
                  <a:moveTo>
                    <a:pt x="763143" y="66528"/>
                  </a:moveTo>
                  <a:lnTo>
                    <a:pt x="0" y="66528"/>
                  </a:lnTo>
                  <a:lnTo>
                    <a:pt x="0" y="104628"/>
                  </a:lnTo>
                  <a:lnTo>
                    <a:pt x="763142" y="104628"/>
                  </a:lnTo>
                  <a:lnTo>
                    <a:pt x="795800" y="85578"/>
                  </a:lnTo>
                  <a:lnTo>
                    <a:pt x="763143" y="66528"/>
                  </a:lnTo>
                  <a:close/>
                </a:path>
                <a:path w="871854" h="171450">
                  <a:moveTo>
                    <a:pt x="838841" y="66528"/>
                  </a:moveTo>
                  <a:lnTo>
                    <a:pt x="833627" y="66528"/>
                  </a:lnTo>
                  <a:lnTo>
                    <a:pt x="833627" y="104628"/>
                  </a:lnTo>
                  <a:lnTo>
                    <a:pt x="838841" y="104628"/>
                  </a:lnTo>
                  <a:lnTo>
                    <a:pt x="871474" y="85578"/>
                  </a:lnTo>
                  <a:lnTo>
                    <a:pt x="838841" y="66528"/>
                  </a:lnTo>
                  <a:close/>
                </a:path>
                <a:path w="871854" h="171450">
                  <a:moveTo>
                    <a:pt x="824102" y="69068"/>
                  </a:moveTo>
                  <a:lnTo>
                    <a:pt x="795800" y="85578"/>
                  </a:lnTo>
                  <a:lnTo>
                    <a:pt x="824102" y="102088"/>
                  </a:lnTo>
                  <a:lnTo>
                    <a:pt x="824102" y="69068"/>
                  </a:lnTo>
                  <a:close/>
                </a:path>
                <a:path w="871854" h="171450">
                  <a:moveTo>
                    <a:pt x="833627" y="69068"/>
                  </a:moveTo>
                  <a:lnTo>
                    <a:pt x="824102" y="69068"/>
                  </a:lnTo>
                  <a:lnTo>
                    <a:pt x="824102" y="102088"/>
                  </a:lnTo>
                  <a:lnTo>
                    <a:pt x="833627" y="102088"/>
                  </a:lnTo>
                  <a:lnTo>
                    <a:pt x="833627" y="69068"/>
                  </a:lnTo>
                  <a:close/>
                </a:path>
                <a:path w="871854" h="171450">
                  <a:moveTo>
                    <a:pt x="721786" y="0"/>
                  </a:moveTo>
                  <a:lnTo>
                    <a:pt x="714486" y="488"/>
                  </a:lnTo>
                  <a:lnTo>
                    <a:pt x="707923" y="3643"/>
                  </a:lnTo>
                  <a:lnTo>
                    <a:pt x="702945" y="9251"/>
                  </a:lnTo>
                  <a:lnTo>
                    <a:pt x="700480" y="16446"/>
                  </a:lnTo>
                  <a:lnTo>
                    <a:pt x="700944" y="23760"/>
                  </a:lnTo>
                  <a:lnTo>
                    <a:pt x="704123" y="30360"/>
                  </a:lnTo>
                  <a:lnTo>
                    <a:pt x="709802" y="35413"/>
                  </a:lnTo>
                  <a:lnTo>
                    <a:pt x="795800" y="85578"/>
                  </a:lnTo>
                  <a:lnTo>
                    <a:pt x="824102" y="69068"/>
                  </a:lnTo>
                  <a:lnTo>
                    <a:pt x="833627" y="69068"/>
                  </a:lnTo>
                  <a:lnTo>
                    <a:pt x="833627" y="66528"/>
                  </a:lnTo>
                  <a:lnTo>
                    <a:pt x="838841" y="66528"/>
                  </a:lnTo>
                  <a:lnTo>
                    <a:pt x="728980" y="2393"/>
                  </a:lnTo>
                  <a:lnTo>
                    <a:pt x="721786" y="0"/>
                  </a:lnTo>
                  <a:close/>
                </a:path>
              </a:pathLst>
            </a:custGeom>
            <a:solidFill>
              <a:srgbClr val="FF0000"/>
            </a:solidFill>
          </p:spPr>
          <p:txBody>
            <a:bodyPr wrap="square" lIns="0" tIns="0" rIns="0" bIns="0" rtlCol="0"/>
            <a:lstStyle/>
            <a:p>
              <a:endParaRPr/>
            </a:p>
          </p:txBody>
        </p:sp>
        <p:pic>
          <p:nvPicPr>
            <p:cNvPr id="22" name="object 22">
              <a:extLst>
                <a:ext uri="{FF2B5EF4-FFF2-40B4-BE49-F238E27FC236}">
                  <a16:creationId xmlns:a16="http://schemas.microsoft.com/office/drawing/2014/main" id="{E3B37431-AD32-4AB1-5697-77951245EB19}"/>
                </a:ext>
              </a:extLst>
            </p:cNvPr>
            <p:cNvPicPr/>
            <p:nvPr/>
          </p:nvPicPr>
          <p:blipFill>
            <a:blip r:embed="rId3" cstate="print"/>
            <a:stretch>
              <a:fillRect/>
            </a:stretch>
          </p:blipFill>
          <p:spPr>
            <a:xfrm>
              <a:off x="47244" y="2490216"/>
              <a:ext cx="3349752" cy="2985516"/>
            </a:xfrm>
            <a:prstGeom prst="rect">
              <a:avLst/>
            </a:prstGeom>
          </p:spPr>
        </p:pic>
        <p:pic>
          <p:nvPicPr>
            <p:cNvPr id="23" name="object 23">
              <a:extLst>
                <a:ext uri="{FF2B5EF4-FFF2-40B4-BE49-F238E27FC236}">
                  <a16:creationId xmlns:a16="http://schemas.microsoft.com/office/drawing/2014/main" id="{F1B0654B-7C31-85A8-9B1B-953E117BA99B}"/>
                </a:ext>
              </a:extLst>
            </p:cNvPr>
            <p:cNvPicPr/>
            <p:nvPr/>
          </p:nvPicPr>
          <p:blipFill>
            <a:blip r:embed="rId4" cstate="print"/>
            <a:stretch>
              <a:fillRect/>
            </a:stretch>
          </p:blipFill>
          <p:spPr>
            <a:xfrm>
              <a:off x="934212" y="2532888"/>
              <a:ext cx="449580" cy="434339"/>
            </a:xfrm>
            <a:prstGeom prst="rect">
              <a:avLst/>
            </a:prstGeom>
          </p:spPr>
        </p:pic>
        <p:pic>
          <p:nvPicPr>
            <p:cNvPr id="24" name="object 24">
              <a:extLst>
                <a:ext uri="{FF2B5EF4-FFF2-40B4-BE49-F238E27FC236}">
                  <a16:creationId xmlns:a16="http://schemas.microsoft.com/office/drawing/2014/main" id="{D35B5EA9-9B40-7D70-7FCE-0F5E98032305}"/>
                </a:ext>
              </a:extLst>
            </p:cNvPr>
            <p:cNvPicPr/>
            <p:nvPr/>
          </p:nvPicPr>
          <p:blipFill>
            <a:blip r:embed="rId5" cstate="print"/>
            <a:stretch>
              <a:fillRect/>
            </a:stretch>
          </p:blipFill>
          <p:spPr>
            <a:xfrm>
              <a:off x="0" y="3709416"/>
              <a:ext cx="413003" cy="434340"/>
            </a:xfrm>
            <a:prstGeom prst="rect">
              <a:avLst/>
            </a:prstGeom>
          </p:spPr>
        </p:pic>
        <p:pic>
          <p:nvPicPr>
            <p:cNvPr id="25" name="object 25">
              <a:extLst>
                <a:ext uri="{FF2B5EF4-FFF2-40B4-BE49-F238E27FC236}">
                  <a16:creationId xmlns:a16="http://schemas.microsoft.com/office/drawing/2014/main" id="{EDD1BCBC-F89F-ED0D-8824-8889DEB62D54}"/>
                </a:ext>
              </a:extLst>
            </p:cNvPr>
            <p:cNvPicPr/>
            <p:nvPr/>
          </p:nvPicPr>
          <p:blipFill>
            <a:blip r:embed="rId4" cstate="print"/>
            <a:stretch>
              <a:fillRect/>
            </a:stretch>
          </p:blipFill>
          <p:spPr>
            <a:xfrm>
              <a:off x="585215" y="4885944"/>
              <a:ext cx="449579" cy="434340"/>
            </a:xfrm>
            <a:prstGeom prst="rect">
              <a:avLst/>
            </a:prstGeom>
          </p:spPr>
        </p:pic>
        <p:pic>
          <p:nvPicPr>
            <p:cNvPr id="26" name="object 26">
              <a:extLst>
                <a:ext uri="{FF2B5EF4-FFF2-40B4-BE49-F238E27FC236}">
                  <a16:creationId xmlns:a16="http://schemas.microsoft.com/office/drawing/2014/main" id="{C6E7F683-B2B5-2536-5973-3FAEE64E5ECA}"/>
                </a:ext>
              </a:extLst>
            </p:cNvPr>
            <p:cNvPicPr/>
            <p:nvPr/>
          </p:nvPicPr>
          <p:blipFill>
            <a:blip r:embed="rId4" cstate="print"/>
            <a:stretch>
              <a:fillRect/>
            </a:stretch>
          </p:blipFill>
          <p:spPr>
            <a:xfrm>
              <a:off x="2543555" y="4838700"/>
              <a:ext cx="448056" cy="434340"/>
            </a:xfrm>
            <a:prstGeom prst="rect">
              <a:avLst/>
            </a:prstGeom>
          </p:spPr>
        </p:pic>
        <p:pic>
          <p:nvPicPr>
            <p:cNvPr id="27" name="object 27">
              <a:extLst>
                <a:ext uri="{FF2B5EF4-FFF2-40B4-BE49-F238E27FC236}">
                  <a16:creationId xmlns:a16="http://schemas.microsoft.com/office/drawing/2014/main" id="{98111A98-847C-5BD4-0AAC-6CADFCC0D86A}"/>
                </a:ext>
              </a:extLst>
            </p:cNvPr>
            <p:cNvPicPr/>
            <p:nvPr/>
          </p:nvPicPr>
          <p:blipFill>
            <a:blip r:embed="rId6" cstate="print"/>
            <a:stretch>
              <a:fillRect/>
            </a:stretch>
          </p:blipFill>
          <p:spPr>
            <a:xfrm>
              <a:off x="1368551" y="3570732"/>
              <a:ext cx="411479" cy="405383"/>
            </a:xfrm>
            <a:prstGeom prst="rect">
              <a:avLst/>
            </a:prstGeom>
          </p:spPr>
        </p:pic>
        <p:pic>
          <p:nvPicPr>
            <p:cNvPr id="28" name="object 28">
              <a:extLst>
                <a:ext uri="{FF2B5EF4-FFF2-40B4-BE49-F238E27FC236}">
                  <a16:creationId xmlns:a16="http://schemas.microsoft.com/office/drawing/2014/main" id="{D4610DA7-C1C9-79EB-2EAC-CE1850A95F45}"/>
                </a:ext>
              </a:extLst>
            </p:cNvPr>
            <p:cNvPicPr/>
            <p:nvPr/>
          </p:nvPicPr>
          <p:blipFill>
            <a:blip r:embed="rId6" cstate="print"/>
            <a:stretch>
              <a:fillRect/>
            </a:stretch>
          </p:blipFill>
          <p:spPr>
            <a:xfrm>
              <a:off x="1790699" y="3899916"/>
              <a:ext cx="413004" cy="405384"/>
            </a:xfrm>
            <a:prstGeom prst="rect">
              <a:avLst/>
            </a:prstGeom>
          </p:spPr>
        </p:pic>
        <p:pic>
          <p:nvPicPr>
            <p:cNvPr id="29" name="object 29">
              <a:extLst>
                <a:ext uri="{FF2B5EF4-FFF2-40B4-BE49-F238E27FC236}">
                  <a16:creationId xmlns:a16="http://schemas.microsoft.com/office/drawing/2014/main" id="{31771AAF-96F2-7912-639A-CA055F7EB264}"/>
                </a:ext>
              </a:extLst>
            </p:cNvPr>
            <p:cNvPicPr/>
            <p:nvPr/>
          </p:nvPicPr>
          <p:blipFill>
            <a:blip r:embed="rId6" cstate="print"/>
            <a:stretch>
              <a:fillRect/>
            </a:stretch>
          </p:blipFill>
          <p:spPr>
            <a:xfrm>
              <a:off x="1146048" y="4085844"/>
              <a:ext cx="413003" cy="405384"/>
            </a:xfrm>
            <a:prstGeom prst="rect">
              <a:avLst/>
            </a:prstGeom>
          </p:spPr>
        </p:pic>
      </p:grpSp>
      <p:sp>
        <p:nvSpPr>
          <p:cNvPr id="30" name="object 30">
            <a:extLst>
              <a:ext uri="{FF2B5EF4-FFF2-40B4-BE49-F238E27FC236}">
                <a16:creationId xmlns:a16="http://schemas.microsoft.com/office/drawing/2014/main" id="{F411AA69-A9D2-C3A1-A008-AC541FB3591D}"/>
              </a:ext>
            </a:extLst>
          </p:cNvPr>
          <p:cNvSpPr txBox="1"/>
          <p:nvPr/>
        </p:nvSpPr>
        <p:spPr>
          <a:xfrm>
            <a:off x="2143327" y="1782826"/>
            <a:ext cx="1947545" cy="635635"/>
          </a:xfrm>
          <a:prstGeom prst="rect">
            <a:avLst/>
          </a:prstGeom>
        </p:spPr>
        <p:txBody>
          <a:bodyPr vert="horz" wrap="square" lIns="0" tIns="13335" rIns="0" bIns="0" rtlCol="0">
            <a:spAutoFit/>
          </a:bodyPr>
          <a:lstStyle/>
          <a:p>
            <a:pPr marL="368935" marR="5080" indent="-356870">
              <a:lnSpc>
                <a:spcPct val="100000"/>
              </a:lnSpc>
              <a:spcBef>
                <a:spcPts val="105"/>
              </a:spcBef>
            </a:pPr>
            <a:r>
              <a:rPr sz="2000" b="1" u="sng" spc="-10" dirty="0">
                <a:uFill>
                  <a:solidFill>
                    <a:srgbClr val="000000"/>
                  </a:solidFill>
                </a:uFill>
                <a:latin typeface="Meiryo UI"/>
                <a:cs typeface="Meiryo UI"/>
              </a:rPr>
              <a:t>ビットコイン(BTC)</a:t>
            </a:r>
            <a:r>
              <a:rPr sz="2000" b="1" u="sng" spc="-20" dirty="0">
                <a:uFill>
                  <a:solidFill>
                    <a:srgbClr val="000000"/>
                  </a:solidFill>
                </a:uFill>
                <a:latin typeface="Meiryo UI"/>
                <a:cs typeface="Meiryo UI"/>
              </a:rPr>
              <a:t>ネットワーク</a:t>
            </a:r>
            <a:endParaRPr sz="2000" dirty="0">
              <a:latin typeface="Meiryo UI"/>
              <a:cs typeface="Meiryo UI"/>
            </a:endParaRPr>
          </a:p>
        </p:txBody>
      </p:sp>
      <p:sp>
        <p:nvSpPr>
          <p:cNvPr id="31" name="object 31">
            <a:extLst>
              <a:ext uri="{FF2B5EF4-FFF2-40B4-BE49-F238E27FC236}">
                <a16:creationId xmlns:a16="http://schemas.microsoft.com/office/drawing/2014/main" id="{F3C6AACB-D259-7CCB-549B-F16EF36BA2B6}"/>
              </a:ext>
            </a:extLst>
          </p:cNvPr>
          <p:cNvSpPr txBox="1"/>
          <p:nvPr/>
        </p:nvSpPr>
        <p:spPr>
          <a:xfrm>
            <a:off x="5205296" y="4023740"/>
            <a:ext cx="539750" cy="330835"/>
          </a:xfrm>
          <a:prstGeom prst="rect">
            <a:avLst/>
          </a:prstGeom>
        </p:spPr>
        <p:txBody>
          <a:bodyPr vert="horz" wrap="square" lIns="0" tIns="12700" rIns="0" bIns="0" rtlCol="0">
            <a:spAutoFit/>
          </a:bodyPr>
          <a:lstStyle/>
          <a:p>
            <a:pPr marL="12700">
              <a:lnSpc>
                <a:spcPct val="100000"/>
              </a:lnSpc>
              <a:spcBef>
                <a:spcPts val="100"/>
              </a:spcBef>
            </a:pPr>
            <a:r>
              <a:rPr sz="2000" b="1" spc="-30" dirty="0">
                <a:latin typeface="Meiryo UI"/>
                <a:cs typeface="Meiryo UI"/>
              </a:rPr>
              <a:t>BTC</a:t>
            </a:r>
            <a:endParaRPr sz="2000">
              <a:latin typeface="Meiryo UI"/>
              <a:cs typeface="Meiryo UI"/>
            </a:endParaRPr>
          </a:p>
        </p:txBody>
      </p:sp>
      <p:grpSp>
        <p:nvGrpSpPr>
          <p:cNvPr id="32" name="object 32">
            <a:extLst>
              <a:ext uri="{FF2B5EF4-FFF2-40B4-BE49-F238E27FC236}">
                <a16:creationId xmlns:a16="http://schemas.microsoft.com/office/drawing/2014/main" id="{05E1A99D-60F5-A095-F400-2927B21CC8D9}"/>
              </a:ext>
            </a:extLst>
          </p:cNvPr>
          <p:cNvGrpSpPr/>
          <p:nvPr/>
        </p:nvGrpSpPr>
        <p:grpSpPr>
          <a:xfrm>
            <a:off x="3215206" y="2005120"/>
            <a:ext cx="6647815" cy="4853305"/>
            <a:chOff x="1682495" y="2005120"/>
            <a:chExt cx="6647815" cy="4853305"/>
          </a:xfrm>
        </p:grpSpPr>
        <p:pic>
          <p:nvPicPr>
            <p:cNvPr id="33" name="object 33">
              <a:extLst>
                <a:ext uri="{FF2B5EF4-FFF2-40B4-BE49-F238E27FC236}">
                  <a16:creationId xmlns:a16="http://schemas.microsoft.com/office/drawing/2014/main" id="{2B80392B-7BA1-C572-1135-9AF8BE16C361}"/>
                </a:ext>
              </a:extLst>
            </p:cNvPr>
            <p:cNvPicPr/>
            <p:nvPr/>
          </p:nvPicPr>
          <p:blipFill>
            <a:blip r:embed="rId7" cstate="print"/>
            <a:stretch>
              <a:fillRect/>
            </a:stretch>
          </p:blipFill>
          <p:spPr>
            <a:xfrm>
              <a:off x="4830598" y="2005120"/>
              <a:ext cx="1108910" cy="1105826"/>
            </a:xfrm>
            <a:prstGeom prst="rect">
              <a:avLst/>
            </a:prstGeom>
          </p:spPr>
        </p:pic>
        <p:pic>
          <p:nvPicPr>
            <p:cNvPr id="34" name="object 34">
              <a:extLst>
                <a:ext uri="{FF2B5EF4-FFF2-40B4-BE49-F238E27FC236}">
                  <a16:creationId xmlns:a16="http://schemas.microsoft.com/office/drawing/2014/main" id="{38FDF2B0-D95C-E49C-D2FF-15DF780C23E0}"/>
                </a:ext>
              </a:extLst>
            </p:cNvPr>
            <p:cNvPicPr/>
            <p:nvPr/>
          </p:nvPicPr>
          <p:blipFill>
            <a:blip r:embed="rId8" cstate="print"/>
            <a:stretch>
              <a:fillRect/>
            </a:stretch>
          </p:blipFill>
          <p:spPr>
            <a:xfrm>
              <a:off x="4326635" y="3102863"/>
              <a:ext cx="2075688" cy="1534668"/>
            </a:xfrm>
            <a:prstGeom prst="rect">
              <a:avLst/>
            </a:prstGeom>
          </p:spPr>
        </p:pic>
        <p:pic>
          <p:nvPicPr>
            <p:cNvPr id="35" name="object 35">
              <a:extLst>
                <a:ext uri="{FF2B5EF4-FFF2-40B4-BE49-F238E27FC236}">
                  <a16:creationId xmlns:a16="http://schemas.microsoft.com/office/drawing/2014/main" id="{84033602-6A3E-F2D8-2CE6-8928E644183E}"/>
                </a:ext>
              </a:extLst>
            </p:cNvPr>
            <p:cNvPicPr/>
            <p:nvPr/>
          </p:nvPicPr>
          <p:blipFill>
            <a:blip r:embed="rId9" cstate="print"/>
            <a:stretch>
              <a:fillRect/>
            </a:stretch>
          </p:blipFill>
          <p:spPr>
            <a:xfrm>
              <a:off x="1682495" y="4684768"/>
              <a:ext cx="6647688" cy="2065020"/>
            </a:xfrm>
            <a:prstGeom prst="rect">
              <a:avLst/>
            </a:prstGeom>
          </p:spPr>
        </p:pic>
        <p:pic>
          <p:nvPicPr>
            <p:cNvPr id="36" name="object 36">
              <a:extLst>
                <a:ext uri="{FF2B5EF4-FFF2-40B4-BE49-F238E27FC236}">
                  <a16:creationId xmlns:a16="http://schemas.microsoft.com/office/drawing/2014/main" id="{51FC9F7C-A303-532E-84E7-4672FFD97BFE}"/>
                </a:ext>
              </a:extLst>
            </p:cNvPr>
            <p:cNvPicPr/>
            <p:nvPr/>
          </p:nvPicPr>
          <p:blipFill>
            <a:blip r:embed="rId10" cstate="print"/>
            <a:stretch>
              <a:fillRect/>
            </a:stretch>
          </p:blipFill>
          <p:spPr>
            <a:xfrm>
              <a:off x="1737359" y="5346200"/>
              <a:ext cx="6537959" cy="1511799"/>
            </a:xfrm>
            <a:prstGeom prst="rect">
              <a:avLst/>
            </a:prstGeom>
          </p:spPr>
        </p:pic>
        <p:sp>
          <p:nvSpPr>
            <p:cNvPr id="37" name="object 37">
              <a:extLst>
                <a:ext uri="{FF2B5EF4-FFF2-40B4-BE49-F238E27FC236}">
                  <a16:creationId xmlns:a16="http://schemas.microsoft.com/office/drawing/2014/main" id="{2CD72C3B-2C6B-0D5F-2C90-7AFE1B4B9CAA}"/>
                </a:ext>
              </a:extLst>
            </p:cNvPr>
            <p:cNvSpPr/>
            <p:nvPr/>
          </p:nvSpPr>
          <p:spPr>
            <a:xfrm>
              <a:off x="1712975" y="4715383"/>
              <a:ext cx="6536690" cy="1953895"/>
            </a:xfrm>
            <a:custGeom>
              <a:avLst/>
              <a:gdLst/>
              <a:ahLst/>
              <a:cxnLst/>
              <a:rect l="l" t="t" r="r" b="b"/>
              <a:pathLst>
                <a:path w="6536690" h="1953895">
                  <a:moveTo>
                    <a:pt x="3094863" y="0"/>
                  </a:moveTo>
                  <a:lnTo>
                    <a:pt x="1089406" y="687197"/>
                  </a:lnTo>
                  <a:lnTo>
                    <a:pt x="0" y="687197"/>
                  </a:lnTo>
                  <a:lnTo>
                    <a:pt x="0" y="1953641"/>
                  </a:lnTo>
                  <a:lnTo>
                    <a:pt x="6536435" y="1953641"/>
                  </a:lnTo>
                  <a:lnTo>
                    <a:pt x="6536435" y="687197"/>
                  </a:lnTo>
                  <a:lnTo>
                    <a:pt x="2723515" y="687197"/>
                  </a:lnTo>
                  <a:lnTo>
                    <a:pt x="3094863" y="0"/>
                  </a:lnTo>
                  <a:close/>
                </a:path>
              </a:pathLst>
            </a:custGeom>
            <a:solidFill>
              <a:srgbClr val="FFFFCC"/>
            </a:solidFill>
          </p:spPr>
          <p:txBody>
            <a:bodyPr wrap="square" lIns="0" tIns="0" rIns="0" bIns="0" rtlCol="0"/>
            <a:lstStyle/>
            <a:p>
              <a:endParaRPr/>
            </a:p>
          </p:txBody>
        </p:sp>
        <p:sp>
          <p:nvSpPr>
            <p:cNvPr id="38" name="object 38">
              <a:extLst>
                <a:ext uri="{FF2B5EF4-FFF2-40B4-BE49-F238E27FC236}">
                  <a16:creationId xmlns:a16="http://schemas.microsoft.com/office/drawing/2014/main" id="{835AD0A7-3861-11C0-1C5C-393A4D950703}"/>
                </a:ext>
              </a:extLst>
            </p:cNvPr>
            <p:cNvSpPr/>
            <p:nvPr/>
          </p:nvSpPr>
          <p:spPr>
            <a:xfrm>
              <a:off x="1712975" y="4715383"/>
              <a:ext cx="6536690" cy="1953895"/>
            </a:xfrm>
            <a:custGeom>
              <a:avLst/>
              <a:gdLst/>
              <a:ahLst/>
              <a:cxnLst/>
              <a:rect l="l" t="t" r="r" b="b"/>
              <a:pathLst>
                <a:path w="6536690" h="1953895">
                  <a:moveTo>
                    <a:pt x="0" y="687197"/>
                  </a:moveTo>
                  <a:lnTo>
                    <a:pt x="1089406" y="687197"/>
                  </a:lnTo>
                  <a:lnTo>
                    <a:pt x="3094863" y="0"/>
                  </a:lnTo>
                  <a:lnTo>
                    <a:pt x="2723515" y="687197"/>
                  </a:lnTo>
                  <a:lnTo>
                    <a:pt x="6536435" y="687197"/>
                  </a:lnTo>
                  <a:lnTo>
                    <a:pt x="6536435" y="898271"/>
                  </a:lnTo>
                  <a:lnTo>
                    <a:pt x="6536435" y="1214882"/>
                  </a:lnTo>
                  <a:lnTo>
                    <a:pt x="6536435" y="1953641"/>
                  </a:lnTo>
                  <a:lnTo>
                    <a:pt x="2723515" y="1953641"/>
                  </a:lnTo>
                  <a:lnTo>
                    <a:pt x="1089406" y="1953641"/>
                  </a:lnTo>
                  <a:lnTo>
                    <a:pt x="0" y="1953641"/>
                  </a:lnTo>
                  <a:lnTo>
                    <a:pt x="0" y="1214882"/>
                  </a:lnTo>
                  <a:lnTo>
                    <a:pt x="0" y="898271"/>
                  </a:lnTo>
                  <a:lnTo>
                    <a:pt x="0" y="687197"/>
                  </a:lnTo>
                  <a:close/>
                </a:path>
              </a:pathLst>
            </a:custGeom>
            <a:ln w="9525">
              <a:solidFill>
                <a:srgbClr val="000000"/>
              </a:solidFill>
            </a:ln>
          </p:spPr>
          <p:txBody>
            <a:bodyPr wrap="square" lIns="0" tIns="0" rIns="0" bIns="0" rtlCol="0"/>
            <a:lstStyle/>
            <a:p>
              <a:endParaRPr/>
            </a:p>
          </p:txBody>
        </p:sp>
      </p:grpSp>
      <p:sp>
        <p:nvSpPr>
          <p:cNvPr id="39" name="object 39">
            <a:extLst>
              <a:ext uri="{FF2B5EF4-FFF2-40B4-BE49-F238E27FC236}">
                <a16:creationId xmlns:a16="http://schemas.microsoft.com/office/drawing/2014/main" id="{9E0F7D18-0747-B7ED-C3CE-4AFA9158E27D}"/>
              </a:ext>
            </a:extLst>
          </p:cNvPr>
          <p:cNvSpPr txBox="1"/>
          <p:nvPr/>
        </p:nvSpPr>
        <p:spPr>
          <a:xfrm>
            <a:off x="3420693" y="4876410"/>
            <a:ext cx="6188075" cy="1471295"/>
          </a:xfrm>
          <a:prstGeom prst="rect">
            <a:avLst/>
          </a:prstGeom>
        </p:spPr>
        <p:txBody>
          <a:bodyPr vert="horz" wrap="square" lIns="0" tIns="147955" rIns="0" bIns="0" rtlCol="0">
            <a:spAutoFit/>
          </a:bodyPr>
          <a:lstStyle/>
          <a:p>
            <a:pPr marL="3208655" algn="ctr">
              <a:lnSpc>
                <a:spcPct val="100000"/>
              </a:lnSpc>
              <a:spcBef>
                <a:spcPts val="1165"/>
              </a:spcBef>
            </a:pPr>
            <a:r>
              <a:rPr sz="1800" b="1" spc="-15" dirty="0">
                <a:latin typeface="Meiryo UI"/>
                <a:cs typeface="Meiryo UI"/>
              </a:rPr>
              <a:t>混雑系統</a:t>
            </a:r>
            <a:endParaRPr sz="1800">
              <a:latin typeface="Meiryo UI"/>
              <a:cs typeface="Meiryo UI"/>
            </a:endParaRPr>
          </a:p>
          <a:p>
            <a:pPr marL="635" algn="ctr">
              <a:lnSpc>
                <a:spcPts val="2400"/>
              </a:lnSpc>
              <a:spcBef>
                <a:spcPts val="1195"/>
              </a:spcBef>
            </a:pPr>
            <a:r>
              <a:rPr sz="2000" b="1" u="sng" spc="-20" dirty="0">
                <a:uFill>
                  <a:solidFill>
                    <a:srgbClr val="000000"/>
                  </a:solidFill>
                </a:uFill>
                <a:latin typeface="Meiryo UI"/>
                <a:cs typeface="Meiryo UI"/>
              </a:rPr>
              <a:t>ビットコイン・マイニング</a:t>
            </a:r>
            <a:endParaRPr sz="2000">
              <a:latin typeface="Meiryo UI"/>
              <a:cs typeface="Meiryo UI"/>
            </a:endParaRPr>
          </a:p>
          <a:p>
            <a:pPr algn="ctr">
              <a:lnSpc>
                <a:spcPts val="2160"/>
              </a:lnSpc>
            </a:pPr>
            <a:r>
              <a:rPr sz="1800" dirty="0">
                <a:latin typeface="Meiryo UI"/>
                <a:cs typeface="Meiryo UI"/>
              </a:rPr>
              <a:t>＝電力(</a:t>
            </a:r>
            <a:r>
              <a:rPr sz="1800" b="1" dirty="0">
                <a:latin typeface="Meiryo UI"/>
                <a:cs typeface="Meiryo UI"/>
              </a:rPr>
              <a:t>MW</a:t>
            </a:r>
            <a:r>
              <a:rPr sz="1800" spc="-30" dirty="0">
                <a:latin typeface="Meiryo UI"/>
                <a:cs typeface="Meiryo UI"/>
              </a:rPr>
              <a:t>)をデジタル価値(</a:t>
            </a:r>
            <a:r>
              <a:rPr sz="1800" b="1" dirty="0">
                <a:latin typeface="Meiryo UI"/>
                <a:cs typeface="Meiryo UI"/>
              </a:rPr>
              <a:t>MH</a:t>
            </a:r>
            <a:r>
              <a:rPr sz="1800" spc="45" dirty="0">
                <a:latin typeface="Meiryo UI"/>
                <a:cs typeface="Meiryo UI"/>
              </a:rPr>
              <a:t>: </a:t>
            </a:r>
            <a:r>
              <a:rPr sz="1800" spc="-20" dirty="0">
                <a:latin typeface="Meiryo UI"/>
                <a:cs typeface="Meiryo UI"/>
              </a:rPr>
              <a:t>Hash</a:t>
            </a:r>
            <a:r>
              <a:rPr sz="1800" spc="-30" dirty="0">
                <a:latin typeface="Meiryo UI"/>
                <a:cs typeface="Meiryo UI"/>
              </a:rPr>
              <a:t>値)に直接変換する装置</a:t>
            </a:r>
            <a:endParaRPr sz="1800">
              <a:latin typeface="Meiryo UI"/>
              <a:cs typeface="Meiryo UI"/>
            </a:endParaRPr>
          </a:p>
          <a:p>
            <a:pPr marL="635" algn="ctr">
              <a:lnSpc>
                <a:spcPct val="100000"/>
              </a:lnSpc>
            </a:pPr>
            <a:r>
              <a:rPr sz="1800" b="1" dirty="0">
                <a:latin typeface="Meiryo UI"/>
                <a:cs typeface="Meiryo UI"/>
              </a:rPr>
              <a:t>⇒</a:t>
            </a:r>
            <a:r>
              <a:rPr sz="1800" b="1" spc="-55" dirty="0">
                <a:latin typeface="Meiryo UI"/>
                <a:cs typeface="Meiryo UI"/>
              </a:rPr>
              <a:t> </a:t>
            </a:r>
            <a:r>
              <a:rPr sz="2000" b="1" dirty="0">
                <a:latin typeface="Meiryo UI"/>
                <a:cs typeface="Meiryo UI"/>
              </a:rPr>
              <a:t>M</a:t>
            </a:r>
            <a:r>
              <a:rPr sz="2000" dirty="0">
                <a:latin typeface="Meiryo UI"/>
                <a:cs typeface="Meiryo UI"/>
              </a:rPr>
              <a:t>ega</a:t>
            </a:r>
            <a:r>
              <a:rPr sz="2000" b="1" dirty="0">
                <a:latin typeface="Meiryo UI"/>
                <a:cs typeface="Meiryo UI"/>
              </a:rPr>
              <a:t>W</a:t>
            </a:r>
            <a:r>
              <a:rPr sz="2000" dirty="0">
                <a:latin typeface="Meiryo UI"/>
                <a:cs typeface="Meiryo UI"/>
              </a:rPr>
              <a:t>att</a:t>
            </a:r>
            <a:r>
              <a:rPr sz="2000" spc="-85" dirty="0">
                <a:latin typeface="Meiryo UI"/>
                <a:cs typeface="Meiryo UI"/>
              </a:rPr>
              <a:t> </a:t>
            </a:r>
            <a:r>
              <a:rPr sz="2000" b="1" spc="-60" dirty="0">
                <a:latin typeface="Meiryo UI"/>
                <a:cs typeface="Meiryo UI"/>
              </a:rPr>
              <a:t>To</a:t>
            </a:r>
            <a:r>
              <a:rPr sz="2000" b="1" spc="-55" dirty="0">
                <a:latin typeface="Meiryo UI"/>
                <a:cs typeface="Meiryo UI"/>
              </a:rPr>
              <a:t> </a:t>
            </a:r>
            <a:r>
              <a:rPr sz="2000" b="1" spc="-10" dirty="0">
                <a:latin typeface="Meiryo UI"/>
                <a:cs typeface="Meiryo UI"/>
              </a:rPr>
              <a:t>M</a:t>
            </a:r>
            <a:r>
              <a:rPr sz="2000" spc="-10" dirty="0">
                <a:latin typeface="Meiryo UI"/>
                <a:cs typeface="Meiryo UI"/>
              </a:rPr>
              <a:t>ega</a:t>
            </a:r>
            <a:r>
              <a:rPr sz="2000" b="1" spc="-10" dirty="0">
                <a:latin typeface="Meiryo UI"/>
                <a:cs typeface="Meiryo UI"/>
              </a:rPr>
              <a:t>H</a:t>
            </a:r>
            <a:r>
              <a:rPr sz="2000" spc="-10" dirty="0">
                <a:latin typeface="Meiryo UI"/>
                <a:cs typeface="Meiryo UI"/>
              </a:rPr>
              <a:t>ash</a:t>
            </a:r>
            <a:endParaRPr sz="2000">
              <a:latin typeface="Meiryo UI"/>
              <a:cs typeface="Meiryo UI"/>
            </a:endParaRPr>
          </a:p>
        </p:txBody>
      </p:sp>
      <p:sp>
        <p:nvSpPr>
          <p:cNvPr id="40" name="object 40">
            <a:extLst>
              <a:ext uri="{FF2B5EF4-FFF2-40B4-BE49-F238E27FC236}">
                <a16:creationId xmlns:a16="http://schemas.microsoft.com/office/drawing/2014/main" id="{35FCE5BF-76AF-B307-F155-A44C44D59C73}"/>
              </a:ext>
            </a:extLst>
          </p:cNvPr>
          <p:cNvSpPr txBox="1"/>
          <p:nvPr/>
        </p:nvSpPr>
        <p:spPr>
          <a:xfrm>
            <a:off x="896982" y="503046"/>
            <a:ext cx="10746377" cy="692497"/>
          </a:xfrm>
          <a:prstGeom prst="rect">
            <a:avLst/>
          </a:prstGeom>
          <a:solidFill>
            <a:srgbClr val="F1F1F1"/>
          </a:solidFill>
          <a:ln w="9525">
            <a:solidFill>
              <a:srgbClr val="000000"/>
            </a:solidFill>
          </a:ln>
        </p:spPr>
        <p:txBody>
          <a:bodyPr vert="horz" wrap="square" lIns="0" tIns="45720" rIns="0" bIns="0" rtlCol="0">
            <a:spAutoFit/>
          </a:bodyPr>
          <a:lstStyle/>
          <a:p>
            <a:pPr marL="236854">
              <a:lnSpc>
                <a:spcPct val="100000"/>
              </a:lnSpc>
              <a:spcBef>
                <a:spcPts val="360"/>
              </a:spcBef>
            </a:pPr>
            <a:r>
              <a:rPr sz="2000" b="1" spc="-30" dirty="0">
                <a:latin typeface="Meiryo UI"/>
                <a:cs typeface="Meiryo UI"/>
              </a:rPr>
              <a:t>再エネ電源に近接して電力需要を創出することで、再エネ導入最大化と系統最適化を実現</a:t>
            </a:r>
            <a:endParaRPr sz="2000">
              <a:latin typeface="Meiryo UI"/>
              <a:cs typeface="Meiryo UI"/>
            </a:endParaRPr>
          </a:p>
          <a:p>
            <a:pPr marL="380365">
              <a:lnSpc>
                <a:spcPct val="100000"/>
              </a:lnSpc>
              <a:spcBef>
                <a:spcPts val="5"/>
              </a:spcBef>
            </a:pPr>
            <a:r>
              <a:rPr sz="2200" b="1" spc="-25" dirty="0">
                <a:latin typeface="Meiryo UI"/>
                <a:cs typeface="Meiryo UI"/>
              </a:rPr>
              <a:t>⇒ 分散コンピューティング</a:t>
            </a:r>
            <a:r>
              <a:rPr sz="2200" b="1" spc="-30" dirty="0">
                <a:latin typeface="Meiryo UI"/>
                <a:cs typeface="Meiryo UI"/>
              </a:rPr>
              <a:t>（特にビットコイン・マイニング</a:t>
            </a:r>
            <a:r>
              <a:rPr sz="2200" b="1" spc="-20" dirty="0">
                <a:latin typeface="Meiryo UI"/>
                <a:cs typeface="Meiryo UI"/>
              </a:rPr>
              <a:t>）</a:t>
            </a:r>
            <a:r>
              <a:rPr sz="2200" b="1" spc="-35" dirty="0">
                <a:latin typeface="Meiryo UI"/>
                <a:cs typeface="Meiryo UI"/>
              </a:rPr>
              <a:t>が有効なソリューション</a:t>
            </a:r>
            <a:endParaRPr sz="2200">
              <a:latin typeface="Meiryo UI"/>
              <a:cs typeface="Meiryo UI"/>
            </a:endParaRPr>
          </a:p>
        </p:txBody>
      </p:sp>
      <p:grpSp>
        <p:nvGrpSpPr>
          <p:cNvPr id="41" name="object 41">
            <a:extLst>
              <a:ext uri="{FF2B5EF4-FFF2-40B4-BE49-F238E27FC236}">
                <a16:creationId xmlns:a16="http://schemas.microsoft.com/office/drawing/2014/main" id="{69D000B8-8743-1D31-63EB-6058C632C67C}"/>
              </a:ext>
            </a:extLst>
          </p:cNvPr>
          <p:cNvGrpSpPr/>
          <p:nvPr/>
        </p:nvGrpSpPr>
        <p:grpSpPr>
          <a:xfrm>
            <a:off x="7442782" y="1295412"/>
            <a:ext cx="2199640" cy="940435"/>
            <a:chOff x="5910071" y="1295412"/>
            <a:chExt cx="2199640" cy="940435"/>
          </a:xfrm>
        </p:grpSpPr>
        <p:pic>
          <p:nvPicPr>
            <p:cNvPr id="42" name="object 42">
              <a:extLst>
                <a:ext uri="{FF2B5EF4-FFF2-40B4-BE49-F238E27FC236}">
                  <a16:creationId xmlns:a16="http://schemas.microsoft.com/office/drawing/2014/main" id="{4214FE50-D90C-2184-CC06-207065BF3AF1}"/>
                </a:ext>
              </a:extLst>
            </p:cNvPr>
            <p:cNvPicPr/>
            <p:nvPr/>
          </p:nvPicPr>
          <p:blipFill>
            <a:blip r:embed="rId11" cstate="print"/>
            <a:stretch>
              <a:fillRect/>
            </a:stretch>
          </p:blipFill>
          <p:spPr>
            <a:xfrm>
              <a:off x="5910071" y="1322831"/>
              <a:ext cx="2199131" cy="818388"/>
            </a:xfrm>
            <a:prstGeom prst="rect">
              <a:avLst/>
            </a:prstGeom>
          </p:spPr>
        </p:pic>
        <p:pic>
          <p:nvPicPr>
            <p:cNvPr id="43" name="object 43">
              <a:extLst>
                <a:ext uri="{FF2B5EF4-FFF2-40B4-BE49-F238E27FC236}">
                  <a16:creationId xmlns:a16="http://schemas.microsoft.com/office/drawing/2014/main" id="{CC506081-6852-94D6-8882-CBA226BE919E}"/>
                </a:ext>
              </a:extLst>
            </p:cNvPr>
            <p:cNvPicPr/>
            <p:nvPr/>
          </p:nvPicPr>
          <p:blipFill>
            <a:blip r:embed="rId12" cstate="print"/>
            <a:stretch>
              <a:fillRect/>
            </a:stretch>
          </p:blipFill>
          <p:spPr>
            <a:xfrm>
              <a:off x="5974079" y="1295412"/>
              <a:ext cx="2069592" cy="940295"/>
            </a:xfrm>
            <a:prstGeom prst="rect">
              <a:avLst/>
            </a:prstGeom>
          </p:spPr>
        </p:pic>
        <p:sp>
          <p:nvSpPr>
            <p:cNvPr id="44" name="object 44">
              <a:extLst>
                <a:ext uri="{FF2B5EF4-FFF2-40B4-BE49-F238E27FC236}">
                  <a16:creationId xmlns:a16="http://schemas.microsoft.com/office/drawing/2014/main" id="{E0B68179-0DD7-D85C-BCDF-C22539FFE431}"/>
                </a:ext>
              </a:extLst>
            </p:cNvPr>
            <p:cNvSpPr/>
            <p:nvPr/>
          </p:nvSpPr>
          <p:spPr>
            <a:xfrm>
              <a:off x="5940551" y="1353311"/>
              <a:ext cx="2087880" cy="707390"/>
            </a:xfrm>
            <a:custGeom>
              <a:avLst/>
              <a:gdLst/>
              <a:ahLst/>
              <a:cxnLst/>
              <a:rect l="l" t="t" r="r" b="b"/>
              <a:pathLst>
                <a:path w="2087879" h="707389">
                  <a:moveTo>
                    <a:pt x="2087879" y="0"/>
                  </a:moveTo>
                  <a:lnTo>
                    <a:pt x="0" y="0"/>
                  </a:lnTo>
                  <a:lnTo>
                    <a:pt x="0" y="707136"/>
                  </a:lnTo>
                  <a:lnTo>
                    <a:pt x="2087879" y="707136"/>
                  </a:lnTo>
                  <a:lnTo>
                    <a:pt x="2087879" y="0"/>
                  </a:lnTo>
                  <a:close/>
                </a:path>
              </a:pathLst>
            </a:custGeom>
            <a:solidFill>
              <a:srgbClr val="FFFFFF"/>
            </a:solidFill>
          </p:spPr>
          <p:txBody>
            <a:bodyPr wrap="square" lIns="0" tIns="0" rIns="0" bIns="0" rtlCol="0"/>
            <a:lstStyle/>
            <a:p>
              <a:endParaRPr/>
            </a:p>
          </p:txBody>
        </p:sp>
        <p:sp>
          <p:nvSpPr>
            <p:cNvPr id="45" name="object 45">
              <a:extLst>
                <a:ext uri="{FF2B5EF4-FFF2-40B4-BE49-F238E27FC236}">
                  <a16:creationId xmlns:a16="http://schemas.microsoft.com/office/drawing/2014/main" id="{403371A0-0F7A-77D8-813C-AE687A888526}"/>
                </a:ext>
              </a:extLst>
            </p:cNvPr>
            <p:cNvSpPr/>
            <p:nvPr/>
          </p:nvSpPr>
          <p:spPr>
            <a:xfrm>
              <a:off x="5940551" y="1353311"/>
              <a:ext cx="2087880" cy="707390"/>
            </a:xfrm>
            <a:custGeom>
              <a:avLst/>
              <a:gdLst/>
              <a:ahLst/>
              <a:cxnLst/>
              <a:rect l="l" t="t" r="r" b="b"/>
              <a:pathLst>
                <a:path w="2087879" h="707389">
                  <a:moveTo>
                    <a:pt x="0" y="707136"/>
                  </a:moveTo>
                  <a:lnTo>
                    <a:pt x="2087879" y="707136"/>
                  </a:lnTo>
                  <a:lnTo>
                    <a:pt x="2087879" y="0"/>
                  </a:lnTo>
                  <a:lnTo>
                    <a:pt x="0" y="0"/>
                  </a:lnTo>
                  <a:lnTo>
                    <a:pt x="0" y="707136"/>
                  </a:lnTo>
                  <a:close/>
                </a:path>
              </a:pathLst>
            </a:custGeom>
            <a:ln w="9525">
              <a:solidFill>
                <a:srgbClr val="000000"/>
              </a:solidFill>
            </a:ln>
          </p:spPr>
          <p:txBody>
            <a:bodyPr wrap="square" lIns="0" tIns="0" rIns="0" bIns="0" rtlCol="0"/>
            <a:lstStyle/>
            <a:p>
              <a:endParaRPr/>
            </a:p>
          </p:txBody>
        </p:sp>
      </p:grpSp>
      <p:sp>
        <p:nvSpPr>
          <p:cNvPr id="46" name="object 46">
            <a:extLst>
              <a:ext uri="{FF2B5EF4-FFF2-40B4-BE49-F238E27FC236}">
                <a16:creationId xmlns:a16="http://schemas.microsoft.com/office/drawing/2014/main" id="{58F9B570-EE71-A1B9-B896-697E6F8A94C4}"/>
              </a:ext>
            </a:extLst>
          </p:cNvPr>
          <p:cNvSpPr txBox="1"/>
          <p:nvPr/>
        </p:nvSpPr>
        <p:spPr>
          <a:xfrm>
            <a:off x="7473263" y="1353311"/>
            <a:ext cx="2087880" cy="344805"/>
          </a:xfrm>
          <a:prstGeom prst="rect">
            <a:avLst/>
          </a:prstGeom>
          <a:solidFill>
            <a:srgbClr val="FFFFFF"/>
          </a:solidFill>
        </p:spPr>
        <p:txBody>
          <a:bodyPr vert="horz" wrap="square" lIns="0" tIns="46355" rIns="0" bIns="0" rtlCol="0">
            <a:spAutoFit/>
          </a:bodyPr>
          <a:lstStyle/>
          <a:p>
            <a:pPr marL="246379">
              <a:lnSpc>
                <a:spcPts val="2345"/>
              </a:lnSpc>
              <a:spcBef>
                <a:spcPts val="365"/>
              </a:spcBef>
            </a:pPr>
            <a:r>
              <a:rPr sz="2000" b="1" spc="-25" dirty="0">
                <a:latin typeface="Meiryo UI"/>
                <a:cs typeface="Meiryo UI"/>
              </a:rPr>
              <a:t>再エネを有効に</a:t>
            </a:r>
            <a:endParaRPr sz="2000">
              <a:latin typeface="Meiryo UI"/>
              <a:cs typeface="Meiryo UI"/>
            </a:endParaRPr>
          </a:p>
        </p:txBody>
      </p:sp>
      <p:sp>
        <p:nvSpPr>
          <p:cNvPr id="47" name="object 47">
            <a:extLst>
              <a:ext uri="{FF2B5EF4-FFF2-40B4-BE49-F238E27FC236}">
                <a16:creationId xmlns:a16="http://schemas.microsoft.com/office/drawing/2014/main" id="{F4331799-A40C-DB44-74D3-F88F4C6CDCBE}"/>
              </a:ext>
            </a:extLst>
          </p:cNvPr>
          <p:cNvSpPr txBox="1"/>
          <p:nvPr/>
        </p:nvSpPr>
        <p:spPr>
          <a:xfrm>
            <a:off x="7473263" y="1697600"/>
            <a:ext cx="2087880" cy="363220"/>
          </a:xfrm>
          <a:prstGeom prst="rect">
            <a:avLst/>
          </a:prstGeom>
          <a:solidFill>
            <a:srgbClr val="FFFFFF"/>
          </a:solidFill>
        </p:spPr>
        <p:txBody>
          <a:bodyPr vert="horz" wrap="square" lIns="0" tIns="6350" rIns="0" bIns="0" rtlCol="0">
            <a:spAutoFit/>
          </a:bodyPr>
          <a:lstStyle/>
          <a:p>
            <a:pPr marL="212725">
              <a:lnSpc>
                <a:spcPct val="100000"/>
              </a:lnSpc>
              <a:spcBef>
                <a:spcPts val="50"/>
              </a:spcBef>
            </a:pPr>
            <a:r>
              <a:rPr sz="2000" b="1" spc="-15" dirty="0">
                <a:latin typeface="Meiryo UI"/>
                <a:cs typeface="Meiryo UI"/>
              </a:rPr>
              <a:t>使い切る仕組み</a:t>
            </a:r>
            <a:endParaRPr sz="2000">
              <a:latin typeface="Meiryo UI"/>
              <a:cs typeface="Meiryo UI"/>
            </a:endParaRPr>
          </a:p>
        </p:txBody>
      </p:sp>
      <p:grpSp>
        <p:nvGrpSpPr>
          <p:cNvPr id="48" name="object 48">
            <a:extLst>
              <a:ext uri="{FF2B5EF4-FFF2-40B4-BE49-F238E27FC236}">
                <a16:creationId xmlns:a16="http://schemas.microsoft.com/office/drawing/2014/main" id="{A96C3A1D-BDD0-7CC7-6034-1CEE77AD2152}"/>
              </a:ext>
            </a:extLst>
          </p:cNvPr>
          <p:cNvGrpSpPr/>
          <p:nvPr/>
        </p:nvGrpSpPr>
        <p:grpSpPr>
          <a:xfrm>
            <a:off x="4131131" y="1292364"/>
            <a:ext cx="2609215" cy="940435"/>
            <a:chOff x="2598420" y="1292364"/>
            <a:chExt cx="2609215" cy="940435"/>
          </a:xfrm>
        </p:grpSpPr>
        <p:pic>
          <p:nvPicPr>
            <p:cNvPr id="49" name="object 49">
              <a:extLst>
                <a:ext uri="{FF2B5EF4-FFF2-40B4-BE49-F238E27FC236}">
                  <a16:creationId xmlns:a16="http://schemas.microsoft.com/office/drawing/2014/main" id="{6C5432E3-7BC1-00BC-8377-1D735DEF827E}"/>
                </a:ext>
              </a:extLst>
            </p:cNvPr>
            <p:cNvPicPr/>
            <p:nvPr/>
          </p:nvPicPr>
          <p:blipFill>
            <a:blip r:embed="rId13" cstate="print"/>
            <a:stretch>
              <a:fillRect/>
            </a:stretch>
          </p:blipFill>
          <p:spPr>
            <a:xfrm>
              <a:off x="2616708" y="1319784"/>
              <a:ext cx="2572512" cy="818388"/>
            </a:xfrm>
            <a:prstGeom prst="rect">
              <a:avLst/>
            </a:prstGeom>
          </p:spPr>
        </p:pic>
        <p:pic>
          <p:nvPicPr>
            <p:cNvPr id="50" name="object 50">
              <a:extLst>
                <a:ext uri="{FF2B5EF4-FFF2-40B4-BE49-F238E27FC236}">
                  <a16:creationId xmlns:a16="http://schemas.microsoft.com/office/drawing/2014/main" id="{A6423140-B67A-4867-59C6-918ADAC063CC}"/>
                </a:ext>
              </a:extLst>
            </p:cNvPr>
            <p:cNvPicPr/>
            <p:nvPr/>
          </p:nvPicPr>
          <p:blipFill>
            <a:blip r:embed="rId14" cstate="print"/>
            <a:stretch>
              <a:fillRect/>
            </a:stretch>
          </p:blipFill>
          <p:spPr>
            <a:xfrm>
              <a:off x="2598420" y="1292364"/>
              <a:ext cx="2609087" cy="940295"/>
            </a:xfrm>
            <a:prstGeom prst="rect">
              <a:avLst/>
            </a:prstGeom>
          </p:spPr>
        </p:pic>
        <p:sp>
          <p:nvSpPr>
            <p:cNvPr id="51" name="object 51">
              <a:extLst>
                <a:ext uri="{FF2B5EF4-FFF2-40B4-BE49-F238E27FC236}">
                  <a16:creationId xmlns:a16="http://schemas.microsoft.com/office/drawing/2014/main" id="{3924E541-864D-8276-EB29-06DDDFE2F028}"/>
                </a:ext>
              </a:extLst>
            </p:cNvPr>
            <p:cNvSpPr/>
            <p:nvPr/>
          </p:nvSpPr>
          <p:spPr>
            <a:xfrm>
              <a:off x="2647188" y="1350264"/>
              <a:ext cx="2461260" cy="707390"/>
            </a:xfrm>
            <a:custGeom>
              <a:avLst/>
              <a:gdLst/>
              <a:ahLst/>
              <a:cxnLst/>
              <a:rect l="l" t="t" r="r" b="b"/>
              <a:pathLst>
                <a:path w="2461260" h="707389">
                  <a:moveTo>
                    <a:pt x="2461260" y="0"/>
                  </a:moveTo>
                  <a:lnTo>
                    <a:pt x="0" y="0"/>
                  </a:lnTo>
                  <a:lnTo>
                    <a:pt x="0" y="707136"/>
                  </a:lnTo>
                  <a:lnTo>
                    <a:pt x="2461260" y="707136"/>
                  </a:lnTo>
                  <a:lnTo>
                    <a:pt x="2461260" y="0"/>
                  </a:lnTo>
                  <a:close/>
                </a:path>
              </a:pathLst>
            </a:custGeom>
            <a:solidFill>
              <a:srgbClr val="FFFFFF"/>
            </a:solidFill>
          </p:spPr>
          <p:txBody>
            <a:bodyPr wrap="square" lIns="0" tIns="0" rIns="0" bIns="0" rtlCol="0"/>
            <a:lstStyle/>
            <a:p>
              <a:endParaRPr/>
            </a:p>
          </p:txBody>
        </p:sp>
        <p:sp>
          <p:nvSpPr>
            <p:cNvPr id="52" name="object 52">
              <a:extLst>
                <a:ext uri="{FF2B5EF4-FFF2-40B4-BE49-F238E27FC236}">
                  <a16:creationId xmlns:a16="http://schemas.microsoft.com/office/drawing/2014/main" id="{ADF9CE7C-F5E1-17A2-AEF5-88C389FC545D}"/>
                </a:ext>
              </a:extLst>
            </p:cNvPr>
            <p:cNvSpPr/>
            <p:nvPr/>
          </p:nvSpPr>
          <p:spPr>
            <a:xfrm>
              <a:off x="2647188" y="1350264"/>
              <a:ext cx="2461260" cy="707390"/>
            </a:xfrm>
            <a:custGeom>
              <a:avLst/>
              <a:gdLst/>
              <a:ahLst/>
              <a:cxnLst/>
              <a:rect l="l" t="t" r="r" b="b"/>
              <a:pathLst>
                <a:path w="2461260" h="707389">
                  <a:moveTo>
                    <a:pt x="0" y="707136"/>
                  </a:moveTo>
                  <a:lnTo>
                    <a:pt x="2461260" y="707136"/>
                  </a:lnTo>
                  <a:lnTo>
                    <a:pt x="2461260" y="0"/>
                  </a:lnTo>
                  <a:lnTo>
                    <a:pt x="0" y="0"/>
                  </a:lnTo>
                  <a:lnTo>
                    <a:pt x="0" y="707136"/>
                  </a:lnTo>
                  <a:close/>
                </a:path>
              </a:pathLst>
            </a:custGeom>
            <a:ln w="9525">
              <a:solidFill>
                <a:srgbClr val="000000"/>
              </a:solidFill>
            </a:ln>
          </p:spPr>
          <p:txBody>
            <a:bodyPr wrap="square" lIns="0" tIns="0" rIns="0" bIns="0" rtlCol="0"/>
            <a:lstStyle/>
            <a:p>
              <a:endParaRPr/>
            </a:p>
          </p:txBody>
        </p:sp>
      </p:grpSp>
      <p:sp>
        <p:nvSpPr>
          <p:cNvPr id="53" name="object 53">
            <a:extLst>
              <a:ext uri="{FF2B5EF4-FFF2-40B4-BE49-F238E27FC236}">
                <a16:creationId xmlns:a16="http://schemas.microsoft.com/office/drawing/2014/main" id="{5EA50C43-0B6F-4257-29A3-2093ACC9B035}"/>
              </a:ext>
            </a:extLst>
          </p:cNvPr>
          <p:cNvSpPr txBox="1"/>
          <p:nvPr/>
        </p:nvSpPr>
        <p:spPr>
          <a:xfrm>
            <a:off x="4184661" y="1383283"/>
            <a:ext cx="2451735" cy="330835"/>
          </a:xfrm>
          <a:prstGeom prst="rect">
            <a:avLst/>
          </a:prstGeom>
        </p:spPr>
        <p:txBody>
          <a:bodyPr vert="horz" wrap="square" lIns="0" tIns="13335" rIns="0" bIns="0" rtlCol="0">
            <a:spAutoFit/>
          </a:bodyPr>
          <a:lstStyle/>
          <a:p>
            <a:pPr marL="263525">
              <a:lnSpc>
                <a:spcPct val="100000"/>
              </a:lnSpc>
              <a:spcBef>
                <a:spcPts val="105"/>
              </a:spcBef>
            </a:pPr>
            <a:r>
              <a:rPr sz="2000" b="1" spc="-15" dirty="0">
                <a:latin typeface="Meiryo UI"/>
                <a:cs typeface="Meiryo UI"/>
              </a:rPr>
              <a:t>デジタル価値として</a:t>
            </a:r>
            <a:endParaRPr sz="2000">
              <a:latin typeface="Meiryo UI"/>
              <a:cs typeface="Meiryo UI"/>
            </a:endParaRPr>
          </a:p>
        </p:txBody>
      </p:sp>
      <p:sp>
        <p:nvSpPr>
          <p:cNvPr id="54" name="object 55">
            <a:extLst>
              <a:ext uri="{FF2B5EF4-FFF2-40B4-BE49-F238E27FC236}">
                <a16:creationId xmlns:a16="http://schemas.microsoft.com/office/drawing/2014/main" id="{B002BB27-9A61-4DC7-B4C6-C0700AB98360}"/>
              </a:ext>
            </a:extLst>
          </p:cNvPr>
          <p:cNvSpPr txBox="1"/>
          <p:nvPr/>
        </p:nvSpPr>
        <p:spPr>
          <a:xfrm>
            <a:off x="3685868" y="6306063"/>
            <a:ext cx="5655310" cy="550545"/>
          </a:xfrm>
          <a:prstGeom prst="rect">
            <a:avLst/>
          </a:prstGeom>
        </p:spPr>
        <p:txBody>
          <a:bodyPr vert="horz" wrap="square" lIns="0" tIns="28575" rIns="0" bIns="0" rtlCol="0">
            <a:spAutoFit/>
          </a:bodyPr>
          <a:lstStyle/>
          <a:p>
            <a:pPr marL="12700">
              <a:lnSpc>
                <a:spcPct val="100000"/>
              </a:lnSpc>
              <a:spcBef>
                <a:spcPts val="225"/>
              </a:spcBef>
            </a:pPr>
            <a:r>
              <a:rPr sz="2000" b="1" spc="-25" dirty="0">
                <a:latin typeface="Meiryo UI"/>
                <a:cs typeface="Meiryo UI"/>
              </a:rPr>
              <a:t>「いつでも・どこでも・いくらでも」電力需要を柔軟に創出</a:t>
            </a:r>
            <a:endParaRPr sz="2000">
              <a:latin typeface="Meiryo UI"/>
              <a:cs typeface="Meiryo UI"/>
            </a:endParaRPr>
          </a:p>
          <a:p>
            <a:pPr marL="1621790">
              <a:lnSpc>
                <a:spcPct val="100000"/>
              </a:lnSpc>
              <a:spcBef>
                <a:spcPts val="395"/>
              </a:spcBef>
            </a:pPr>
            <a:r>
              <a:rPr sz="1000" dirty="0">
                <a:solidFill>
                  <a:srgbClr val="7E7E7E"/>
                </a:solidFill>
                <a:latin typeface="Meiryo UI"/>
                <a:cs typeface="Meiryo UI"/>
              </a:rPr>
              <a:t>©</a:t>
            </a:r>
            <a:r>
              <a:rPr sz="1000" spc="-35" dirty="0">
                <a:solidFill>
                  <a:srgbClr val="7E7E7E"/>
                </a:solidFill>
                <a:latin typeface="Meiryo UI"/>
                <a:cs typeface="Meiryo UI"/>
              </a:rPr>
              <a:t> </a:t>
            </a:r>
            <a:r>
              <a:rPr sz="1000" dirty="0">
                <a:solidFill>
                  <a:srgbClr val="7E7E7E"/>
                </a:solidFill>
                <a:latin typeface="Meiryo UI"/>
                <a:cs typeface="Meiryo UI"/>
              </a:rPr>
              <a:t>2024</a:t>
            </a:r>
            <a:r>
              <a:rPr sz="1000" spc="-15" dirty="0">
                <a:solidFill>
                  <a:srgbClr val="7E7E7E"/>
                </a:solidFill>
                <a:latin typeface="Meiryo UI"/>
                <a:cs typeface="Meiryo UI"/>
              </a:rPr>
              <a:t> </a:t>
            </a:r>
            <a:r>
              <a:rPr sz="1000" dirty="0">
                <a:solidFill>
                  <a:srgbClr val="7E7E7E"/>
                </a:solidFill>
                <a:latin typeface="Meiryo UI"/>
                <a:cs typeface="Meiryo UI"/>
              </a:rPr>
              <a:t>Agile</a:t>
            </a:r>
            <a:r>
              <a:rPr sz="1000" spc="-20" dirty="0">
                <a:solidFill>
                  <a:srgbClr val="7E7E7E"/>
                </a:solidFill>
                <a:latin typeface="Meiryo UI"/>
                <a:cs typeface="Meiryo UI"/>
              </a:rPr>
              <a:t> </a:t>
            </a:r>
            <a:r>
              <a:rPr sz="1000" dirty="0">
                <a:solidFill>
                  <a:srgbClr val="7E7E7E"/>
                </a:solidFill>
                <a:latin typeface="Meiryo UI"/>
                <a:cs typeface="Meiryo UI"/>
              </a:rPr>
              <a:t>Energy</a:t>
            </a:r>
            <a:r>
              <a:rPr sz="1000" spc="-20" dirty="0">
                <a:solidFill>
                  <a:srgbClr val="7E7E7E"/>
                </a:solidFill>
                <a:latin typeface="Meiryo UI"/>
                <a:cs typeface="Meiryo UI"/>
              </a:rPr>
              <a:t> </a:t>
            </a:r>
            <a:r>
              <a:rPr sz="1000" dirty="0">
                <a:solidFill>
                  <a:srgbClr val="7E7E7E"/>
                </a:solidFill>
                <a:latin typeface="Meiryo UI"/>
                <a:cs typeface="Meiryo UI"/>
              </a:rPr>
              <a:t>X,</a:t>
            </a:r>
            <a:r>
              <a:rPr sz="1000" spc="-15" dirty="0">
                <a:solidFill>
                  <a:srgbClr val="7E7E7E"/>
                </a:solidFill>
                <a:latin typeface="Meiryo UI"/>
                <a:cs typeface="Meiryo UI"/>
              </a:rPr>
              <a:t> </a:t>
            </a:r>
            <a:r>
              <a:rPr sz="1000" spc="-20" dirty="0">
                <a:solidFill>
                  <a:srgbClr val="7E7E7E"/>
                </a:solidFill>
                <a:latin typeface="Meiryo UI"/>
                <a:cs typeface="Meiryo UI"/>
              </a:rPr>
              <a:t>Inc.</a:t>
            </a:r>
            <a:endParaRPr sz="1000">
              <a:latin typeface="Meiryo UI"/>
              <a:cs typeface="Meiryo UI"/>
            </a:endParaRPr>
          </a:p>
        </p:txBody>
      </p:sp>
      <p:sp>
        <p:nvSpPr>
          <p:cNvPr id="56" name="object 54">
            <a:extLst>
              <a:ext uri="{FF2B5EF4-FFF2-40B4-BE49-F238E27FC236}">
                <a16:creationId xmlns:a16="http://schemas.microsoft.com/office/drawing/2014/main" id="{70305B1F-5726-C47D-B1CB-1FBBBBDEF216}"/>
              </a:ext>
            </a:extLst>
          </p:cNvPr>
          <p:cNvSpPr txBox="1"/>
          <p:nvPr/>
        </p:nvSpPr>
        <p:spPr>
          <a:xfrm>
            <a:off x="4179899" y="1694552"/>
            <a:ext cx="2461260" cy="363220"/>
          </a:xfrm>
          <a:prstGeom prst="rect">
            <a:avLst/>
          </a:prstGeom>
          <a:solidFill>
            <a:srgbClr val="FFFFFF"/>
          </a:solidFill>
        </p:spPr>
        <p:txBody>
          <a:bodyPr vert="horz" wrap="square" lIns="0" tIns="6350" rIns="0" bIns="0" rtlCol="0">
            <a:spAutoFit/>
          </a:bodyPr>
          <a:lstStyle/>
          <a:p>
            <a:pPr marL="130175">
              <a:lnSpc>
                <a:spcPct val="100000"/>
              </a:lnSpc>
              <a:spcBef>
                <a:spcPts val="50"/>
              </a:spcBef>
            </a:pPr>
            <a:r>
              <a:rPr sz="2000" b="1" spc="-15" dirty="0">
                <a:latin typeface="Meiryo UI"/>
                <a:cs typeface="Meiryo UI"/>
              </a:rPr>
              <a:t>マネタイズする仕組み</a:t>
            </a:r>
            <a:endParaRPr sz="2000" dirty="0">
              <a:latin typeface="Meiryo UI"/>
              <a:cs typeface="Meiryo UI"/>
            </a:endParaRPr>
          </a:p>
        </p:txBody>
      </p:sp>
    </p:spTree>
    <p:extLst>
      <p:ext uri="{BB962C8B-B14F-4D97-AF65-F5344CB8AC3E}">
        <p14:creationId xmlns:p14="http://schemas.microsoft.com/office/powerpoint/2010/main" val="968753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43762" y="397764"/>
            <a:ext cx="9905365" cy="6265545"/>
            <a:chOff x="761" y="397763"/>
            <a:chExt cx="9905365" cy="6265545"/>
          </a:xfrm>
        </p:grpSpPr>
        <p:sp>
          <p:nvSpPr>
            <p:cNvPr id="3" name="object 3"/>
            <p:cNvSpPr/>
            <p:nvPr/>
          </p:nvSpPr>
          <p:spPr>
            <a:xfrm>
              <a:off x="761" y="397763"/>
              <a:ext cx="9905365" cy="38100"/>
            </a:xfrm>
            <a:custGeom>
              <a:avLst/>
              <a:gdLst/>
              <a:ahLst/>
              <a:cxnLst/>
              <a:rect l="l" t="t" r="r" b="b"/>
              <a:pathLst>
                <a:path w="9905365" h="38100">
                  <a:moveTo>
                    <a:pt x="9905238" y="0"/>
                  </a:moveTo>
                  <a:lnTo>
                    <a:pt x="0" y="0"/>
                  </a:lnTo>
                  <a:lnTo>
                    <a:pt x="0" y="38100"/>
                  </a:lnTo>
                  <a:lnTo>
                    <a:pt x="9905238" y="38100"/>
                  </a:lnTo>
                  <a:lnTo>
                    <a:pt x="9905238" y="0"/>
                  </a:lnTo>
                  <a:close/>
                </a:path>
              </a:pathLst>
            </a:custGeom>
            <a:solidFill>
              <a:srgbClr val="00CC00"/>
            </a:solidFill>
          </p:spPr>
          <p:txBody>
            <a:bodyPr wrap="square" lIns="0" tIns="0" rIns="0" bIns="0" rtlCol="0"/>
            <a:lstStyle/>
            <a:p>
              <a:endParaRPr/>
            </a:p>
          </p:txBody>
        </p:sp>
        <p:pic>
          <p:nvPicPr>
            <p:cNvPr id="4" name="object 4"/>
            <p:cNvPicPr/>
            <p:nvPr/>
          </p:nvPicPr>
          <p:blipFill>
            <a:blip r:embed="rId2" cstate="print"/>
            <a:stretch>
              <a:fillRect/>
            </a:stretch>
          </p:blipFill>
          <p:spPr>
            <a:xfrm>
              <a:off x="3985259" y="2535936"/>
              <a:ext cx="5878068" cy="4126991"/>
            </a:xfrm>
            <a:prstGeom prst="rect">
              <a:avLst/>
            </a:prstGeom>
          </p:spPr>
        </p:pic>
        <p:pic>
          <p:nvPicPr>
            <p:cNvPr id="5" name="object 5"/>
            <p:cNvPicPr/>
            <p:nvPr/>
          </p:nvPicPr>
          <p:blipFill>
            <a:blip r:embed="rId3" cstate="print"/>
            <a:stretch>
              <a:fillRect/>
            </a:stretch>
          </p:blipFill>
          <p:spPr>
            <a:xfrm>
              <a:off x="4021835" y="2572512"/>
              <a:ext cx="5756148" cy="4005072"/>
            </a:xfrm>
            <a:prstGeom prst="rect">
              <a:avLst/>
            </a:prstGeom>
          </p:spPr>
        </p:pic>
        <p:sp>
          <p:nvSpPr>
            <p:cNvPr id="6" name="object 6"/>
            <p:cNvSpPr/>
            <p:nvPr/>
          </p:nvSpPr>
          <p:spPr>
            <a:xfrm>
              <a:off x="4017009" y="2567749"/>
              <a:ext cx="5765800" cy="4015104"/>
            </a:xfrm>
            <a:custGeom>
              <a:avLst/>
              <a:gdLst/>
              <a:ahLst/>
              <a:cxnLst/>
              <a:rect l="l" t="t" r="r" b="b"/>
              <a:pathLst>
                <a:path w="5765800" h="4015104">
                  <a:moveTo>
                    <a:pt x="0" y="4014597"/>
                  </a:moveTo>
                  <a:lnTo>
                    <a:pt x="5765672" y="4014597"/>
                  </a:lnTo>
                  <a:lnTo>
                    <a:pt x="5765672" y="0"/>
                  </a:lnTo>
                  <a:lnTo>
                    <a:pt x="0" y="0"/>
                  </a:lnTo>
                  <a:lnTo>
                    <a:pt x="0" y="4014597"/>
                  </a:lnTo>
                  <a:close/>
                </a:path>
              </a:pathLst>
            </a:custGeom>
            <a:ln w="9525">
              <a:solidFill>
                <a:srgbClr val="000000"/>
              </a:solidFill>
            </a:ln>
          </p:spPr>
          <p:txBody>
            <a:bodyPr wrap="square" lIns="0" tIns="0" rIns="0" bIns="0" rtlCol="0"/>
            <a:lstStyle/>
            <a:p>
              <a:endParaRPr/>
            </a:p>
          </p:txBody>
        </p:sp>
      </p:grpSp>
      <p:pic>
        <p:nvPicPr>
          <p:cNvPr id="7" name="object 7"/>
          <p:cNvPicPr/>
          <p:nvPr/>
        </p:nvPicPr>
        <p:blipFill>
          <a:blip r:embed="rId4" cstate="print"/>
          <a:stretch>
            <a:fillRect/>
          </a:stretch>
        </p:blipFill>
        <p:spPr>
          <a:xfrm>
            <a:off x="1525843" y="4685212"/>
            <a:ext cx="1478614" cy="1423622"/>
          </a:xfrm>
          <a:prstGeom prst="rect">
            <a:avLst/>
          </a:prstGeom>
        </p:spPr>
      </p:pic>
      <p:grpSp>
        <p:nvGrpSpPr>
          <p:cNvPr id="9" name="object 9"/>
          <p:cNvGrpSpPr/>
          <p:nvPr/>
        </p:nvGrpSpPr>
        <p:grpSpPr>
          <a:xfrm>
            <a:off x="964701" y="488274"/>
            <a:ext cx="6203315" cy="2518410"/>
            <a:chOff x="123253" y="472249"/>
            <a:chExt cx="6203315" cy="2518410"/>
          </a:xfrm>
        </p:grpSpPr>
        <p:sp>
          <p:nvSpPr>
            <p:cNvPr id="10" name="object 10"/>
            <p:cNvSpPr/>
            <p:nvPr/>
          </p:nvSpPr>
          <p:spPr>
            <a:xfrm>
              <a:off x="128015" y="477012"/>
              <a:ext cx="6193790" cy="2508885"/>
            </a:xfrm>
            <a:custGeom>
              <a:avLst/>
              <a:gdLst/>
              <a:ahLst/>
              <a:cxnLst/>
              <a:rect l="l" t="t" r="r" b="b"/>
              <a:pathLst>
                <a:path w="6193790" h="2508885">
                  <a:moveTo>
                    <a:pt x="6193536" y="0"/>
                  </a:moveTo>
                  <a:lnTo>
                    <a:pt x="0" y="0"/>
                  </a:lnTo>
                  <a:lnTo>
                    <a:pt x="0" y="2508504"/>
                  </a:lnTo>
                  <a:lnTo>
                    <a:pt x="6193536" y="2508504"/>
                  </a:lnTo>
                  <a:lnTo>
                    <a:pt x="6193536" y="0"/>
                  </a:lnTo>
                  <a:close/>
                </a:path>
              </a:pathLst>
            </a:custGeom>
            <a:solidFill>
              <a:srgbClr val="F1F1F1"/>
            </a:solidFill>
          </p:spPr>
          <p:txBody>
            <a:bodyPr wrap="square" lIns="0" tIns="0" rIns="0" bIns="0" rtlCol="0"/>
            <a:lstStyle/>
            <a:p>
              <a:endParaRPr/>
            </a:p>
          </p:txBody>
        </p:sp>
        <p:sp>
          <p:nvSpPr>
            <p:cNvPr id="11" name="object 11"/>
            <p:cNvSpPr/>
            <p:nvPr/>
          </p:nvSpPr>
          <p:spPr>
            <a:xfrm>
              <a:off x="128015" y="477012"/>
              <a:ext cx="6193790" cy="2508885"/>
            </a:xfrm>
            <a:custGeom>
              <a:avLst/>
              <a:gdLst/>
              <a:ahLst/>
              <a:cxnLst/>
              <a:rect l="l" t="t" r="r" b="b"/>
              <a:pathLst>
                <a:path w="6193790" h="2508885">
                  <a:moveTo>
                    <a:pt x="0" y="2508504"/>
                  </a:moveTo>
                  <a:lnTo>
                    <a:pt x="6193536" y="2508504"/>
                  </a:lnTo>
                  <a:lnTo>
                    <a:pt x="6193536" y="0"/>
                  </a:lnTo>
                  <a:lnTo>
                    <a:pt x="0" y="0"/>
                  </a:lnTo>
                  <a:lnTo>
                    <a:pt x="0" y="2508504"/>
                  </a:lnTo>
                  <a:close/>
                </a:path>
              </a:pathLst>
            </a:custGeom>
            <a:ln w="9525">
              <a:solidFill>
                <a:srgbClr val="000000"/>
              </a:solidFill>
            </a:ln>
          </p:spPr>
          <p:txBody>
            <a:bodyPr wrap="square" lIns="0" tIns="0" rIns="0" bIns="0" rtlCol="0"/>
            <a:lstStyle/>
            <a:p>
              <a:endParaRPr/>
            </a:p>
          </p:txBody>
        </p:sp>
      </p:grpSp>
      <p:sp>
        <p:nvSpPr>
          <p:cNvPr id="12" name="object 12"/>
          <p:cNvSpPr txBox="1"/>
          <p:nvPr/>
        </p:nvSpPr>
        <p:spPr>
          <a:xfrm>
            <a:off x="1350365" y="433878"/>
            <a:ext cx="5208270" cy="2495550"/>
          </a:xfrm>
          <a:prstGeom prst="rect">
            <a:avLst/>
          </a:prstGeom>
        </p:spPr>
        <p:txBody>
          <a:bodyPr vert="horz" wrap="square" lIns="0" tIns="89535" rIns="0" bIns="0" rtlCol="0">
            <a:spAutoFit/>
          </a:bodyPr>
          <a:lstStyle/>
          <a:p>
            <a:pPr marL="12700">
              <a:spcBef>
                <a:spcPts val="705"/>
              </a:spcBef>
            </a:pPr>
            <a:r>
              <a:rPr sz="1600" b="1" spc="-25" dirty="0">
                <a:latin typeface="Meiryo UI"/>
                <a:cs typeface="Meiryo UI"/>
              </a:rPr>
              <a:t>【期間】</a:t>
            </a:r>
            <a:r>
              <a:rPr sz="1600" spc="-10" dirty="0">
                <a:latin typeface="Meiryo UI"/>
                <a:cs typeface="Meiryo UI"/>
              </a:rPr>
              <a:t>2020</a:t>
            </a:r>
            <a:r>
              <a:rPr sz="1600" spc="-30" dirty="0">
                <a:latin typeface="Meiryo UI"/>
                <a:cs typeface="Meiryo UI"/>
              </a:rPr>
              <a:t>年</a:t>
            </a:r>
            <a:r>
              <a:rPr sz="1600" spc="-10" dirty="0">
                <a:latin typeface="Meiryo UI"/>
                <a:cs typeface="Meiryo UI"/>
              </a:rPr>
              <a:t>8</a:t>
            </a:r>
            <a:r>
              <a:rPr sz="1600" spc="-25" dirty="0">
                <a:latin typeface="Meiryo UI"/>
                <a:cs typeface="Meiryo UI"/>
              </a:rPr>
              <a:t>月～9</a:t>
            </a:r>
            <a:r>
              <a:rPr sz="1600" spc="-50" dirty="0">
                <a:latin typeface="Meiryo UI"/>
                <a:cs typeface="Meiryo UI"/>
              </a:rPr>
              <a:t>月</a:t>
            </a:r>
            <a:endParaRPr sz="1600">
              <a:latin typeface="Meiryo UI"/>
              <a:cs typeface="Meiryo UI"/>
            </a:endParaRPr>
          </a:p>
          <a:p>
            <a:pPr marL="12700">
              <a:spcBef>
                <a:spcPts val="600"/>
              </a:spcBef>
              <a:tabLst>
                <a:tab pos="2601595" algn="l"/>
                <a:tab pos="3550285" algn="l"/>
              </a:tabLst>
            </a:pPr>
            <a:r>
              <a:rPr sz="1600" b="1" spc="-10" dirty="0">
                <a:latin typeface="Meiryo UI"/>
                <a:cs typeface="Meiryo UI"/>
              </a:rPr>
              <a:t>【</a:t>
            </a:r>
            <a:r>
              <a:rPr sz="1600" b="1" spc="-25" dirty="0">
                <a:latin typeface="Meiryo UI"/>
                <a:cs typeface="Meiryo UI"/>
              </a:rPr>
              <a:t>場所</a:t>
            </a:r>
            <a:r>
              <a:rPr sz="1600" b="1" spc="-10" dirty="0">
                <a:latin typeface="Meiryo UI"/>
                <a:cs typeface="Meiryo UI"/>
              </a:rPr>
              <a:t>】</a:t>
            </a:r>
            <a:r>
              <a:rPr sz="1600" spc="-30" dirty="0">
                <a:latin typeface="Meiryo UI"/>
                <a:cs typeface="Meiryo UI"/>
              </a:rPr>
              <a:t>東京電力</a:t>
            </a:r>
            <a:r>
              <a:rPr sz="1600" spc="-25" dirty="0">
                <a:latin typeface="Meiryo UI"/>
                <a:cs typeface="Meiryo UI"/>
              </a:rPr>
              <a:t>パワ</a:t>
            </a:r>
            <a:r>
              <a:rPr sz="1600" spc="-20" dirty="0">
                <a:latin typeface="Meiryo UI"/>
                <a:cs typeface="Meiryo UI"/>
              </a:rPr>
              <a:t>ー</a:t>
            </a:r>
            <a:r>
              <a:rPr sz="1600" spc="-25" dirty="0">
                <a:latin typeface="Meiryo UI"/>
                <a:cs typeface="Meiryo UI"/>
              </a:rPr>
              <a:t>グ</a:t>
            </a:r>
            <a:r>
              <a:rPr sz="1600" spc="-10" dirty="0">
                <a:latin typeface="Meiryo UI"/>
                <a:cs typeface="Meiryo UI"/>
              </a:rPr>
              <a:t>リッ</a:t>
            </a:r>
            <a:r>
              <a:rPr sz="1600" spc="-50" dirty="0">
                <a:latin typeface="Meiryo UI"/>
                <a:cs typeface="Meiryo UI"/>
              </a:rPr>
              <a:t>ド</a:t>
            </a:r>
            <a:r>
              <a:rPr sz="1600" dirty="0">
                <a:latin typeface="Meiryo UI"/>
                <a:cs typeface="Meiryo UI"/>
              </a:rPr>
              <a:t>	</a:t>
            </a:r>
            <a:r>
              <a:rPr sz="1600" spc="-25" dirty="0">
                <a:latin typeface="Meiryo UI"/>
                <a:cs typeface="Meiryo UI"/>
              </a:rPr>
              <a:t>土浦支</a:t>
            </a:r>
            <a:r>
              <a:rPr sz="1600" spc="-50" dirty="0">
                <a:latin typeface="Meiryo UI"/>
                <a:cs typeface="Meiryo UI"/>
              </a:rPr>
              <a:t>社</a:t>
            </a:r>
            <a:r>
              <a:rPr sz="1600" dirty="0">
                <a:latin typeface="Meiryo UI"/>
                <a:cs typeface="Meiryo UI"/>
              </a:rPr>
              <a:t>	</a:t>
            </a:r>
            <a:r>
              <a:rPr sz="1600" spc="-25" dirty="0">
                <a:latin typeface="Meiryo UI"/>
                <a:cs typeface="Meiryo UI"/>
              </a:rPr>
              <a:t>事務所</a:t>
            </a:r>
            <a:r>
              <a:rPr sz="1600" spc="-50" dirty="0">
                <a:latin typeface="Meiryo UI"/>
                <a:cs typeface="Meiryo UI"/>
              </a:rPr>
              <a:t>内</a:t>
            </a:r>
            <a:endParaRPr sz="1600">
              <a:latin typeface="Meiryo UI"/>
              <a:cs typeface="Meiryo UI"/>
            </a:endParaRPr>
          </a:p>
          <a:p>
            <a:pPr marL="12700">
              <a:spcBef>
                <a:spcPts val="600"/>
              </a:spcBef>
            </a:pPr>
            <a:r>
              <a:rPr sz="1600" b="1" spc="-25" dirty="0">
                <a:latin typeface="Meiryo UI"/>
                <a:cs typeface="Meiryo UI"/>
              </a:rPr>
              <a:t>【目的】</a:t>
            </a:r>
            <a:r>
              <a:rPr sz="1600" spc="-30" dirty="0">
                <a:latin typeface="Meiryo UI"/>
                <a:cs typeface="Meiryo UI"/>
              </a:rPr>
              <a:t>マイニング装置単体の特性確認</a:t>
            </a:r>
            <a:endParaRPr sz="1600">
              <a:latin typeface="Meiryo UI"/>
              <a:cs typeface="Meiryo UI"/>
            </a:endParaRPr>
          </a:p>
          <a:p>
            <a:pPr marL="12700">
              <a:spcBef>
                <a:spcPts val="600"/>
              </a:spcBef>
            </a:pPr>
            <a:r>
              <a:rPr sz="1600" b="1" spc="-30" dirty="0">
                <a:latin typeface="Meiryo UI"/>
                <a:cs typeface="Meiryo UI"/>
              </a:rPr>
              <a:t>【実施内容】</a:t>
            </a:r>
            <a:endParaRPr sz="1600">
              <a:latin typeface="Meiryo UI"/>
              <a:cs typeface="Meiryo UI"/>
            </a:endParaRPr>
          </a:p>
          <a:p>
            <a:pPr marL="354965" indent="-249554">
              <a:spcBef>
                <a:spcPts val="595"/>
              </a:spcBef>
              <a:buFont typeface="Wingdings"/>
              <a:buChar char=""/>
              <a:tabLst>
                <a:tab pos="354965" algn="l"/>
              </a:tabLst>
            </a:pPr>
            <a:r>
              <a:rPr sz="1400" spc="-10" dirty="0">
                <a:latin typeface="Meiryo UI"/>
                <a:cs typeface="Meiryo UI"/>
              </a:rPr>
              <a:t>マイニング装置(10＋1</a:t>
            </a:r>
            <a:r>
              <a:rPr sz="1400" spc="-20" dirty="0">
                <a:latin typeface="Meiryo UI"/>
                <a:cs typeface="Meiryo UI"/>
              </a:rPr>
              <a:t>)台を設置し、機器単体の特性試験等を実施</a:t>
            </a:r>
            <a:endParaRPr sz="1400">
              <a:latin typeface="Meiryo UI"/>
              <a:cs typeface="Meiryo UI"/>
            </a:endParaRPr>
          </a:p>
          <a:p>
            <a:pPr marL="354965" indent="-249554">
              <a:spcBef>
                <a:spcPts val="605"/>
              </a:spcBef>
              <a:buFont typeface="Wingdings"/>
              <a:buChar char=""/>
              <a:tabLst>
                <a:tab pos="354965" algn="l"/>
              </a:tabLst>
            </a:pPr>
            <a:r>
              <a:rPr sz="1400" spc="-10" dirty="0">
                <a:latin typeface="Meiryo UI"/>
                <a:cs typeface="Meiryo UI"/>
              </a:rPr>
              <a:t>Bitmain</a:t>
            </a:r>
            <a:r>
              <a:rPr sz="1400" dirty="0">
                <a:latin typeface="Meiryo UI"/>
                <a:cs typeface="Meiryo UI"/>
              </a:rPr>
              <a:t>社製Antminer</a:t>
            </a:r>
            <a:r>
              <a:rPr sz="1400" spc="-45" dirty="0">
                <a:latin typeface="Meiryo UI"/>
                <a:cs typeface="Meiryo UI"/>
              </a:rPr>
              <a:t> </a:t>
            </a:r>
            <a:r>
              <a:rPr sz="1400" dirty="0">
                <a:latin typeface="Meiryo UI"/>
                <a:cs typeface="Meiryo UI"/>
              </a:rPr>
              <a:t>L3+（</a:t>
            </a:r>
            <a:r>
              <a:rPr sz="1400" spc="-5" dirty="0">
                <a:latin typeface="Meiryo UI"/>
                <a:cs typeface="Meiryo UI"/>
              </a:rPr>
              <a:t>消費電力：</a:t>
            </a:r>
            <a:r>
              <a:rPr sz="1400" spc="-10" dirty="0">
                <a:latin typeface="Meiryo UI"/>
                <a:cs typeface="Meiryo UI"/>
              </a:rPr>
              <a:t>800W）</a:t>
            </a:r>
            <a:endParaRPr sz="1400">
              <a:latin typeface="Meiryo UI"/>
              <a:cs typeface="Meiryo UI"/>
            </a:endParaRPr>
          </a:p>
          <a:p>
            <a:pPr marL="12700">
              <a:spcBef>
                <a:spcPts val="605"/>
              </a:spcBef>
            </a:pPr>
            <a:r>
              <a:rPr sz="1600" b="1" spc="-30" dirty="0">
                <a:latin typeface="Meiryo UI"/>
                <a:cs typeface="Meiryo UI"/>
              </a:rPr>
              <a:t>【測定結果】</a:t>
            </a:r>
            <a:endParaRPr sz="1600">
              <a:latin typeface="Meiryo UI"/>
              <a:cs typeface="Meiryo UI"/>
            </a:endParaRPr>
          </a:p>
          <a:p>
            <a:pPr marL="354965" indent="-342265">
              <a:spcBef>
                <a:spcPts val="595"/>
              </a:spcBef>
              <a:buFont typeface="Wingdings"/>
              <a:buChar char=""/>
              <a:tabLst>
                <a:tab pos="354965" algn="l"/>
              </a:tabLst>
            </a:pPr>
            <a:r>
              <a:rPr sz="1400" spc="-20" dirty="0">
                <a:latin typeface="Meiryo UI"/>
                <a:cs typeface="Meiryo UI"/>
              </a:rPr>
              <a:t>無効電力の割合は小さく、抵抗負荷としてみなすことが可能</a:t>
            </a:r>
            <a:endParaRPr sz="1400">
              <a:latin typeface="Meiryo UI"/>
              <a:cs typeface="Meiryo UI"/>
            </a:endParaRPr>
          </a:p>
        </p:txBody>
      </p:sp>
      <p:sp>
        <p:nvSpPr>
          <p:cNvPr id="14" name="object 14"/>
          <p:cNvSpPr txBox="1">
            <a:spLocks noGrp="1"/>
          </p:cNvSpPr>
          <p:nvPr>
            <p:ph type="ftr" sz="quarter" idx="5"/>
          </p:nvPr>
        </p:nvSpPr>
        <p:spPr>
          <a:xfrm>
            <a:off x="4148328" y="6656972"/>
            <a:ext cx="4114800" cy="173766"/>
          </a:xfrm>
          <a:prstGeom prst="rect">
            <a:avLst/>
          </a:prstGeom>
        </p:spPr>
        <p:txBody>
          <a:bodyPr vert="horz" wrap="square" lIns="0" tIns="19685" rIns="0" bIns="0" rtlCol="0" anchor="ctr">
            <a:spAutoFit/>
          </a:bodyPr>
          <a:lstStyle/>
          <a:p>
            <a:pPr marL="12700">
              <a:spcBef>
                <a:spcPts val="155"/>
              </a:spcBef>
            </a:pPr>
            <a:r>
              <a:rPr dirty="0"/>
              <a:t>©</a:t>
            </a:r>
            <a:r>
              <a:rPr spc="-35" dirty="0"/>
              <a:t> </a:t>
            </a:r>
            <a:r>
              <a:rPr dirty="0"/>
              <a:t>2024</a:t>
            </a:r>
            <a:r>
              <a:rPr spc="-15" dirty="0"/>
              <a:t> </a:t>
            </a:r>
            <a:r>
              <a:rPr dirty="0"/>
              <a:t>Agile</a:t>
            </a:r>
            <a:r>
              <a:rPr spc="-20" dirty="0"/>
              <a:t> </a:t>
            </a:r>
            <a:r>
              <a:rPr dirty="0"/>
              <a:t>Energy</a:t>
            </a:r>
            <a:r>
              <a:rPr spc="-20" dirty="0"/>
              <a:t> </a:t>
            </a:r>
            <a:r>
              <a:rPr dirty="0"/>
              <a:t>X,</a:t>
            </a:r>
            <a:r>
              <a:rPr spc="-15" dirty="0"/>
              <a:t> </a:t>
            </a:r>
            <a:r>
              <a:rPr spc="-20" dirty="0"/>
              <a:t>Inc.</a:t>
            </a:r>
          </a:p>
        </p:txBody>
      </p:sp>
      <p:sp>
        <p:nvSpPr>
          <p:cNvPr id="15" name="正方形/長方形 14">
            <a:extLst>
              <a:ext uri="{FF2B5EF4-FFF2-40B4-BE49-F238E27FC236}">
                <a16:creationId xmlns:a16="http://schemas.microsoft.com/office/drawing/2014/main" id="{105A3BAC-A4C6-AE31-7827-822B793100B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spc="-10" dirty="0">
                <a:solidFill>
                  <a:schemeClr val="bg1"/>
                </a:solidFill>
                <a:latin typeface="BIZ UDPゴシック" panose="020B0400000000000000" pitchFamily="50" charset="-128"/>
                <a:ea typeface="BIZ UDPゴシック" panose="020B0400000000000000" pitchFamily="50" charset="-128"/>
              </a:rPr>
              <a:t>MW2MH</a:t>
            </a:r>
            <a:r>
              <a:rPr lang="ja-JP" altLang="en-US" sz="2400" b="1" spc="-35" dirty="0">
                <a:solidFill>
                  <a:schemeClr val="bg1"/>
                </a:solidFill>
                <a:latin typeface="BIZ UDPゴシック" panose="020B0400000000000000" pitchFamily="50" charset="-128"/>
                <a:ea typeface="BIZ UDPゴシック" panose="020B0400000000000000" pitchFamily="50" charset="-128"/>
              </a:rPr>
              <a:t>プロジェクト：フェーズ</a:t>
            </a:r>
            <a:r>
              <a:rPr lang="en-US" altLang="ja-JP" sz="2400" b="1" dirty="0">
                <a:solidFill>
                  <a:schemeClr val="bg1"/>
                </a:solidFill>
                <a:latin typeface="BIZ UDPゴシック" panose="020B0400000000000000" pitchFamily="50" charset="-128"/>
                <a:ea typeface="BIZ UDPゴシック" panose="020B0400000000000000" pitchFamily="50" charset="-128"/>
              </a:rPr>
              <a:t>0</a:t>
            </a:r>
            <a:r>
              <a:rPr lang="ja-JP" altLang="en-US" sz="2400" b="1" spc="120" dirty="0">
                <a:solidFill>
                  <a:schemeClr val="bg1"/>
                </a:solidFill>
                <a:latin typeface="BIZ UDPゴシック" panose="020B0400000000000000" pitchFamily="50" charset="-128"/>
                <a:ea typeface="BIZ UDPゴシック" panose="020B0400000000000000" pitchFamily="50" charset="-128"/>
              </a:rPr>
              <a:t> </a:t>
            </a:r>
            <a:r>
              <a:rPr lang="en-US" altLang="ja-JP" sz="2400" b="1" spc="-25" dirty="0">
                <a:solidFill>
                  <a:schemeClr val="bg1"/>
                </a:solidFill>
                <a:latin typeface="BIZ UDPゴシック" panose="020B0400000000000000" pitchFamily="50" charset="-128"/>
                <a:ea typeface="BIZ UDPゴシック" panose="020B0400000000000000" pitchFamily="50" charset="-128"/>
              </a:rPr>
              <a:t>PoC</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836828"/>
            <a:ext cx="10515600" cy="382156"/>
          </a:xfrm>
          <a:prstGeom prst="rect">
            <a:avLst/>
          </a:prstGeom>
        </p:spPr>
        <p:txBody>
          <a:bodyPr vert="horz" wrap="square" lIns="0" tIns="12700" rIns="0" bIns="0" rtlCol="0" anchor="ctr">
            <a:spAutoFit/>
          </a:bodyPr>
          <a:lstStyle/>
          <a:p>
            <a:pPr marL="12065">
              <a:lnSpc>
                <a:spcPct val="100000"/>
              </a:lnSpc>
              <a:spcBef>
                <a:spcPts val="100"/>
              </a:spcBef>
            </a:pPr>
            <a:r>
              <a:rPr sz="2400" spc="-10" dirty="0">
                <a:solidFill>
                  <a:srgbClr val="000000"/>
                </a:solidFill>
              </a:rPr>
              <a:t>MW2MH</a:t>
            </a:r>
            <a:r>
              <a:rPr sz="2400" spc="-35" dirty="0">
                <a:solidFill>
                  <a:srgbClr val="000000"/>
                </a:solidFill>
              </a:rPr>
              <a:t>プロジェクト：フェーズ</a:t>
            </a:r>
            <a:r>
              <a:rPr sz="2400" dirty="0">
                <a:solidFill>
                  <a:srgbClr val="000000"/>
                </a:solidFill>
              </a:rPr>
              <a:t>1</a:t>
            </a:r>
            <a:r>
              <a:rPr sz="2400" spc="120" dirty="0">
                <a:solidFill>
                  <a:srgbClr val="000000"/>
                </a:solidFill>
              </a:rPr>
              <a:t> </a:t>
            </a:r>
            <a:r>
              <a:rPr sz="2400" spc="-25" dirty="0">
                <a:solidFill>
                  <a:srgbClr val="000000"/>
                </a:solidFill>
              </a:rPr>
              <a:t>PoC</a:t>
            </a:r>
            <a:endParaRPr sz="2400"/>
          </a:p>
        </p:txBody>
      </p:sp>
      <p:grpSp>
        <p:nvGrpSpPr>
          <p:cNvPr id="3" name="object 3"/>
          <p:cNvGrpSpPr/>
          <p:nvPr/>
        </p:nvGrpSpPr>
        <p:grpSpPr>
          <a:xfrm>
            <a:off x="6275833" y="3069336"/>
            <a:ext cx="4773295" cy="3613785"/>
            <a:chOff x="5132832" y="3069335"/>
            <a:chExt cx="4773295" cy="3613785"/>
          </a:xfrm>
        </p:grpSpPr>
        <p:pic>
          <p:nvPicPr>
            <p:cNvPr id="4" name="object 4"/>
            <p:cNvPicPr/>
            <p:nvPr/>
          </p:nvPicPr>
          <p:blipFill>
            <a:blip r:embed="rId2" cstate="print"/>
            <a:stretch>
              <a:fillRect/>
            </a:stretch>
          </p:blipFill>
          <p:spPr>
            <a:xfrm>
              <a:off x="5132832" y="3069335"/>
              <a:ext cx="4773168" cy="3613404"/>
            </a:xfrm>
            <a:prstGeom prst="rect">
              <a:avLst/>
            </a:prstGeom>
          </p:spPr>
        </p:pic>
        <p:pic>
          <p:nvPicPr>
            <p:cNvPr id="5" name="object 5"/>
            <p:cNvPicPr/>
            <p:nvPr/>
          </p:nvPicPr>
          <p:blipFill>
            <a:blip r:embed="rId3" cstate="print"/>
            <a:stretch>
              <a:fillRect/>
            </a:stretch>
          </p:blipFill>
          <p:spPr>
            <a:xfrm>
              <a:off x="5169408" y="3105911"/>
              <a:ext cx="4654295" cy="3491484"/>
            </a:xfrm>
            <a:prstGeom prst="rect">
              <a:avLst/>
            </a:prstGeom>
          </p:spPr>
        </p:pic>
        <p:sp>
          <p:nvSpPr>
            <p:cNvPr id="6" name="object 6"/>
            <p:cNvSpPr/>
            <p:nvPr/>
          </p:nvSpPr>
          <p:spPr>
            <a:xfrm>
              <a:off x="5164582" y="3101149"/>
              <a:ext cx="4664075" cy="3501390"/>
            </a:xfrm>
            <a:custGeom>
              <a:avLst/>
              <a:gdLst/>
              <a:ahLst/>
              <a:cxnLst/>
              <a:rect l="l" t="t" r="r" b="b"/>
              <a:pathLst>
                <a:path w="4664075" h="3501390">
                  <a:moveTo>
                    <a:pt x="0" y="3501009"/>
                  </a:moveTo>
                  <a:lnTo>
                    <a:pt x="4663821" y="3501009"/>
                  </a:lnTo>
                  <a:lnTo>
                    <a:pt x="4663821" y="0"/>
                  </a:lnTo>
                  <a:lnTo>
                    <a:pt x="0" y="0"/>
                  </a:lnTo>
                  <a:lnTo>
                    <a:pt x="0" y="3501009"/>
                  </a:lnTo>
                  <a:close/>
                </a:path>
              </a:pathLst>
            </a:custGeom>
            <a:ln w="9525">
              <a:solidFill>
                <a:srgbClr val="000000"/>
              </a:solidFill>
            </a:ln>
          </p:spPr>
          <p:txBody>
            <a:bodyPr wrap="square" lIns="0" tIns="0" rIns="0" bIns="0" rtlCol="0"/>
            <a:lstStyle/>
            <a:p>
              <a:endParaRPr/>
            </a:p>
          </p:txBody>
        </p:sp>
      </p:grpSp>
      <p:grpSp>
        <p:nvGrpSpPr>
          <p:cNvPr id="7" name="object 7"/>
          <p:cNvGrpSpPr/>
          <p:nvPr/>
        </p:nvGrpSpPr>
        <p:grpSpPr>
          <a:xfrm>
            <a:off x="1738883" y="3069335"/>
            <a:ext cx="4154804" cy="3634740"/>
            <a:chOff x="595883" y="3069335"/>
            <a:chExt cx="4154804" cy="3634740"/>
          </a:xfrm>
        </p:grpSpPr>
        <p:pic>
          <p:nvPicPr>
            <p:cNvPr id="8" name="object 8"/>
            <p:cNvPicPr/>
            <p:nvPr/>
          </p:nvPicPr>
          <p:blipFill>
            <a:blip r:embed="rId4" cstate="print"/>
            <a:stretch>
              <a:fillRect/>
            </a:stretch>
          </p:blipFill>
          <p:spPr>
            <a:xfrm>
              <a:off x="595883" y="3069335"/>
              <a:ext cx="4154424" cy="3634740"/>
            </a:xfrm>
            <a:prstGeom prst="rect">
              <a:avLst/>
            </a:prstGeom>
          </p:spPr>
        </p:pic>
        <p:pic>
          <p:nvPicPr>
            <p:cNvPr id="9" name="object 9"/>
            <p:cNvPicPr/>
            <p:nvPr/>
          </p:nvPicPr>
          <p:blipFill>
            <a:blip r:embed="rId5" cstate="print"/>
            <a:stretch>
              <a:fillRect/>
            </a:stretch>
          </p:blipFill>
          <p:spPr>
            <a:xfrm>
              <a:off x="632459" y="3105911"/>
              <a:ext cx="4032504" cy="3512820"/>
            </a:xfrm>
            <a:prstGeom prst="rect">
              <a:avLst/>
            </a:prstGeom>
          </p:spPr>
        </p:pic>
        <p:sp>
          <p:nvSpPr>
            <p:cNvPr id="10" name="object 10"/>
            <p:cNvSpPr/>
            <p:nvPr/>
          </p:nvSpPr>
          <p:spPr>
            <a:xfrm>
              <a:off x="627697" y="3101149"/>
              <a:ext cx="4042410" cy="3522345"/>
            </a:xfrm>
            <a:custGeom>
              <a:avLst/>
              <a:gdLst/>
              <a:ahLst/>
              <a:cxnLst/>
              <a:rect l="l" t="t" r="r" b="b"/>
              <a:pathLst>
                <a:path w="4042410" h="3522345">
                  <a:moveTo>
                    <a:pt x="0" y="3522345"/>
                  </a:moveTo>
                  <a:lnTo>
                    <a:pt x="4042029" y="3522345"/>
                  </a:lnTo>
                  <a:lnTo>
                    <a:pt x="4042029" y="0"/>
                  </a:lnTo>
                  <a:lnTo>
                    <a:pt x="0" y="0"/>
                  </a:lnTo>
                  <a:lnTo>
                    <a:pt x="0" y="3522345"/>
                  </a:lnTo>
                  <a:close/>
                </a:path>
              </a:pathLst>
            </a:custGeom>
            <a:ln w="9525">
              <a:solidFill>
                <a:srgbClr val="000000"/>
              </a:solidFill>
            </a:ln>
          </p:spPr>
          <p:txBody>
            <a:bodyPr wrap="square" lIns="0" tIns="0" rIns="0" bIns="0" rtlCol="0"/>
            <a:lstStyle/>
            <a:p>
              <a:endParaRPr/>
            </a:p>
          </p:txBody>
        </p:sp>
      </p:grpSp>
      <p:sp>
        <p:nvSpPr>
          <p:cNvPr id="11" name="object 11"/>
          <p:cNvSpPr txBox="1"/>
          <p:nvPr/>
        </p:nvSpPr>
        <p:spPr>
          <a:xfrm>
            <a:off x="1199388" y="513588"/>
            <a:ext cx="6192520" cy="2524125"/>
          </a:xfrm>
          <a:prstGeom prst="rect">
            <a:avLst/>
          </a:prstGeom>
          <a:solidFill>
            <a:srgbClr val="F1F1F1"/>
          </a:solidFill>
          <a:ln w="9525">
            <a:solidFill>
              <a:srgbClr val="000000"/>
            </a:solidFill>
          </a:ln>
        </p:spPr>
        <p:txBody>
          <a:bodyPr vert="horz" wrap="square" lIns="0" tIns="46990" rIns="0" bIns="0" rtlCol="0">
            <a:spAutoFit/>
          </a:bodyPr>
          <a:lstStyle/>
          <a:p>
            <a:pPr marL="91440">
              <a:spcBef>
                <a:spcPts val="370"/>
              </a:spcBef>
            </a:pPr>
            <a:r>
              <a:rPr sz="1600" b="1" spc="-25" dirty="0">
                <a:latin typeface="Meiryo UI"/>
                <a:cs typeface="Meiryo UI"/>
              </a:rPr>
              <a:t>【期間】</a:t>
            </a:r>
            <a:r>
              <a:rPr sz="1600" spc="-10" dirty="0">
                <a:latin typeface="Meiryo UI"/>
                <a:cs typeface="Meiryo UI"/>
              </a:rPr>
              <a:t>2021</a:t>
            </a:r>
            <a:r>
              <a:rPr sz="1600" spc="-30" dirty="0">
                <a:latin typeface="Meiryo UI"/>
                <a:cs typeface="Meiryo UI"/>
              </a:rPr>
              <a:t>年</a:t>
            </a:r>
            <a:r>
              <a:rPr sz="1600" spc="-10" dirty="0">
                <a:latin typeface="Meiryo UI"/>
                <a:cs typeface="Meiryo UI"/>
              </a:rPr>
              <a:t>8</a:t>
            </a:r>
            <a:r>
              <a:rPr sz="1600" spc="-25" dirty="0">
                <a:latin typeface="Meiryo UI"/>
                <a:cs typeface="Meiryo UI"/>
              </a:rPr>
              <a:t>月</a:t>
            </a:r>
            <a:r>
              <a:rPr sz="1600" spc="-10" dirty="0">
                <a:latin typeface="Meiryo UI"/>
                <a:cs typeface="Meiryo UI"/>
              </a:rPr>
              <a:t>~2022</a:t>
            </a:r>
            <a:r>
              <a:rPr sz="1600" spc="-25" dirty="0">
                <a:latin typeface="Meiryo UI"/>
                <a:cs typeface="Meiryo UI"/>
              </a:rPr>
              <a:t>年</a:t>
            </a:r>
            <a:r>
              <a:rPr sz="1600" spc="-10" dirty="0">
                <a:latin typeface="Meiryo UI"/>
                <a:cs typeface="Meiryo UI"/>
              </a:rPr>
              <a:t>3</a:t>
            </a:r>
            <a:r>
              <a:rPr sz="1600" spc="-50" dirty="0">
                <a:latin typeface="Meiryo UI"/>
                <a:cs typeface="Meiryo UI"/>
              </a:rPr>
              <a:t>月</a:t>
            </a:r>
            <a:endParaRPr sz="1600">
              <a:latin typeface="Meiryo UI"/>
              <a:cs typeface="Meiryo UI"/>
            </a:endParaRPr>
          </a:p>
          <a:p>
            <a:pPr marL="91440">
              <a:spcBef>
                <a:spcPts val="600"/>
              </a:spcBef>
              <a:tabLst>
                <a:tab pos="2680970" algn="l"/>
                <a:tab pos="3629025" algn="l"/>
              </a:tabLst>
            </a:pPr>
            <a:r>
              <a:rPr sz="1600" b="1" spc="-10" dirty="0">
                <a:latin typeface="Meiryo UI"/>
                <a:cs typeface="Meiryo UI"/>
              </a:rPr>
              <a:t>【</a:t>
            </a:r>
            <a:r>
              <a:rPr sz="1600" b="1" spc="-25" dirty="0">
                <a:latin typeface="Meiryo UI"/>
                <a:cs typeface="Meiryo UI"/>
              </a:rPr>
              <a:t>場所</a:t>
            </a:r>
            <a:r>
              <a:rPr sz="1600" b="1" spc="-10" dirty="0">
                <a:latin typeface="Meiryo UI"/>
                <a:cs typeface="Meiryo UI"/>
              </a:rPr>
              <a:t>】</a:t>
            </a:r>
            <a:r>
              <a:rPr sz="1600" spc="-30" dirty="0">
                <a:latin typeface="Meiryo UI"/>
                <a:cs typeface="Meiryo UI"/>
              </a:rPr>
              <a:t>東京電力</a:t>
            </a:r>
            <a:r>
              <a:rPr sz="1600" spc="-25" dirty="0">
                <a:latin typeface="Meiryo UI"/>
                <a:cs typeface="Meiryo UI"/>
              </a:rPr>
              <a:t>パワ</a:t>
            </a:r>
            <a:r>
              <a:rPr sz="1600" spc="-20" dirty="0">
                <a:latin typeface="Meiryo UI"/>
                <a:cs typeface="Meiryo UI"/>
              </a:rPr>
              <a:t>ー</a:t>
            </a:r>
            <a:r>
              <a:rPr sz="1600" spc="-25" dirty="0">
                <a:latin typeface="Meiryo UI"/>
                <a:cs typeface="Meiryo UI"/>
              </a:rPr>
              <a:t>グ</a:t>
            </a:r>
            <a:r>
              <a:rPr sz="1600" spc="-10" dirty="0">
                <a:latin typeface="Meiryo UI"/>
                <a:cs typeface="Meiryo UI"/>
              </a:rPr>
              <a:t>リッ</a:t>
            </a:r>
            <a:r>
              <a:rPr sz="1600" spc="-50" dirty="0">
                <a:latin typeface="Meiryo UI"/>
                <a:cs typeface="Meiryo UI"/>
              </a:rPr>
              <a:t>ド</a:t>
            </a:r>
            <a:r>
              <a:rPr sz="1600" dirty="0">
                <a:latin typeface="Meiryo UI"/>
                <a:cs typeface="Meiryo UI"/>
              </a:rPr>
              <a:t>	</a:t>
            </a:r>
            <a:r>
              <a:rPr sz="1600" spc="-25" dirty="0">
                <a:latin typeface="Meiryo UI"/>
                <a:cs typeface="Meiryo UI"/>
              </a:rPr>
              <a:t>土浦支</a:t>
            </a:r>
            <a:r>
              <a:rPr sz="1600" spc="-50" dirty="0">
                <a:latin typeface="Meiryo UI"/>
                <a:cs typeface="Meiryo UI"/>
              </a:rPr>
              <a:t>社</a:t>
            </a:r>
            <a:r>
              <a:rPr sz="1600" dirty="0">
                <a:latin typeface="Meiryo UI"/>
                <a:cs typeface="Meiryo UI"/>
              </a:rPr>
              <a:t>	</a:t>
            </a:r>
            <a:r>
              <a:rPr sz="1600" spc="-25" dirty="0">
                <a:latin typeface="Meiryo UI"/>
                <a:cs typeface="Meiryo UI"/>
              </a:rPr>
              <a:t>駐車</a:t>
            </a:r>
            <a:r>
              <a:rPr sz="1600" spc="-50" dirty="0">
                <a:latin typeface="Meiryo UI"/>
                <a:cs typeface="Meiryo UI"/>
              </a:rPr>
              <a:t>場</a:t>
            </a:r>
            <a:endParaRPr sz="1600">
              <a:latin typeface="Meiryo UI"/>
              <a:cs typeface="Meiryo UI"/>
            </a:endParaRPr>
          </a:p>
          <a:p>
            <a:pPr marL="91440">
              <a:spcBef>
                <a:spcPts val="600"/>
              </a:spcBef>
            </a:pPr>
            <a:r>
              <a:rPr sz="1600" b="1" spc="-25" dirty="0">
                <a:latin typeface="Meiryo UI"/>
                <a:cs typeface="Meiryo UI"/>
              </a:rPr>
              <a:t>【目的】</a:t>
            </a:r>
            <a:r>
              <a:rPr sz="1600" spc="-35" dirty="0">
                <a:latin typeface="Meiryo UI"/>
                <a:cs typeface="Meiryo UI"/>
              </a:rPr>
              <a:t>コンテナ型モジュール単体の実証</a:t>
            </a:r>
            <a:endParaRPr sz="1600">
              <a:latin typeface="Meiryo UI"/>
              <a:cs typeface="Meiryo UI"/>
            </a:endParaRPr>
          </a:p>
          <a:p>
            <a:pPr marL="91440">
              <a:spcBef>
                <a:spcPts val="600"/>
              </a:spcBef>
            </a:pPr>
            <a:r>
              <a:rPr sz="1600" b="1" spc="-35" dirty="0">
                <a:latin typeface="Meiryo UI"/>
                <a:cs typeface="Meiryo UI"/>
              </a:rPr>
              <a:t>【実施内容】</a:t>
            </a:r>
            <a:endParaRPr sz="1600">
              <a:latin typeface="Meiryo UI"/>
              <a:cs typeface="Meiryo UI"/>
            </a:endParaRPr>
          </a:p>
          <a:p>
            <a:pPr marL="358140" marR="99060" indent="-266700">
              <a:spcBef>
                <a:spcPts val="600"/>
              </a:spcBef>
              <a:buFont typeface="Wingdings"/>
              <a:buChar char=""/>
              <a:tabLst>
                <a:tab pos="358140" algn="l"/>
              </a:tabLst>
            </a:pPr>
            <a:r>
              <a:rPr sz="1600" spc="-30" dirty="0">
                <a:latin typeface="Meiryo UI"/>
                <a:cs typeface="Meiryo UI"/>
              </a:rPr>
              <a:t>電源・通信回線・空調をパッケージ化したコンテナに、数十台のマイニング装置を配備し、約</a:t>
            </a:r>
            <a:r>
              <a:rPr sz="1600" spc="-10" dirty="0">
                <a:latin typeface="Meiryo UI"/>
                <a:cs typeface="Meiryo UI"/>
              </a:rPr>
              <a:t>100kW</a:t>
            </a:r>
            <a:r>
              <a:rPr sz="1600" spc="-30" dirty="0">
                <a:latin typeface="Meiryo UI"/>
                <a:cs typeface="Meiryo UI"/>
              </a:rPr>
              <a:t>の負荷としての動作特性・保守性等を確認</a:t>
            </a:r>
            <a:endParaRPr sz="1600">
              <a:latin typeface="Meiryo UI"/>
              <a:cs typeface="Meiryo UI"/>
            </a:endParaRPr>
          </a:p>
          <a:p>
            <a:pPr marL="91440">
              <a:spcBef>
                <a:spcPts val="600"/>
              </a:spcBef>
            </a:pPr>
            <a:r>
              <a:rPr sz="1600" b="1" spc="-35" dirty="0">
                <a:latin typeface="Meiryo UI"/>
                <a:cs typeface="Meiryo UI"/>
              </a:rPr>
              <a:t>【電力品質測定結果】</a:t>
            </a:r>
            <a:endParaRPr sz="1600">
              <a:latin typeface="Meiryo UI"/>
              <a:cs typeface="Meiryo UI"/>
            </a:endParaRPr>
          </a:p>
          <a:p>
            <a:pPr marL="357505" indent="-266065">
              <a:spcBef>
                <a:spcPts val="600"/>
              </a:spcBef>
              <a:buFont typeface="Wingdings"/>
              <a:buChar char=""/>
              <a:tabLst>
                <a:tab pos="357505" algn="l"/>
              </a:tabLst>
            </a:pPr>
            <a:r>
              <a:rPr sz="1600" spc="-35" dirty="0">
                <a:latin typeface="Meiryo UI"/>
                <a:cs typeface="Meiryo UI"/>
              </a:rPr>
              <a:t>高調波・フリッカ等の影響は少なく、負荷設備として扱うことが可能</a:t>
            </a:r>
            <a:endParaRPr sz="1600">
              <a:latin typeface="Meiryo UI"/>
              <a:cs typeface="Meiryo UI"/>
            </a:endParaRPr>
          </a:p>
        </p:txBody>
      </p:sp>
      <p:sp>
        <p:nvSpPr>
          <p:cNvPr id="12" name="object 12"/>
          <p:cNvSpPr txBox="1">
            <a:spLocks noGrp="1"/>
          </p:cNvSpPr>
          <p:nvPr>
            <p:ph type="sldNum" sz="quarter" idx="7"/>
          </p:nvPr>
        </p:nvSpPr>
        <p:spPr>
          <a:xfrm>
            <a:off x="9753600" y="6419328"/>
            <a:ext cx="2743200" cy="239168"/>
          </a:xfrm>
          <a:prstGeom prst="rect">
            <a:avLst/>
          </a:prstGeom>
        </p:spPr>
        <p:txBody>
          <a:bodyPr vert="horz" wrap="square" lIns="0" tIns="23495" rIns="0" bIns="0" rtlCol="0" anchor="ctr">
            <a:spAutoFit/>
          </a:bodyPr>
          <a:lstStyle/>
          <a:p>
            <a:pPr marL="38100">
              <a:spcBef>
                <a:spcPts val="185"/>
              </a:spcBef>
            </a:pPr>
            <a:fld id="{81D60167-4931-47E6-BA6A-407CBD079E47}" type="slidenum">
              <a:rPr spc="-25" dirty="0"/>
              <a:pPr marL="38100">
                <a:spcBef>
                  <a:spcPts val="185"/>
                </a:spcBef>
              </a:pPr>
              <a:t>7</a:t>
            </a:fld>
            <a:endParaRPr spc="-25" dirty="0"/>
          </a:p>
        </p:txBody>
      </p:sp>
      <p:sp>
        <p:nvSpPr>
          <p:cNvPr id="13" name="object 13"/>
          <p:cNvSpPr txBox="1">
            <a:spLocks noGrp="1"/>
          </p:cNvSpPr>
          <p:nvPr>
            <p:ph type="ftr" sz="quarter" idx="5"/>
          </p:nvPr>
        </p:nvSpPr>
        <p:spPr>
          <a:xfrm>
            <a:off x="4241295" y="6670352"/>
            <a:ext cx="4114800" cy="173766"/>
          </a:xfrm>
          <a:prstGeom prst="rect">
            <a:avLst/>
          </a:prstGeom>
        </p:spPr>
        <p:txBody>
          <a:bodyPr vert="horz" wrap="square" lIns="0" tIns="19685" rIns="0" bIns="0" rtlCol="0" anchor="ctr">
            <a:spAutoFit/>
          </a:bodyPr>
          <a:lstStyle/>
          <a:p>
            <a:pPr marL="12700">
              <a:spcBef>
                <a:spcPts val="155"/>
              </a:spcBef>
            </a:pPr>
            <a:r>
              <a:rPr dirty="0"/>
              <a:t>©</a:t>
            </a:r>
            <a:r>
              <a:rPr spc="-35" dirty="0"/>
              <a:t> </a:t>
            </a:r>
            <a:r>
              <a:rPr dirty="0"/>
              <a:t>2024</a:t>
            </a:r>
            <a:r>
              <a:rPr spc="-15" dirty="0"/>
              <a:t> </a:t>
            </a:r>
            <a:r>
              <a:rPr dirty="0"/>
              <a:t>Agile</a:t>
            </a:r>
            <a:r>
              <a:rPr spc="-20" dirty="0"/>
              <a:t> </a:t>
            </a:r>
            <a:r>
              <a:rPr dirty="0"/>
              <a:t>Energy</a:t>
            </a:r>
            <a:r>
              <a:rPr spc="-20" dirty="0"/>
              <a:t> </a:t>
            </a:r>
            <a:r>
              <a:rPr dirty="0"/>
              <a:t>X,</a:t>
            </a:r>
            <a:r>
              <a:rPr spc="-15" dirty="0"/>
              <a:t> </a:t>
            </a:r>
            <a:r>
              <a:rPr spc="-20" dirty="0"/>
              <a:t>Inc.</a:t>
            </a:r>
          </a:p>
        </p:txBody>
      </p:sp>
      <p:pic>
        <p:nvPicPr>
          <p:cNvPr id="14" name="object 7">
            <a:extLst>
              <a:ext uri="{FF2B5EF4-FFF2-40B4-BE49-F238E27FC236}">
                <a16:creationId xmlns:a16="http://schemas.microsoft.com/office/drawing/2014/main" id="{84F4C879-BC5E-FFDB-AB9C-4FFC2A2FDE0C}"/>
              </a:ext>
            </a:extLst>
          </p:cNvPr>
          <p:cNvPicPr/>
          <p:nvPr/>
        </p:nvPicPr>
        <p:blipFill>
          <a:blip r:embed="rId6" cstate="print"/>
          <a:stretch>
            <a:fillRect/>
          </a:stretch>
        </p:blipFill>
        <p:spPr>
          <a:xfrm>
            <a:off x="8732186" y="1218984"/>
            <a:ext cx="1478614" cy="1423622"/>
          </a:xfrm>
          <a:prstGeom prst="rect">
            <a:avLst/>
          </a:prstGeom>
        </p:spPr>
      </p:pic>
      <p:sp>
        <p:nvSpPr>
          <p:cNvPr id="15" name="正方形/長方形 14">
            <a:extLst>
              <a:ext uri="{FF2B5EF4-FFF2-40B4-BE49-F238E27FC236}">
                <a16:creationId xmlns:a16="http://schemas.microsoft.com/office/drawing/2014/main" id="{5F9AB47B-821C-FAC7-FB53-055BB4F2C6B8}"/>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spc="-10" dirty="0">
                <a:solidFill>
                  <a:schemeClr val="bg1"/>
                </a:solidFill>
                <a:latin typeface="BIZ UDPゴシック" panose="020B0400000000000000" pitchFamily="50" charset="-128"/>
                <a:ea typeface="BIZ UDPゴシック" panose="020B0400000000000000" pitchFamily="50" charset="-128"/>
              </a:rPr>
              <a:t>MW2MH</a:t>
            </a:r>
            <a:r>
              <a:rPr lang="ja-JP" altLang="en-US" sz="2400" b="1" spc="-35" dirty="0">
                <a:solidFill>
                  <a:schemeClr val="bg1"/>
                </a:solidFill>
                <a:latin typeface="BIZ UDPゴシック" panose="020B0400000000000000" pitchFamily="50" charset="-128"/>
                <a:ea typeface="BIZ UDPゴシック" panose="020B0400000000000000" pitchFamily="50" charset="-128"/>
              </a:rPr>
              <a:t>プロジェクト：フェーズ１</a:t>
            </a:r>
            <a:r>
              <a:rPr lang="ja-JP" altLang="en-US" sz="2400" b="1" spc="120" dirty="0">
                <a:solidFill>
                  <a:schemeClr val="bg1"/>
                </a:solidFill>
                <a:latin typeface="BIZ UDPゴシック" panose="020B0400000000000000" pitchFamily="50" charset="-128"/>
                <a:ea typeface="BIZ UDPゴシック" panose="020B0400000000000000" pitchFamily="50" charset="-128"/>
              </a:rPr>
              <a:t> </a:t>
            </a:r>
            <a:r>
              <a:rPr lang="en-US" altLang="ja-JP" sz="2400" b="1" spc="-25" dirty="0">
                <a:solidFill>
                  <a:schemeClr val="bg1"/>
                </a:solidFill>
                <a:latin typeface="BIZ UDPゴシック" panose="020B0400000000000000" pitchFamily="50" charset="-128"/>
                <a:ea typeface="BIZ UDPゴシック" panose="020B0400000000000000" pitchFamily="50" charset="-128"/>
              </a:rPr>
              <a:t>PoC</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1581" y="68876"/>
            <a:ext cx="10515600" cy="382156"/>
          </a:xfrm>
          <a:prstGeom prst="rect">
            <a:avLst/>
          </a:prstGeom>
        </p:spPr>
        <p:txBody>
          <a:bodyPr vert="horz" wrap="square" lIns="0" tIns="12700" rIns="0" bIns="0" rtlCol="0" anchor="ctr">
            <a:spAutoFit/>
          </a:bodyPr>
          <a:lstStyle/>
          <a:p>
            <a:pPr marL="12065">
              <a:lnSpc>
                <a:spcPct val="100000"/>
              </a:lnSpc>
              <a:spcBef>
                <a:spcPts val="100"/>
              </a:spcBef>
            </a:pPr>
            <a:r>
              <a:rPr sz="2400" spc="-10" dirty="0">
                <a:solidFill>
                  <a:srgbClr val="000000"/>
                </a:solidFill>
              </a:rPr>
              <a:t>MW2MH</a:t>
            </a:r>
            <a:r>
              <a:rPr sz="2400" spc="-35" dirty="0">
                <a:solidFill>
                  <a:srgbClr val="000000"/>
                </a:solidFill>
              </a:rPr>
              <a:t>プロジェクト：フェーズ</a:t>
            </a:r>
            <a:r>
              <a:rPr sz="2400" dirty="0">
                <a:solidFill>
                  <a:srgbClr val="000000"/>
                </a:solidFill>
              </a:rPr>
              <a:t>2</a:t>
            </a:r>
            <a:r>
              <a:rPr sz="2400" spc="120" dirty="0">
                <a:solidFill>
                  <a:srgbClr val="000000"/>
                </a:solidFill>
              </a:rPr>
              <a:t> </a:t>
            </a:r>
            <a:r>
              <a:rPr sz="2400" spc="-25" dirty="0">
                <a:solidFill>
                  <a:srgbClr val="000000"/>
                </a:solidFill>
              </a:rPr>
              <a:t>PoC</a:t>
            </a:r>
            <a:endParaRPr sz="2400"/>
          </a:p>
        </p:txBody>
      </p:sp>
      <p:grpSp>
        <p:nvGrpSpPr>
          <p:cNvPr id="3" name="object 3"/>
          <p:cNvGrpSpPr/>
          <p:nvPr/>
        </p:nvGrpSpPr>
        <p:grpSpPr>
          <a:xfrm>
            <a:off x="5885673" y="513144"/>
            <a:ext cx="5098415" cy="5441315"/>
            <a:chOff x="4742672" y="513143"/>
            <a:chExt cx="5098415" cy="5441315"/>
          </a:xfrm>
        </p:grpSpPr>
        <p:pic>
          <p:nvPicPr>
            <p:cNvPr id="4" name="object 4"/>
            <p:cNvPicPr/>
            <p:nvPr/>
          </p:nvPicPr>
          <p:blipFill>
            <a:blip r:embed="rId2" cstate="print"/>
            <a:stretch>
              <a:fillRect/>
            </a:stretch>
          </p:blipFill>
          <p:spPr>
            <a:xfrm>
              <a:off x="7799832" y="522731"/>
              <a:ext cx="2031492" cy="3598163"/>
            </a:xfrm>
            <a:prstGeom prst="rect">
              <a:avLst/>
            </a:prstGeom>
          </p:spPr>
        </p:pic>
        <p:sp>
          <p:nvSpPr>
            <p:cNvPr id="5" name="object 5"/>
            <p:cNvSpPr/>
            <p:nvPr/>
          </p:nvSpPr>
          <p:spPr>
            <a:xfrm>
              <a:off x="7795005" y="517905"/>
              <a:ext cx="2041525" cy="3608070"/>
            </a:xfrm>
            <a:custGeom>
              <a:avLst/>
              <a:gdLst/>
              <a:ahLst/>
              <a:cxnLst/>
              <a:rect l="l" t="t" r="r" b="b"/>
              <a:pathLst>
                <a:path w="2041525" h="3608070">
                  <a:moveTo>
                    <a:pt x="0" y="3607689"/>
                  </a:moveTo>
                  <a:lnTo>
                    <a:pt x="2041017" y="3607689"/>
                  </a:lnTo>
                  <a:lnTo>
                    <a:pt x="2041017" y="0"/>
                  </a:lnTo>
                  <a:lnTo>
                    <a:pt x="0" y="0"/>
                  </a:lnTo>
                  <a:lnTo>
                    <a:pt x="0" y="3607689"/>
                  </a:lnTo>
                  <a:close/>
                </a:path>
              </a:pathLst>
            </a:custGeom>
            <a:ln w="9525">
              <a:solidFill>
                <a:srgbClr val="000000"/>
              </a:solidFill>
            </a:ln>
          </p:spPr>
          <p:txBody>
            <a:bodyPr wrap="square" lIns="0" tIns="0" rIns="0" bIns="0" rtlCol="0"/>
            <a:lstStyle/>
            <a:p>
              <a:endParaRPr/>
            </a:p>
          </p:txBody>
        </p:sp>
        <p:pic>
          <p:nvPicPr>
            <p:cNvPr id="6" name="object 6"/>
            <p:cNvPicPr/>
            <p:nvPr/>
          </p:nvPicPr>
          <p:blipFill>
            <a:blip r:embed="rId3" cstate="print"/>
            <a:stretch>
              <a:fillRect/>
            </a:stretch>
          </p:blipFill>
          <p:spPr>
            <a:xfrm>
              <a:off x="4742672" y="4274737"/>
              <a:ext cx="1726715" cy="1428130"/>
            </a:xfrm>
            <a:prstGeom prst="rect">
              <a:avLst/>
            </a:prstGeom>
          </p:spPr>
        </p:pic>
        <p:pic>
          <p:nvPicPr>
            <p:cNvPr id="7" name="object 7"/>
            <p:cNvPicPr/>
            <p:nvPr/>
          </p:nvPicPr>
          <p:blipFill>
            <a:blip r:embed="rId4" cstate="print"/>
            <a:stretch>
              <a:fillRect/>
            </a:stretch>
          </p:blipFill>
          <p:spPr>
            <a:xfrm>
              <a:off x="4760976" y="4293108"/>
              <a:ext cx="1632203" cy="1333499"/>
            </a:xfrm>
            <a:prstGeom prst="rect">
              <a:avLst/>
            </a:prstGeom>
          </p:spPr>
        </p:pic>
        <p:sp>
          <p:nvSpPr>
            <p:cNvPr id="8" name="object 8"/>
            <p:cNvSpPr/>
            <p:nvPr/>
          </p:nvSpPr>
          <p:spPr>
            <a:xfrm>
              <a:off x="4756150" y="4288345"/>
              <a:ext cx="1642110" cy="1343025"/>
            </a:xfrm>
            <a:custGeom>
              <a:avLst/>
              <a:gdLst/>
              <a:ahLst/>
              <a:cxnLst/>
              <a:rect l="l" t="t" r="r" b="b"/>
              <a:pathLst>
                <a:path w="1642110" h="1343025">
                  <a:moveTo>
                    <a:pt x="0" y="1343024"/>
                  </a:moveTo>
                  <a:lnTo>
                    <a:pt x="1641728" y="1343024"/>
                  </a:lnTo>
                  <a:lnTo>
                    <a:pt x="1641728" y="0"/>
                  </a:lnTo>
                  <a:lnTo>
                    <a:pt x="0" y="0"/>
                  </a:lnTo>
                  <a:lnTo>
                    <a:pt x="0" y="1343024"/>
                  </a:lnTo>
                  <a:close/>
                </a:path>
              </a:pathLst>
            </a:custGeom>
            <a:ln w="9525">
              <a:solidFill>
                <a:srgbClr val="000000"/>
              </a:solidFill>
            </a:ln>
          </p:spPr>
          <p:txBody>
            <a:bodyPr wrap="square" lIns="0" tIns="0" rIns="0" bIns="0" rtlCol="0"/>
            <a:lstStyle/>
            <a:p>
              <a:endParaRPr/>
            </a:p>
          </p:txBody>
        </p:sp>
        <p:sp>
          <p:nvSpPr>
            <p:cNvPr id="9" name="object 9"/>
            <p:cNvSpPr/>
            <p:nvPr/>
          </p:nvSpPr>
          <p:spPr>
            <a:xfrm>
              <a:off x="5269992" y="5641847"/>
              <a:ext cx="852169" cy="312420"/>
            </a:xfrm>
            <a:custGeom>
              <a:avLst/>
              <a:gdLst/>
              <a:ahLst/>
              <a:cxnLst/>
              <a:rect l="l" t="t" r="r" b="b"/>
              <a:pathLst>
                <a:path w="852170" h="312420">
                  <a:moveTo>
                    <a:pt x="851916" y="0"/>
                  </a:moveTo>
                  <a:lnTo>
                    <a:pt x="0" y="0"/>
                  </a:lnTo>
                  <a:lnTo>
                    <a:pt x="0" y="312419"/>
                  </a:lnTo>
                  <a:lnTo>
                    <a:pt x="851916" y="312419"/>
                  </a:lnTo>
                  <a:lnTo>
                    <a:pt x="851916" y="0"/>
                  </a:lnTo>
                  <a:close/>
                </a:path>
              </a:pathLst>
            </a:custGeom>
            <a:solidFill>
              <a:srgbClr val="FFFFFF"/>
            </a:solidFill>
          </p:spPr>
          <p:txBody>
            <a:bodyPr wrap="square" lIns="0" tIns="0" rIns="0" bIns="0" rtlCol="0"/>
            <a:lstStyle/>
            <a:p>
              <a:endParaRPr/>
            </a:p>
          </p:txBody>
        </p:sp>
      </p:grpSp>
      <p:grpSp>
        <p:nvGrpSpPr>
          <p:cNvPr id="10" name="object 10"/>
          <p:cNvGrpSpPr/>
          <p:nvPr/>
        </p:nvGrpSpPr>
        <p:grpSpPr>
          <a:xfrm>
            <a:off x="7659517" y="4558209"/>
            <a:ext cx="1536700" cy="1782445"/>
            <a:chOff x="6516517" y="4558208"/>
            <a:chExt cx="1536700" cy="1782445"/>
          </a:xfrm>
        </p:grpSpPr>
        <p:pic>
          <p:nvPicPr>
            <p:cNvPr id="11" name="object 11"/>
            <p:cNvPicPr/>
            <p:nvPr/>
          </p:nvPicPr>
          <p:blipFill>
            <a:blip r:embed="rId5" cstate="print"/>
            <a:stretch>
              <a:fillRect/>
            </a:stretch>
          </p:blipFill>
          <p:spPr>
            <a:xfrm>
              <a:off x="6516517" y="4558208"/>
              <a:ext cx="1536351" cy="1546992"/>
            </a:xfrm>
            <a:prstGeom prst="rect">
              <a:avLst/>
            </a:prstGeom>
          </p:spPr>
        </p:pic>
        <p:pic>
          <p:nvPicPr>
            <p:cNvPr id="12" name="object 12"/>
            <p:cNvPicPr/>
            <p:nvPr/>
          </p:nvPicPr>
          <p:blipFill>
            <a:blip r:embed="rId6" cstate="print"/>
            <a:stretch>
              <a:fillRect/>
            </a:stretch>
          </p:blipFill>
          <p:spPr>
            <a:xfrm>
              <a:off x="6534912" y="4576571"/>
              <a:ext cx="1441703" cy="1452371"/>
            </a:xfrm>
            <a:prstGeom prst="rect">
              <a:avLst/>
            </a:prstGeom>
          </p:spPr>
        </p:pic>
        <p:sp>
          <p:nvSpPr>
            <p:cNvPr id="13" name="object 13"/>
            <p:cNvSpPr/>
            <p:nvPr/>
          </p:nvSpPr>
          <p:spPr>
            <a:xfrm>
              <a:off x="6530086" y="4571809"/>
              <a:ext cx="1451610" cy="1462405"/>
            </a:xfrm>
            <a:custGeom>
              <a:avLst/>
              <a:gdLst/>
              <a:ahLst/>
              <a:cxnLst/>
              <a:rect l="l" t="t" r="r" b="b"/>
              <a:pathLst>
                <a:path w="1451609" h="1462404">
                  <a:moveTo>
                    <a:pt x="0" y="1461896"/>
                  </a:moveTo>
                  <a:lnTo>
                    <a:pt x="1451228" y="1461896"/>
                  </a:lnTo>
                  <a:lnTo>
                    <a:pt x="1451228" y="0"/>
                  </a:lnTo>
                  <a:lnTo>
                    <a:pt x="0" y="0"/>
                  </a:lnTo>
                  <a:lnTo>
                    <a:pt x="0" y="1461896"/>
                  </a:lnTo>
                  <a:close/>
                </a:path>
              </a:pathLst>
            </a:custGeom>
            <a:ln w="9525">
              <a:solidFill>
                <a:srgbClr val="000000"/>
              </a:solidFill>
            </a:ln>
          </p:spPr>
          <p:txBody>
            <a:bodyPr wrap="square" lIns="0" tIns="0" rIns="0" bIns="0" rtlCol="0"/>
            <a:lstStyle/>
            <a:p>
              <a:endParaRPr/>
            </a:p>
          </p:txBody>
        </p:sp>
        <p:sp>
          <p:nvSpPr>
            <p:cNvPr id="14" name="object 14"/>
            <p:cNvSpPr/>
            <p:nvPr/>
          </p:nvSpPr>
          <p:spPr>
            <a:xfrm>
              <a:off x="6984492" y="6021323"/>
              <a:ext cx="802005" cy="314325"/>
            </a:xfrm>
            <a:custGeom>
              <a:avLst/>
              <a:gdLst/>
              <a:ahLst/>
              <a:cxnLst/>
              <a:rect l="l" t="t" r="r" b="b"/>
              <a:pathLst>
                <a:path w="802004" h="314325">
                  <a:moveTo>
                    <a:pt x="801624" y="0"/>
                  </a:moveTo>
                  <a:lnTo>
                    <a:pt x="0" y="0"/>
                  </a:lnTo>
                  <a:lnTo>
                    <a:pt x="0" y="313944"/>
                  </a:lnTo>
                  <a:lnTo>
                    <a:pt x="801624" y="313944"/>
                  </a:lnTo>
                  <a:lnTo>
                    <a:pt x="801624" y="0"/>
                  </a:lnTo>
                  <a:close/>
                </a:path>
              </a:pathLst>
            </a:custGeom>
            <a:solidFill>
              <a:srgbClr val="FFFFFF"/>
            </a:solidFill>
          </p:spPr>
          <p:txBody>
            <a:bodyPr wrap="square" lIns="0" tIns="0" rIns="0" bIns="0" rtlCol="0"/>
            <a:lstStyle/>
            <a:p>
              <a:endParaRPr/>
            </a:p>
          </p:txBody>
        </p:sp>
        <p:sp>
          <p:nvSpPr>
            <p:cNvPr id="15" name="object 15"/>
            <p:cNvSpPr/>
            <p:nvPr/>
          </p:nvSpPr>
          <p:spPr>
            <a:xfrm>
              <a:off x="6984492" y="6021323"/>
              <a:ext cx="802005" cy="314325"/>
            </a:xfrm>
            <a:custGeom>
              <a:avLst/>
              <a:gdLst/>
              <a:ahLst/>
              <a:cxnLst/>
              <a:rect l="l" t="t" r="r" b="b"/>
              <a:pathLst>
                <a:path w="802004" h="314325">
                  <a:moveTo>
                    <a:pt x="0" y="0"/>
                  </a:moveTo>
                  <a:lnTo>
                    <a:pt x="467613" y="0"/>
                  </a:lnTo>
                  <a:lnTo>
                    <a:pt x="619886" y="0"/>
                  </a:lnTo>
                  <a:lnTo>
                    <a:pt x="668019" y="0"/>
                  </a:lnTo>
                  <a:lnTo>
                    <a:pt x="801624" y="0"/>
                  </a:lnTo>
                  <a:lnTo>
                    <a:pt x="801624" y="52323"/>
                  </a:lnTo>
                  <a:lnTo>
                    <a:pt x="801624" y="130809"/>
                  </a:lnTo>
                  <a:lnTo>
                    <a:pt x="801624" y="313944"/>
                  </a:lnTo>
                  <a:lnTo>
                    <a:pt x="668019" y="313944"/>
                  </a:lnTo>
                  <a:lnTo>
                    <a:pt x="467613" y="313944"/>
                  </a:lnTo>
                  <a:lnTo>
                    <a:pt x="0" y="313944"/>
                  </a:lnTo>
                  <a:lnTo>
                    <a:pt x="0" y="130809"/>
                  </a:lnTo>
                  <a:lnTo>
                    <a:pt x="0" y="52323"/>
                  </a:lnTo>
                  <a:lnTo>
                    <a:pt x="0" y="0"/>
                  </a:lnTo>
                  <a:close/>
                </a:path>
              </a:pathLst>
            </a:custGeom>
            <a:ln w="9525">
              <a:solidFill>
                <a:srgbClr val="000000"/>
              </a:solidFill>
            </a:ln>
          </p:spPr>
          <p:txBody>
            <a:bodyPr wrap="square" lIns="0" tIns="0" rIns="0" bIns="0" rtlCol="0"/>
            <a:lstStyle/>
            <a:p>
              <a:endParaRPr/>
            </a:p>
          </p:txBody>
        </p:sp>
      </p:grpSp>
      <p:sp>
        <p:nvSpPr>
          <p:cNvPr id="16" name="object 16"/>
          <p:cNvSpPr txBox="1"/>
          <p:nvPr/>
        </p:nvSpPr>
        <p:spPr>
          <a:xfrm>
            <a:off x="6412992" y="5631371"/>
            <a:ext cx="852169" cy="304571"/>
          </a:xfrm>
          <a:prstGeom prst="rect">
            <a:avLst/>
          </a:prstGeom>
          <a:ln w="9525">
            <a:solidFill>
              <a:srgbClr val="000000"/>
            </a:solidFill>
          </a:ln>
        </p:spPr>
        <p:txBody>
          <a:bodyPr vert="horz" wrap="square" lIns="0" tIns="57785" rIns="0" bIns="0" rtlCol="0">
            <a:spAutoFit/>
          </a:bodyPr>
          <a:lstStyle/>
          <a:p>
            <a:pPr marL="163830">
              <a:spcBef>
                <a:spcPts val="455"/>
              </a:spcBef>
            </a:pPr>
            <a:r>
              <a:rPr sz="1600" b="1" spc="-20" dirty="0">
                <a:latin typeface="Meiryo UI"/>
                <a:cs typeface="Meiryo UI"/>
              </a:rPr>
              <a:t>ASIC</a:t>
            </a:r>
            <a:endParaRPr sz="1600">
              <a:latin typeface="Meiryo UI"/>
              <a:cs typeface="Meiryo UI"/>
            </a:endParaRPr>
          </a:p>
        </p:txBody>
      </p:sp>
      <p:sp>
        <p:nvSpPr>
          <p:cNvPr id="17" name="object 17"/>
          <p:cNvSpPr txBox="1"/>
          <p:nvPr/>
        </p:nvSpPr>
        <p:spPr>
          <a:xfrm>
            <a:off x="8132254" y="6057696"/>
            <a:ext cx="792480" cy="258404"/>
          </a:xfrm>
          <a:prstGeom prst="rect">
            <a:avLst/>
          </a:prstGeom>
        </p:spPr>
        <p:txBody>
          <a:bodyPr vert="horz" wrap="square" lIns="0" tIns="12065" rIns="0" bIns="0" rtlCol="0">
            <a:spAutoFit/>
          </a:bodyPr>
          <a:lstStyle/>
          <a:p>
            <a:pPr marL="132715">
              <a:spcBef>
                <a:spcPts val="95"/>
              </a:spcBef>
            </a:pPr>
            <a:r>
              <a:rPr sz="1600" b="1" spc="-20" dirty="0">
                <a:latin typeface="Meiryo UI"/>
                <a:cs typeface="Meiryo UI"/>
              </a:rPr>
              <a:t>ASIC</a:t>
            </a:r>
            <a:endParaRPr sz="1600">
              <a:latin typeface="Meiryo UI"/>
              <a:cs typeface="Meiryo UI"/>
            </a:endParaRPr>
          </a:p>
        </p:txBody>
      </p:sp>
      <p:grpSp>
        <p:nvGrpSpPr>
          <p:cNvPr id="18" name="object 18"/>
          <p:cNvGrpSpPr/>
          <p:nvPr/>
        </p:nvGrpSpPr>
        <p:grpSpPr>
          <a:xfrm>
            <a:off x="9267360" y="5048969"/>
            <a:ext cx="1610995" cy="1507490"/>
            <a:chOff x="8124359" y="5048969"/>
            <a:chExt cx="1610995" cy="1507490"/>
          </a:xfrm>
        </p:grpSpPr>
        <p:pic>
          <p:nvPicPr>
            <p:cNvPr id="19" name="object 19"/>
            <p:cNvPicPr/>
            <p:nvPr/>
          </p:nvPicPr>
          <p:blipFill>
            <a:blip r:embed="rId7" cstate="print"/>
            <a:stretch>
              <a:fillRect/>
            </a:stretch>
          </p:blipFill>
          <p:spPr>
            <a:xfrm>
              <a:off x="8124359" y="5048969"/>
              <a:ext cx="1610995" cy="1277175"/>
            </a:xfrm>
            <a:prstGeom prst="rect">
              <a:avLst/>
            </a:prstGeom>
          </p:spPr>
        </p:pic>
        <p:pic>
          <p:nvPicPr>
            <p:cNvPr id="20" name="object 20"/>
            <p:cNvPicPr/>
            <p:nvPr/>
          </p:nvPicPr>
          <p:blipFill>
            <a:blip r:embed="rId8" cstate="print"/>
            <a:stretch>
              <a:fillRect/>
            </a:stretch>
          </p:blipFill>
          <p:spPr>
            <a:xfrm>
              <a:off x="8142731" y="5067299"/>
              <a:ext cx="1516379" cy="1182624"/>
            </a:xfrm>
            <a:prstGeom prst="rect">
              <a:avLst/>
            </a:prstGeom>
          </p:spPr>
        </p:pic>
        <p:sp>
          <p:nvSpPr>
            <p:cNvPr id="21" name="object 21"/>
            <p:cNvSpPr/>
            <p:nvPr/>
          </p:nvSpPr>
          <p:spPr>
            <a:xfrm>
              <a:off x="8137905" y="5062537"/>
              <a:ext cx="1525905" cy="1192530"/>
            </a:xfrm>
            <a:custGeom>
              <a:avLst/>
              <a:gdLst/>
              <a:ahLst/>
              <a:cxnLst/>
              <a:rect l="l" t="t" r="r" b="b"/>
              <a:pathLst>
                <a:path w="1525904" h="1192529">
                  <a:moveTo>
                    <a:pt x="0" y="1192149"/>
                  </a:moveTo>
                  <a:lnTo>
                    <a:pt x="1525904" y="1192149"/>
                  </a:lnTo>
                  <a:lnTo>
                    <a:pt x="1525904" y="0"/>
                  </a:lnTo>
                  <a:lnTo>
                    <a:pt x="0" y="0"/>
                  </a:lnTo>
                  <a:lnTo>
                    <a:pt x="0" y="1192149"/>
                  </a:lnTo>
                  <a:close/>
                </a:path>
              </a:pathLst>
            </a:custGeom>
            <a:ln w="9525">
              <a:solidFill>
                <a:srgbClr val="000000"/>
              </a:solidFill>
            </a:ln>
          </p:spPr>
          <p:txBody>
            <a:bodyPr wrap="square" lIns="0" tIns="0" rIns="0" bIns="0" rtlCol="0"/>
            <a:lstStyle/>
            <a:p>
              <a:endParaRPr/>
            </a:p>
          </p:txBody>
        </p:sp>
        <p:sp>
          <p:nvSpPr>
            <p:cNvPr id="22" name="object 22"/>
            <p:cNvSpPr/>
            <p:nvPr/>
          </p:nvSpPr>
          <p:spPr>
            <a:xfrm>
              <a:off x="8647175" y="6262115"/>
              <a:ext cx="722630" cy="294640"/>
            </a:xfrm>
            <a:custGeom>
              <a:avLst/>
              <a:gdLst/>
              <a:ahLst/>
              <a:cxnLst/>
              <a:rect l="l" t="t" r="r" b="b"/>
              <a:pathLst>
                <a:path w="722629" h="294640">
                  <a:moveTo>
                    <a:pt x="722376" y="0"/>
                  </a:moveTo>
                  <a:lnTo>
                    <a:pt x="0" y="0"/>
                  </a:lnTo>
                  <a:lnTo>
                    <a:pt x="0" y="294132"/>
                  </a:lnTo>
                  <a:lnTo>
                    <a:pt x="722376" y="294132"/>
                  </a:lnTo>
                  <a:lnTo>
                    <a:pt x="722376" y="0"/>
                  </a:lnTo>
                  <a:close/>
                </a:path>
              </a:pathLst>
            </a:custGeom>
            <a:solidFill>
              <a:srgbClr val="FFFFFF"/>
            </a:solidFill>
          </p:spPr>
          <p:txBody>
            <a:bodyPr wrap="square" lIns="0" tIns="0" rIns="0" bIns="0" rtlCol="0"/>
            <a:lstStyle/>
            <a:p>
              <a:endParaRPr/>
            </a:p>
          </p:txBody>
        </p:sp>
      </p:grpSp>
      <p:sp>
        <p:nvSpPr>
          <p:cNvPr id="23" name="object 23"/>
          <p:cNvSpPr txBox="1"/>
          <p:nvPr/>
        </p:nvSpPr>
        <p:spPr>
          <a:xfrm>
            <a:off x="9790176" y="6254687"/>
            <a:ext cx="722630" cy="301625"/>
          </a:xfrm>
          <a:prstGeom prst="rect">
            <a:avLst/>
          </a:prstGeom>
          <a:ln w="9525">
            <a:solidFill>
              <a:srgbClr val="000000"/>
            </a:solidFill>
          </a:ln>
        </p:spPr>
        <p:txBody>
          <a:bodyPr vert="horz" wrap="square" lIns="0" tIns="54610" rIns="0" bIns="0" rtlCol="0">
            <a:spAutoFit/>
          </a:bodyPr>
          <a:lstStyle/>
          <a:p>
            <a:pPr marL="135255">
              <a:spcBef>
                <a:spcPts val="430"/>
              </a:spcBef>
            </a:pPr>
            <a:r>
              <a:rPr sz="1600" b="1" spc="-25" dirty="0">
                <a:latin typeface="Meiryo UI"/>
                <a:cs typeface="Meiryo UI"/>
              </a:rPr>
              <a:t>GPU</a:t>
            </a:r>
            <a:endParaRPr sz="1600">
              <a:latin typeface="Meiryo UI"/>
              <a:cs typeface="Meiryo UI"/>
            </a:endParaRPr>
          </a:p>
        </p:txBody>
      </p:sp>
      <p:sp>
        <p:nvSpPr>
          <p:cNvPr id="24" name="object 24"/>
          <p:cNvSpPr txBox="1"/>
          <p:nvPr/>
        </p:nvSpPr>
        <p:spPr>
          <a:xfrm>
            <a:off x="1211581" y="505969"/>
            <a:ext cx="4956175" cy="2153285"/>
          </a:xfrm>
          <a:prstGeom prst="rect">
            <a:avLst/>
          </a:prstGeom>
          <a:solidFill>
            <a:srgbClr val="F1F1F1"/>
          </a:solidFill>
          <a:ln w="9525">
            <a:solidFill>
              <a:srgbClr val="000000"/>
            </a:solidFill>
          </a:ln>
        </p:spPr>
        <p:txBody>
          <a:bodyPr vert="horz" wrap="square" lIns="0" tIns="45720" rIns="0" bIns="0" rtlCol="0">
            <a:spAutoFit/>
          </a:bodyPr>
          <a:lstStyle/>
          <a:p>
            <a:pPr marL="91440">
              <a:spcBef>
                <a:spcPts val="360"/>
              </a:spcBef>
            </a:pPr>
            <a:r>
              <a:rPr b="1" dirty="0">
                <a:latin typeface="Meiryo UI"/>
                <a:cs typeface="Meiryo UI"/>
              </a:rPr>
              <a:t>【期間】</a:t>
            </a:r>
            <a:r>
              <a:rPr spc="-10" dirty="0">
                <a:latin typeface="Meiryo UI"/>
                <a:cs typeface="Meiryo UI"/>
              </a:rPr>
              <a:t>2022</a:t>
            </a:r>
            <a:r>
              <a:rPr dirty="0">
                <a:latin typeface="Meiryo UI"/>
                <a:cs typeface="Meiryo UI"/>
              </a:rPr>
              <a:t>年</a:t>
            </a:r>
            <a:r>
              <a:rPr spc="-10" dirty="0">
                <a:latin typeface="Meiryo UI"/>
                <a:cs typeface="Meiryo UI"/>
              </a:rPr>
              <a:t>6</a:t>
            </a:r>
            <a:r>
              <a:rPr dirty="0">
                <a:latin typeface="Meiryo UI"/>
                <a:cs typeface="Meiryo UI"/>
              </a:rPr>
              <a:t>月</a:t>
            </a:r>
            <a:r>
              <a:rPr spc="-10" dirty="0">
                <a:latin typeface="Meiryo UI"/>
                <a:cs typeface="Meiryo UI"/>
              </a:rPr>
              <a:t>~2024</a:t>
            </a:r>
            <a:r>
              <a:rPr dirty="0">
                <a:latin typeface="Meiryo UI"/>
                <a:cs typeface="Meiryo UI"/>
              </a:rPr>
              <a:t>年</a:t>
            </a:r>
            <a:r>
              <a:rPr spc="-10" dirty="0">
                <a:latin typeface="Meiryo UI"/>
                <a:cs typeface="Meiryo UI"/>
              </a:rPr>
              <a:t>3</a:t>
            </a:r>
            <a:r>
              <a:rPr dirty="0">
                <a:latin typeface="Meiryo UI"/>
                <a:cs typeface="Meiryo UI"/>
              </a:rPr>
              <a:t>月（予定</a:t>
            </a:r>
            <a:r>
              <a:rPr spc="-50" dirty="0">
                <a:latin typeface="Meiryo UI"/>
                <a:cs typeface="Meiryo UI"/>
              </a:rPr>
              <a:t>）</a:t>
            </a:r>
            <a:endParaRPr>
              <a:latin typeface="Meiryo UI"/>
              <a:cs typeface="Meiryo UI"/>
            </a:endParaRPr>
          </a:p>
          <a:p>
            <a:pPr marL="91440">
              <a:spcBef>
                <a:spcPts val="409"/>
              </a:spcBef>
            </a:pPr>
            <a:r>
              <a:rPr b="1" spc="-10" dirty="0">
                <a:latin typeface="Meiryo UI"/>
                <a:cs typeface="Meiryo UI"/>
              </a:rPr>
              <a:t>【場所】</a:t>
            </a:r>
            <a:r>
              <a:rPr spc="-5" dirty="0">
                <a:latin typeface="Meiryo UI"/>
                <a:cs typeface="Meiryo UI"/>
              </a:rPr>
              <a:t>東電</a:t>
            </a:r>
            <a:r>
              <a:rPr dirty="0">
                <a:latin typeface="Meiryo UI"/>
                <a:cs typeface="Meiryo UI"/>
              </a:rPr>
              <a:t>PG</a:t>
            </a:r>
            <a:r>
              <a:rPr spc="-20" dirty="0">
                <a:latin typeface="Meiryo UI"/>
                <a:cs typeface="Meiryo UI"/>
              </a:rPr>
              <a:t> 木更津支社</a:t>
            </a:r>
            <a:endParaRPr>
              <a:latin typeface="Meiryo UI"/>
              <a:cs typeface="Meiryo UI"/>
            </a:endParaRPr>
          </a:p>
          <a:p>
            <a:pPr marL="91440">
              <a:spcBef>
                <a:spcPts val="400"/>
              </a:spcBef>
            </a:pPr>
            <a:r>
              <a:rPr b="1" dirty="0">
                <a:latin typeface="Meiryo UI"/>
                <a:cs typeface="Meiryo UI"/>
              </a:rPr>
              <a:t>【目的】</a:t>
            </a:r>
            <a:r>
              <a:rPr spc="-30" dirty="0">
                <a:latin typeface="Meiryo UI"/>
                <a:cs typeface="Meiryo UI"/>
              </a:rPr>
              <a:t>コンテナ型モジュールの</a:t>
            </a:r>
            <a:r>
              <a:rPr spc="-25" dirty="0">
                <a:latin typeface="Meiryo UI"/>
                <a:cs typeface="Meiryo UI"/>
              </a:rPr>
              <a:t>MW</a:t>
            </a:r>
            <a:r>
              <a:rPr spc="-15" dirty="0">
                <a:latin typeface="Meiryo UI"/>
                <a:cs typeface="Meiryo UI"/>
              </a:rPr>
              <a:t>規模実証</a:t>
            </a:r>
            <a:endParaRPr>
              <a:latin typeface="Meiryo UI"/>
              <a:cs typeface="Meiryo UI"/>
            </a:endParaRPr>
          </a:p>
          <a:p>
            <a:pPr marL="91440">
              <a:spcBef>
                <a:spcPts val="395"/>
              </a:spcBef>
            </a:pPr>
            <a:r>
              <a:rPr b="1" spc="-10" dirty="0">
                <a:latin typeface="Meiryo UI"/>
                <a:cs typeface="Meiryo UI"/>
              </a:rPr>
              <a:t>【実施内容】</a:t>
            </a:r>
            <a:endParaRPr>
              <a:latin typeface="Meiryo UI"/>
              <a:cs typeface="Meiryo UI"/>
            </a:endParaRPr>
          </a:p>
          <a:p>
            <a:pPr marL="434340" marR="118110" indent="-342900">
              <a:spcBef>
                <a:spcPts val="400"/>
              </a:spcBef>
              <a:buFont typeface="Wingdings"/>
              <a:buChar char=""/>
              <a:tabLst>
                <a:tab pos="434340" algn="l"/>
              </a:tabLst>
            </a:pPr>
            <a:r>
              <a:rPr sz="1600" spc="-20" dirty="0">
                <a:latin typeface="Meiryo UI"/>
                <a:cs typeface="Meiryo UI"/>
              </a:rPr>
              <a:t>コンテナ</a:t>
            </a:r>
            <a:r>
              <a:rPr sz="1600" spc="-10" dirty="0">
                <a:latin typeface="Meiryo UI"/>
                <a:cs typeface="Meiryo UI"/>
              </a:rPr>
              <a:t>7</a:t>
            </a:r>
            <a:r>
              <a:rPr sz="1600" spc="-30" dirty="0">
                <a:latin typeface="Meiryo UI"/>
                <a:cs typeface="Meiryo UI"/>
              </a:rPr>
              <a:t>基に、約</a:t>
            </a:r>
            <a:r>
              <a:rPr sz="1600" spc="-10" dirty="0">
                <a:latin typeface="Meiryo UI"/>
                <a:cs typeface="Meiryo UI"/>
              </a:rPr>
              <a:t>1,300</a:t>
            </a:r>
            <a:r>
              <a:rPr sz="1600" spc="-30" dirty="0">
                <a:latin typeface="Meiryo UI"/>
                <a:cs typeface="Meiryo UI"/>
              </a:rPr>
              <a:t>台のマイニング装置を配備し、</a:t>
            </a:r>
            <a:r>
              <a:rPr sz="1600" spc="-50" dirty="0">
                <a:latin typeface="Meiryo UI"/>
                <a:cs typeface="Meiryo UI"/>
              </a:rPr>
              <a:t> </a:t>
            </a:r>
            <a:r>
              <a:rPr sz="1600" spc="-20" dirty="0">
                <a:latin typeface="Meiryo UI"/>
                <a:cs typeface="Meiryo UI"/>
              </a:rPr>
              <a:t>1.5MW</a:t>
            </a:r>
            <a:r>
              <a:rPr sz="1600" spc="-35" dirty="0">
                <a:latin typeface="Meiryo UI"/>
                <a:cs typeface="Meiryo UI"/>
              </a:rPr>
              <a:t>の過負荷対策システムとして実系統への影響確認、遠隔制御・監視・管理可能性を実証</a:t>
            </a:r>
            <a:endParaRPr sz="1600">
              <a:latin typeface="Meiryo UI"/>
              <a:cs typeface="Meiryo UI"/>
            </a:endParaRPr>
          </a:p>
        </p:txBody>
      </p:sp>
      <p:grpSp>
        <p:nvGrpSpPr>
          <p:cNvPr id="25" name="object 25"/>
          <p:cNvGrpSpPr/>
          <p:nvPr/>
        </p:nvGrpSpPr>
        <p:grpSpPr>
          <a:xfrm>
            <a:off x="5123688" y="2636521"/>
            <a:ext cx="3799840" cy="1670685"/>
            <a:chOff x="3980688" y="2636520"/>
            <a:chExt cx="3799840" cy="1670685"/>
          </a:xfrm>
        </p:grpSpPr>
        <p:pic>
          <p:nvPicPr>
            <p:cNvPr id="26" name="object 26"/>
            <p:cNvPicPr/>
            <p:nvPr/>
          </p:nvPicPr>
          <p:blipFill>
            <a:blip r:embed="rId9" cstate="print"/>
            <a:stretch>
              <a:fillRect/>
            </a:stretch>
          </p:blipFill>
          <p:spPr>
            <a:xfrm>
              <a:off x="3980688" y="2636520"/>
              <a:ext cx="3799332" cy="1670303"/>
            </a:xfrm>
            <a:prstGeom prst="rect">
              <a:avLst/>
            </a:prstGeom>
          </p:spPr>
        </p:pic>
        <p:pic>
          <p:nvPicPr>
            <p:cNvPr id="27" name="object 27"/>
            <p:cNvPicPr/>
            <p:nvPr/>
          </p:nvPicPr>
          <p:blipFill>
            <a:blip r:embed="rId10" cstate="print"/>
            <a:stretch>
              <a:fillRect/>
            </a:stretch>
          </p:blipFill>
          <p:spPr>
            <a:xfrm>
              <a:off x="4017264" y="2673096"/>
              <a:ext cx="3677412" cy="1548383"/>
            </a:xfrm>
            <a:prstGeom prst="rect">
              <a:avLst/>
            </a:prstGeom>
          </p:spPr>
        </p:pic>
        <p:sp>
          <p:nvSpPr>
            <p:cNvPr id="28" name="object 28"/>
            <p:cNvSpPr/>
            <p:nvPr/>
          </p:nvSpPr>
          <p:spPr>
            <a:xfrm>
              <a:off x="4012438" y="2668270"/>
              <a:ext cx="3687445" cy="1558290"/>
            </a:xfrm>
            <a:custGeom>
              <a:avLst/>
              <a:gdLst/>
              <a:ahLst/>
              <a:cxnLst/>
              <a:rect l="l" t="t" r="r" b="b"/>
              <a:pathLst>
                <a:path w="3687445" h="1558289">
                  <a:moveTo>
                    <a:pt x="0" y="1557908"/>
                  </a:moveTo>
                  <a:lnTo>
                    <a:pt x="3686937" y="1557908"/>
                  </a:lnTo>
                  <a:lnTo>
                    <a:pt x="3686937" y="0"/>
                  </a:lnTo>
                  <a:lnTo>
                    <a:pt x="0" y="0"/>
                  </a:lnTo>
                  <a:lnTo>
                    <a:pt x="0" y="1557908"/>
                  </a:lnTo>
                  <a:close/>
                </a:path>
              </a:pathLst>
            </a:custGeom>
            <a:ln w="9525">
              <a:solidFill>
                <a:srgbClr val="000000"/>
              </a:solidFill>
            </a:ln>
          </p:spPr>
          <p:txBody>
            <a:bodyPr wrap="square" lIns="0" tIns="0" rIns="0" bIns="0" rtlCol="0"/>
            <a:lstStyle/>
            <a:p>
              <a:endParaRPr/>
            </a:p>
          </p:txBody>
        </p:sp>
      </p:grpSp>
      <p:grpSp>
        <p:nvGrpSpPr>
          <p:cNvPr id="29" name="object 29"/>
          <p:cNvGrpSpPr/>
          <p:nvPr/>
        </p:nvGrpSpPr>
        <p:grpSpPr>
          <a:xfrm>
            <a:off x="1712976" y="4283957"/>
            <a:ext cx="3316604" cy="2476500"/>
            <a:chOff x="569976" y="4283957"/>
            <a:chExt cx="3316604" cy="2476500"/>
          </a:xfrm>
        </p:grpSpPr>
        <p:pic>
          <p:nvPicPr>
            <p:cNvPr id="30" name="object 30"/>
            <p:cNvPicPr/>
            <p:nvPr/>
          </p:nvPicPr>
          <p:blipFill>
            <a:blip r:embed="rId11" cstate="print"/>
            <a:stretch>
              <a:fillRect/>
            </a:stretch>
          </p:blipFill>
          <p:spPr>
            <a:xfrm>
              <a:off x="569976" y="4283957"/>
              <a:ext cx="3316224" cy="2476500"/>
            </a:xfrm>
            <a:prstGeom prst="rect">
              <a:avLst/>
            </a:prstGeom>
          </p:spPr>
        </p:pic>
        <p:pic>
          <p:nvPicPr>
            <p:cNvPr id="31" name="object 31"/>
            <p:cNvPicPr/>
            <p:nvPr/>
          </p:nvPicPr>
          <p:blipFill>
            <a:blip r:embed="rId12" cstate="print"/>
            <a:stretch>
              <a:fillRect/>
            </a:stretch>
          </p:blipFill>
          <p:spPr>
            <a:xfrm>
              <a:off x="606552" y="4320539"/>
              <a:ext cx="3194304" cy="2354580"/>
            </a:xfrm>
            <a:prstGeom prst="rect">
              <a:avLst/>
            </a:prstGeom>
          </p:spPr>
        </p:pic>
        <p:sp>
          <p:nvSpPr>
            <p:cNvPr id="32" name="object 32"/>
            <p:cNvSpPr/>
            <p:nvPr/>
          </p:nvSpPr>
          <p:spPr>
            <a:xfrm>
              <a:off x="601789" y="4315777"/>
              <a:ext cx="3204210" cy="2364105"/>
            </a:xfrm>
            <a:custGeom>
              <a:avLst/>
              <a:gdLst/>
              <a:ahLst/>
              <a:cxnLst/>
              <a:rect l="l" t="t" r="r" b="b"/>
              <a:pathLst>
                <a:path w="3204210" h="2364104">
                  <a:moveTo>
                    <a:pt x="0" y="2364105"/>
                  </a:moveTo>
                  <a:lnTo>
                    <a:pt x="3203829" y="2364105"/>
                  </a:lnTo>
                  <a:lnTo>
                    <a:pt x="3203829" y="0"/>
                  </a:lnTo>
                  <a:lnTo>
                    <a:pt x="0" y="0"/>
                  </a:lnTo>
                  <a:lnTo>
                    <a:pt x="0" y="2364105"/>
                  </a:lnTo>
                  <a:close/>
                </a:path>
              </a:pathLst>
            </a:custGeom>
            <a:ln w="9525">
              <a:solidFill>
                <a:srgbClr val="000000"/>
              </a:solidFill>
            </a:ln>
          </p:spPr>
          <p:txBody>
            <a:bodyPr wrap="square" lIns="0" tIns="0" rIns="0" bIns="0" rtlCol="0"/>
            <a:lstStyle/>
            <a:p>
              <a:endParaRPr/>
            </a:p>
          </p:txBody>
        </p:sp>
      </p:grpSp>
      <p:sp>
        <p:nvSpPr>
          <p:cNvPr id="34" name="object 34"/>
          <p:cNvSpPr txBox="1">
            <a:spLocks noGrp="1"/>
          </p:cNvSpPr>
          <p:nvPr>
            <p:ph type="ftr" sz="quarter" idx="5"/>
          </p:nvPr>
        </p:nvSpPr>
        <p:spPr>
          <a:xfrm>
            <a:off x="4174030" y="6654729"/>
            <a:ext cx="4114800" cy="173766"/>
          </a:xfrm>
          <a:prstGeom prst="rect">
            <a:avLst/>
          </a:prstGeom>
        </p:spPr>
        <p:txBody>
          <a:bodyPr vert="horz" wrap="square" lIns="0" tIns="19685" rIns="0" bIns="0" rtlCol="0" anchor="ctr">
            <a:spAutoFit/>
          </a:bodyPr>
          <a:lstStyle/>
          <a:p>
            <a:pPr marL="12700">
              <a:spcBef>
                <a:spcPts val="155"/>
              </a:spcBef>
            </a:pPr>
            <a:r>
              <a:rPr dirty="0"/>
              <a:t>©</a:t>
            </a:r>
            <a:r>
              <a:rPr spc="-35" dirty="0"/>
              <a:t> </a:t>
            </a:r>
            <a:r>
              <a:rPr dirty="0"/>
              <a:t>2024</a:t>
            </a:r>
            <a:r>
              <a:rPr spc="-15" dirty="0"/>
              <a:t> </a:t>
            </a:r>
            <a:r>
              <a:rPr dirty="0"/>
              <a:t>Agile</a:t>
            </a:r>
            <a:r>
              <a:rPr spc="-20" dirty="0"/>
              <a:t> </a:t>
            </a:r>
            <a:r>
              <a:rPr dirty="0"/>
              <a:t>Energy</a:t>
            </a:r>
            <a:r>
              <a:rPr spc="-20" dirty="0"/>
              <a:t> </a:t>
            </a:r>
            <a:r>
              <a:rPr dirty="0"/>
              <a:t>X,</a:t>
            </a:r>
            <a:r>
              <a:rPr spc="-15" dirty="0"/>
              <a:t> </a:t>
            </a:r>
            <a:r>
              <a:rPr spc="-20" dirty="0"/>
              <a:t>Inc.</a:t>
            </a:r>
          </a:p>
        </p:txBody>
      </p:sp>
      <p:pic>
        <p:nvPicPr>
          <p:cNvPr id="35" name="object 7">
            <a:extLst>
              <a:ext uri="{FF2B5EF4-FFF2-40B4-BE49-F238E27FC236}">
                <a16:creationId xmlns:a16="http://schemas.microsoft.com/office/drawing/2014/main" id="{B4F8B1A3-8CFB-4B75-506A-D0B4301444C6}"/>
              </a:ext>
            </a:extLst>
          </p:cNvPr>
          <p:cNvPicPr/>
          <p:nvPr/>
        </p:nvPicPr>
        <p:blipFill>
          <a:blip r:embed="rId13" cstate="print"/>
          <a:stretch>
            <a:fillRect/>
          </a:stretch>
        </p:blipFill>
        <p:spPr>
          <a:xfrm>
            <a:off x="6720078" y="780551"/>
            <a:ext cx="1576364" cy="1509142"/>
          </a:xfrm>
          <a:prstGeom prst="rect">
            <a:avLst/>
          </a:prstGeom>
        </p:spPr>
      </p:pic>
      <p:sp>
        <p:nvSpPr>
          <p:cNvPr id="36" name="正方形/長方形 35">
            <a:extLst>
              <a:ext uri="{FF2B5EF4-FFF2-40B4-BE49-F238E27FC236}">
                <a16:creationId xmlns:a16="http://schemas.microsoft.com/office/drawing/2014/main" id="{AC002E03-431B-6544-EBC4-855B0889674A}"/>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spc="-10" dirty="0">
                <a:solidFill>
                  <a:schemeClr val="bg1"/>
                </a:solidFill>
                <a:latin typeface="BIZ UDPゴシック" panose="020B0400000000000000" pitchFamily="50" charset="-128"/>
                <a:ea typeface="BIZ UDPゴシック" panose="020B0400000000000000" pitchFamily="50" charset="-128"/>
              </a:rPr>
              <a:t>MW2MH</a:t>
            </a:r>
            <a:r>
              <a:rPr lang="ja-JP" altLang="en-US" sz="2400" b="1" spc="-35" dirty="0">
                <a:solidFill>
                  <a:schemeClr val="bg1"/>
                </a:solidFill>
                <a:latin typeface="BIZ UDPゴシック" panose="020B0400000000000000" pitchFamily="50" charset="-128"/>
                <a:ea typeface="BIZ UDPゴシック" panose="020B0400000000000000" pitchFamily="50" charset="-128"/>
              </a:rPr>
              <a:t>プロジェクト：フェーズ２</a:t>
            </a:r>
            <a:r>
              <a:rPr lang="ja-JP" altLang="en-US" sz="2400" b="1" spc="120" dirty="0">
                <a:solidFill>
                  <a:schemeClr val="bg1"/>
                </a:solidFill>
                <a:latin typeface="BIZ UDPゴシック" panose="020B0400000000000000" pitchFamily="50" charset="-128"/>
                <a:ea typeface="BIZ UDPゴシック" panose="020B0400000000000000" pitchFamily="50" charset="-128"/>
              </a:rPr>
              <a:t> </a:t>
            </a:r>
            <a:r>
              <a:rPr lang="en-US" altLang="ja-JP" sz="2400" b="1" spc="-25" dirty="0">
                <a:solidFill>
                  <a:schemeClr val="bg1"/>
                </a:solidFill>
                <a:latin typeface="BIZ UDPゴシック" panose="020B0400000000000000" pitchFamily="50" charset="-128"/>
                <a:ea typeface="BIZ UDPゴシック" panose="020B0400000000000000" pitchFamily="50" charset="-128"/>
              </a:rPr>
              <a:t>PoC</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220713" y="2674596"/>
            <a:ext cx="9828530" cy="4025265"/>
            <a:chOff x="77713" y="2674595"/>
            <a:chExt cx="9828530" cy="4025265"/>
          </a:xfrm>
        </p:grpSpPr>
        <p:pic>
          <p:nvPicPr>
            <p:cNvPr id="4" name="object 4"/>
            <p:cNvPicPr/>
            <p:nvPr/>
          </p:nvPicPr>
          <p:blipFill>
            <a:blip r:embed="rId2" cstate="print"/>
            <a:stretch>
              <a:fillRect/>
            </a:stretch>
          </p:blipFill>
          <p:spPr>
            <a:xfrm>
              <a:off x="77713" y="2674595"/>
              <a:ext cx="5382783" cy="3351313"/>
            </a:xfrm>
            <a:prstGeom prst="rect">
              <a:avLst/>
            </a:prstGeom>
          </p:spPr>
        </p:pic>
        <p:pic>
          <p:nvPicPr>
            <p:cNvPr id="5" name="object 5"/>
            <p:cNvPicPr/>
            <p:nvPr/>
          </p:nvPicPr>
          <p:blipFill>
            <a:blip r:embed="rId3" cstate="print"/>
            <a:stretch>
              <a:fillRect/>
            </a:stretch>
          </p:blipFill>
          <p:spPr>
            <a:xfrm>
              <a:off x="96012" y="2692907"/>
              <a:ext cx="5288280" cy="3256788"/>
            </a:xfrm>
            <a:prstGeom prst="rect">
              <a:avLst/>
            </a:prstGeom>
          </p:spPr>
        </p:pic>
        <p:sp>
          <p:nvSpPr>
            <p:cNvPr id="6" name="object 6"/>
            <p:cNvSpPr/>
            <p:nvPr/>
          </p:nvSpPr>
          <p:spPr>
            <a:xfrm>
              <a:off x="91249" y="2688145"/>
              <a:ext cx="5297805" cy="3266440"/>
            </a:xfrm>
            <a:custGeom>
              <a:avLst/>
              <a:gdLst/>
              <a:ahLst/>
              <a:cxnLst/>
              <a:rect l="l" t="t" r="r" b="b"/>
              <a:pathLst>
                <a:path w="5297805" h="3266440">
                  <a:moveTo>
                    <a:pt x="0" y="3266313"/>
                  </a:moveTo>
                  <a:lnTo>
                    <a:pt x="5297805" y="3266313"/>
                  </a:lnTo>
                  <a:lnTo>
                    <a:pt x="5297805" y="0"/>
                  </a:lnTo>
                  <a:lnTo>
                    <a:pt x="0" y="0"/>
                  </a:lnTo>
                  <a:lnTo>
                    <a:pt x="0" y="3266313"/>
                  </a:lnTo>
                  <a:close/>
                </a:path>
              </a:pathLst>
            </a:custGeom>
            <a:ln w="9525">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5440680" y="3896867"/>
              <a:ext cx="4465320" cy="2802636"/>
            </a:xfrm>
            <a:prstGeom prst="rect">
              <a:avLst/>
            </a:prstGeom>
          </p:spPr>
        </p:pic>
        <p:pic>
          <p:nvPicPr>
            <p:cNvPr id="8" name="object 8"/>
            <p:cNvPicPr/>
            <p:nvPr/>
          </p:nvPicPr>
          <p:blipFill>
            <a:blip r:embed="rId5" cstate="print"/>
            <a:stretch>
              <a:fillRect/>
            </a:stretch>
          </p:blipFill>
          <p:spPr>
            <a:xfrm>
              <a:off x="5477255" y="3933444"/>
              <a:ext cx="4354067" cy="2680716"/>
            </a:xfrm>
            <a:prstGeom prst="rect">
              <a:avLst/>
            </a:prstGeom>
          </p:spPr>
        </p:pic>
        <p:sp>
          <p:nvSpPr>
            <p:cNvPr id="9" name="object 9"/>
            <p:cNvSpPr/>
            <p:nvPr/>
          </p:nvSpPr>
          <p:spPr>
            <a:xfrm>
              <a:off x="5472430" y="3928681"/>
              <a:ext cx="4363720" cy="2690495"/>
            </a:xfrm>
            <a:custGeom>
              <a:avLst/>
              <a:gdLst/>
              <a:ahLst/>
              <a:cxnLst/>
              <a:rect l="l" t="t" r="r" b="b"/>
              <a:pathLst>
                <a:path w="4363720" h="2690495">
                  <a:moveTo>
                    <a:pt x="0" y="2690241"/>
                  </a:moveTo>
                  <a:lnTo>
                    <a:pt x="4363593" y="2690241"/>
                  </a:lnTo>
                  <a:lnTo>
                    <a:pt x="4363593" y="0"/>
                  </a:lnTo>
                  <a:lnTo>
                    <a:pt x="0" y="0"/>
                  </a:lnTo>
                  <a:lnTo>
                    <a:pt x="0" y="2690241"/>
                  </a:lnTo>
                  <a:close/>
                </a:path>
              </a:pathLst>
            </a:custGeom>
            <a:ln w="9525">
              <a:solidFill>
                <a:srgbClr val="000000"/>
              </a:solidFill>
            </a:ln>
          </p:spPr>
          <p:txBody>
            <a:bodyPr wrap="square" lIns="0" tIns="0" rIns="0" bIns="0" rtlCol="0"/>
            <a:lstStyle/>
            <a:p>
              <a:endParaRPr/>
            </a:p>
          </p:txBody>
        </p:sp>
      </p:grpSp>
      <p:sp>
        <p:nvSpPr>
          <p:cNvPr id="10" name="object 10"/>
          <p:cNvSpPr txBox="1"/>
          <p:nvPr/>
        </p:nvSpPr>
        <p:spPr>
          <a:xfrm>
            <a:off x="1523047" y="538912"/>
            <a:ext cx="9145905" cy="2087880"/>
          </a:xfrm>
          <a:prstGeom prst="rect">
            <a:avLst/>
          </a:prstGeom>
          <a:solidFill>
            <a:srgbClr val="F1F1F1"/>
          </a:solidFill>
          <a:ln w="9525">
            <a:solidFill>
              <a:srgbClr val="000000"/>
            </a:solidFill>
          </a:ln>
        </p:spPr>
        <p:txBody>
          <a:bodyPr vert="horz" wrap="square" lIns="0" tIns="45085" rIns="0" bIns="0" rtlCol="0">
            <a:spAutoFit/>
          </a:bodyPr>
          <a:lstStyle/>
          <a:p>
            <a:pPr marL="842644" marR="838835" algn="ctr">
              <a:spcBef>
                <a:spcPts val="355"/>
              </a:spcBef>
            </a:pPr>
            <a:r>
              <a:rPr sz="2400" b="1" spc="-10" dirty="0">
                <a:latin typeface="Meiryo UI"/>
                <a:cs typeface="Meiryo UI"/>
              </a:rPr>
              <a:t>『アジャイルエナジー</a:t>
            </a:r>
            <a:r>
              <a:rPr sz="2400" b="1" spc="-25" dirty="0">
                <a:latin typeface="Meiryo UI"/>
                <a:cs typeface="Meiryo UI"/>
              </a:rPr>
              <a:t>X、</a:t>
            </a:r>
            <a:r>
              <a:rPr sz="2400" b="1" spc="-20" dirty="0">
                <a:latin typeface="Meiryo UI"/>
                <a:cs typeface="Meiryo UI"/>
              </a:rPr>
              <a:t>TRIPLE-</a:t>
            </a:r>
            <a:r>
              <a:rPr sz="2400" b="1" spc="-30" dirty="0">
                <a:latin typeface="Meiryo UI"/>
                <a:cs typeface="Meiryo UI"/>
              </a:rPr>
              <a:t>1</a:t>
            </a:r>
            <a:r>
              <a:rPr sz="2400" b="1" spc="-40" dirty="0">
                <a:latin typeface="Meiryo UI"/>
                <a:cs typeface="Meiryo UI"/>
              </a:rPr>
              <a:t>、東京電力パワーグリッド</a:t>
            </a:r>
            <a:r>
              <a:rPr sz="2400" b="1" spc="-15" dirty="0">
                <a:latin typeface="Meiryo UI"/>
                <a:cs typeface="Meiryo UI"/>
              </a:rPr>
              <a:t>再生可能エネルギーと先端半導体をハイブリッドさせた</a:t>
            </a:r>
            <a:endParaRPr sz="2400" dirty="0">
              <a:latin typeface="Meiryo UI"/>
              <a:cs typeface="Meiryo UI"/>
            </a:endParaRPr>
          </a:p>
          <a:p>
            <a:pPr algn="ctr">
              <a:spcBef>
                <a:spcPts val="5"/>
              </a:spcBef>
            </a:pPr>
            <a:r>
              <a:rPr sz="2400" b="1" spc="-15" dirty="0">
                <a:latin typeface="Meiryo UI"/>
                <a:cs typeface="Meiryo UI"/>
              </a:rPr>
              <a:t>「分散コンピューティング」を実装へ』</a:t>
            </a:r>
            <a:endParaRPr sz="2400" dirty="0">
              <a:latin typeface="Meiryo UI"/>
              <a:cs typeface="Meiryo UI"/>
            </a:endParaRPr>
          </a:p>
          <a:p>
            <a:pPr marL="6064885">
              <a:spcBef>
                <a:spcPts val="5"/>
              </a:spcBef>
            </a:pPr>
            <a:r>
              <a:rPr sz="1600" spc="-30" dirty="0">
                <a:latin typeface="Meiryo UI"/>
                <a:cs typeface="Meiryo UI"/>
              </a:rPr>
              <a:t>共同プレスリリース</a:t>
            </a:r>
            <a:r>
              <a:rPr sz="1600" spc="-10" dirty="0">
                <a:latin typeface="Meiryo UI"/>
                <a:cs typeface="Meiryo UI"/>
              </a:rPr>
              <a:t>（2022.12.14）</a:t>
            </a:r>
            <a:endParaRPr sz="1600" dirty="0">
              <a:latin typeface="Meiryo UI"/>
              <a:cs typeface="Meiryo UI"/>
            </a:endParaRPr>
          </a:p>
          <a:p>
            <a:pPr algn="ctr">
              <a:spcBef>
                <a:spcPts val="1914"/>
              </a:spcBef>
              <a:tabLst>
                <a:tab pos="507365" algn="l"/>
              </a:tabLst>
            </a:pPr>
            <a:r>
              <a:rPr sz="2400" b="1" spc="-50" dirty="0">
                <a:latin typeface="Meiryo UI"/>
                <a:cs typeface="Meiryo UI"/>
              </a:rPr>
              <a:t>⇒</a:t>
            </a:r>
            <a:r>
              <a:rPr sz="2400" b="1" dirty="0">
                <a:latin typeface="Meiryo UI"/>
                <a:cs typeface="Meiryo UI"/>
              </a:rPr>
              <a:t>	</a:t>
            </a:r>
            <a:r>
              <a:rPr sz="2400" b="1" spc="-20" dirty="0">
                <a:latin typeface="Meiryo UI"/>
                <a:cs typeface="Meiryo UI"/>
              </a:rPr>
              <a:t>日本のエネルギー課題を、日本の半導体技術で解決へ</a:t>
            </a:r>
            <a:endParaRPr sz="2400" dirty="0">
              <a:latin typeface="Meiryo UI"/>
              <a:cs typeface="Meiryo UI"/>
            </a:endParaRPr>
          </a:p>
        </p:txBody>
      </p:sp>
      <p:sp>
        <p:nvSpPr>
          <p:cNvPr id="13" name="object 13"/>
          <p:cNvSpPr txBox="1">
            <a:spLocks noGrp="1"/>
          </p:cNvSpPr>
          <p:nvPr>
            <p:ph type="ftr" sz="quarter" idx="5"/>
          </p:nvPr>
        </p:nvSpPr>
        <p:spPr>
          <a:xfrm>
            <a:off x="3380169" y="6633392"/>
            <a:ext cx="4114800" cy="173766"/>
          </a:xfrm>
          <a:prstGeom prst="rect">
            <a:avLst/>
          </a:prstGeom>
        </p:spPr>
        <p:txBody>
          <a:bodyPr vert="horz" wrap="square" lIns="0" tIns="19685" rIns="0" bIns="0" rtlCol="0" anchor="ctr">
            <a:spAutoFit/>
          </a:bodyPr>
          <a:lstStyle/>
          <a:p>
            <a:pPr marL="12700">
              <a:spcBef>
                <a:spcPts val="155"/>
              </a:spcBef>
            </a:pPr>
            <a:r>
              <a:rPr dirty="0"/>
              <a:t>©</a:t>
            </a:r>
            <a:r>
              <a:rPr spc="-35" dirty="0"/>
              <a:t> </a:t>
            </a:r>
            <a:r>
              <a:rPr dirty="0"/>
              <a:t>2024</a:t>
            </a:r>
            <a:r>
              <a:rPr spc="-15" dirty="0"/>
              <a:t> </a:t>
            </a:r>
            <a:r>
              <a:rPr dirty="0"/>
              <a:t>Agile</a:t>
            </a:r>
            <a:r>
              <a:rPr spc="-20" dirty="0"/>
              <a:t> </a:t>
            </a:r>
            <a:r>
              <a:rPr dirty="0"/>
              <a:t>Energy</a:t>
            </a:r>
            <a:r>
              <a:rPr spc="-20" dirty="0"/>
              <a:t> </a:t>
            </a:r>
            <a:r>
              <a:rPr dirty="0"/>
              <a:t>X,</a:t>
            </a:r>
            <a:r>
              <a:rPr spc="-15" dirty="0"/>
              <a:t> </a:t>
            </a:r>
            <a:r>
              <a:rPr spc="-20" dirty="0"/>
              <a:t>Inc.</a:t>
            </a:r>
          </a:p>
        </p:txBody>
      </p:sp>
      <p:sp>
        <p:nvSpPr>
          <p:cNvPr id="11" name="object 11"/>
          <p:cNvSpPr txBox="1"/>
          <p:nvPr/>
        </p:nvSpPr>
        <p:spPr>
          <a:xfrm>
            <a:off x="2703323" y="5983630"/>
            <a:ext cx="3477895" cy="197490"/>
          </a:xfrm>
          <a:prstGeom prst="rect">
            <a:avLst/>
          </a:prstGeom>
        </p:spPr>
        <p:txBody>
          <a:bodyPr vert="horz" wrap="square" lIns="0" tIns="12700" rIns="0" bIns="0" rtlCol="0">
            <a:spAutoFit/>
          </a:bodyPr>
          <a:lstStyle/>
          <a:p>
            <a:pPr marL="12700">
              <a:spcBef>
                <a:spcPts val="100"/>
              </a:spcBef>
            </a:pPr>
            <a:r>
              <a:rPr sz="1200" u="sng" spc="-10" dirty="0">
                <a:solidFill>
                  <a:srgbClr val="6B9F24"/>
                </a:solidFill>
                <a:uFill>
                  <a:solidFill>
                    <a:srgbClr val="6B9F24"/>
                  </a:solidFill>
                </a:uFill>
                <a:latin typeface="Meiryo UI"/>
                <a:cs typeface="Meiryo UI"/>
                <a:hlinkClick r:id="rId6"/>
              </a:rPr>
              <a:t>https://triple-</a:t>
            </a:r>
            <a:r>
              <a:rPr sz="1200" u="sng" dirty="0">
                <a:solidFill>
                  <a:srgbClr val="6B9F24"/>
                </a:solidFill>
                <a:uFill>
                  <a:solidFill>
                    <a:srgbClr val="6B9F24"/>
                  </a:solidFill>
                </a:uFill>
                <a:latin typeface="Meiryo UI"/>
                <a:cs typeface="Meiryo UI"/>
                <a:hlinkClick r:id="rId6"/>
              </a:rPr>
              <a:t>1.com/news/release2022-</a:t>
            </a:r>
            <a:r>
              <a:rPr sz="1200" u="sng" spc="-10" dirty="0">
                <a:solidFill>
                  <a:srgbClr val="6B9F24"/>
                </a:solidFill>
                <a:uFill>
                  <a:solidFill>
                    <a:srgbClr val="6B9F24"/>
                  </a:solidFill>
                </a:uFill>
                <a:latin typeface="Meiryo UI"/>
                <a:cs typeface="Meiryo UI"/>
                <a:hlinkClick r:id="rId6"/>
              </a:rPr>
              <a:t>12_2/</a:t>
            </a:r>
            <a:endParaRPr sz="1200">
              <a:latin typeface="Meiryo UI"/>
              <a:cs typeface="Meiryo UI"/>
            </a:endParaRPr>
          </a:p>
        </p:txBody>
      </p:sp>
      <p:sp>
        <p:nvSpPr>
          <p:cNvPr id="14" name="正方形/長方形 13">
            <a:extLst>
              <a:ext uri="{FF2B5EF4-FFF2-40B4-BE49-F238E27FC236}">
                <a16:creationId xmlns:a16="http://schemas.microsoft.com/office/drawing/2014/main" id="{30D15E72-E1F1-1B03-4038-80044B8AABF8}"/>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戦略的パートナーシップ</a:t>
            </a:r>
          </a:p>
        </p:txBody>
      </p:sp>
      <p:pic>
        <p:nvPicPr>
          <p:cNvPr id="17" name="object 7">
            <a:extLst>
              <a:ext uri="{FF2B5EF4-FFF2-40B4-BE49-F238E27FC236}">
                <a16:creationId xmlns:a16="http://schemas.microsoft.com/office/drawing/2014/main" id="{5166839B-B9FA-EFAB-5AD0-584E244F6DD1}"/>
              </a:ext>
            </a:extLst>
          </p:cNvPr>
          <p:cNvPicPr/>
          <p:nvPr/>
        </p:nvPicPr>
        <p:blipFill>
          <a:blip r:embed="rId7" cstate="print"/>
          <a:stretch>
            <a:fillRect/>
          </a:stretch>
        </p:blipFill>
        <p:spPr>
          <a:xfrm>
            <a:off x="10737668" y="2637218"/>
            <a:ext cx="1195090" cy="1160209"/>
          </a:xfrm>
          <a:prstGeom prst="rect">
            <a:avLst/>
          </a:prstGeom>
        </p:spPr>
      </p:pic>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6845</TotalTime>
  <Words>4181</Words>
  <Application>Microsoft Office PowerPoint</Application>
  <PresentationFormat>ワイド画面</PresentationFormat>
  <Paragraphs>768</Paragraphs>
  <Slides>45</Slides>
  <Notes>5</Notes>
  <HiddenSlides>0</HiddenSlides>
  <MMClips>0</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45</vt:i4>
      </vt:variant>
    </vt:vector>
  </HeadingPairs>
  <TitlesOfParts>
    <vt:vector size="70" baseType="lpstr">
      <vt:lpstr>BIZ UDPゴシック</vt:lpstr>
      <vt:lpstr>BIZ UDP明朝 Medium</vt:lpstr>
      <vt:lpstr>HGP創英角ﾎﾟｯﾌﾟ体</vt:lpstr>
      <vt:lpstr>Malgun Gothic</vt:lpstr>
      <vt:lpstr>Meiryo UI</vt:lpstr>
      <vt:lpstr>Microsoft JhengHei</vt:lpstr>
      <vt:lpstr>Microsoft YaHei</vt:lpstr>
      <vt:lpstr>ＭＳ Ｐゴシック</vt:lpstr>
      <vt:lpstr>ＭＳ ゴシック</vt:lpstr>
      <vt:lpstr>SimSun</vt:lpstr>
      <vt:lpstr>UD デジタル 教科書体 NK-B</vt:lpstr>
      <vt:lpstr>UD Digi Kyokasho NK-R</vt:lpstr>
      <vt:lpstr>Yet R</vt:lpstr>
      <vt:lpstr>メイリオ</vt:lpstr>
      <vt:lpstr>游ゴシック</vt:lpstr>
      <vt:lpstr>Amasis MT Pro Black</vt:lpstr>
      <vt:lpstr>Arial</vt:lpstr>
      <vt:lpstr>Arial Narrow</vt:lpstr>
      <vt:lpstr>Calibri</vt:lpstr>
      <vt:lpstr>Cooper Black</vt:lpstr>
      <vt:lpstr>Tahoma</vt:lpstr>
      <vt:lpstr>Times</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MW2MHプロジェクト：フェーズ1 PoC</vt:lpstr>
      <vt:lpstr>MW2MHプロジェクト：フェーズ2 PoC</vt:lpstr>
      <vt:lpstr>PowerPoint プレゼンテーション</vt:lpstr>
      <vt:lpstr>PowerPoint プレゼンテーション</vt:lpstr>
      <vt:lpstr>PowerPoint プレゼンテーション</vt:lpstr>
      <vt:lpstr>究極の循環経済 in 埼玉県美里町（全体構想案）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福島第⼀原⼦⼒発電所事故からの教訓</vt:lpstr>
      <vt:lpstr>全段の機能喪失が後段に影響して事故が深刻化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Yutaka Abe</dc:creator>
  <cp:lastModifiedBy>Abe,YutakaTKZIM</cp:lastModifiedBy>
  <cp:revision>45</cp:revision>
  <cp:lastPrinted>2024-05-29T02:14:03Z</cp:lastPrinted>
  <dcterms:created xsi:type="dcterms:W3CDTF">2024-05-01T23:39:54Z</dcterms:created>
  <dcterms:modified xsi:type="dcterms:W3CDTF">2024-11-04T12:20:21Z</dcterms:modified>
</cp:coreProperties>
</file>